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amp;ehk=7zNpusFBFrCfV75gGWbP1A&amp;pid=OfficeInsert" ContentType="image/jpeg"/>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charts/chart4.xml" ContentType="application/vnd.openxmlformats-officedocument.drawingml.chart+xml"/>
  <Override PartName="/ppt/notesSlides/notesSlide30.xml" ContentType="application/vnd.openxmlformats-officedocument.presentationml.notesSlide+xml"/>
  <Override PartName="/ppt/charts/chart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56"/>
  </p:notesMasterIdLst>
  <p:handoutMasterIdLst>
    <p:handoutMasterId r:id="rId57"/>
  </p:handoutMasterIdLst>
  <p:sldIdLst>
    <p:sldId id="256" r:id="rId3"/>
    <p:sldId id="410" r:id="rId4"/>
    <p:sldId id="447" r:id="rId5"/>
    <p:sldId id="448" r:id="rId6"/>
    <p:sldId id="449" r:id="rId7"/>
    <p:sldId id="450" r:id="rId8"/>
    <p:sldId id="451" r:id="rId9"/>
    <p:sldId id="452" r:id="rId10"/>
    <p:sldId id="453" r:id="rId11"/>
    <p:sldId id="454" r:id="rId12"/>
    <p:sldId id="455" r:id="rId13"/>
    <p:sldId id="456" r:id="rId14"/>
    <p:sldId id="499" r:id="rId15"/>
    <p:sldId id="458" r:id="rId16"/>
    <p:sldId id="459" r:id="rId17"/>
    <p:sldId id="460" r:id="rId18"/>
    <p:sldId id="461" r:id="rId19"/>
    <p:sldId id="462" r:id="rId20"/>
    <p:sldId id="463" r:id="rId21"/>
    <p:sldId id="464" r:id="rId22"/>
    <p:sldId id="466" r:id="rId23"/>
    <p:sldId id="467" r:id="rId24"/>
    <p:sldId id="468" r:id="rId25"/>
    <p:sldId id="469" r:id="rId26"/>
    <p:sldId id="470"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 id="483" r:id="rId40"/>
    <p:sldId id="484" r:id="rId41"/>
    <p:sldId id="485" r:id="rId42"/>
    <p:sldId id="486" r:id="rId43"/>
    <p:sldId id="487" r:id="rId44"/>
    <p:sldId id="488" r:id="rId45"/>
    <p:sldId id="489" r:id="rId46"/>
    <p:sldId id="490" r:id="rId47"/>
    <p:sldId id="491" r:id="rId48"/>
    <p:sldId id="492" r:id="rId49"/>
    <p:sldId id="493" r:id="rId50"/>
    <p:sldId id="494" r:id="rId51"/>
    <p:sldId id="495" r:id="rId52"/>
    <p:sldId id="496" r:id="rId53"/>
    <p:sldId id="498" r:id="rId54"/>
    <p:sldId id="421" r:id="rId5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extLst>
      <p:ext uri="{19B8F6BF-5375-455C-9EA6-DF929625EA0E}">
        <p15:presenceInfo xmlns:p15="http://schemas.microsoft.com/office/powerpoint/2012/main" userId="S-1-5-21-2744878847-1876734302-662453930-499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9531" autoAdjust="0"/>
  </p:normalViewPr>
  <p:slideViewPr>
    <p:cSldViewPr snapToGrid="0">
      <p:cViewPr varScale="1">
        <p:scale>
          <a:sx n="100" d="100"/>
          <a:sy n="100" d="100"/>
        </p:scale>
        <p:origin x="1176" y="84"/>
      </p:cViewPr>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69" d="100"/>
          <a:sy n="69" d="100"/>
        </p:scale>
        <p:origin x="323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WV5DPHSIXFP01P\Share_TP\Tobacco\TPCB%20Programs\Secondhand%20Smoke\Local%20Ordinances\Local%20Tobacco%20Policy%20Database%20Cleaned%2003.06.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WV5DPHSIXFP01P\Share_TP\Tobacco\TPCB%20Programs\Secondhand%20Smoke\Local%20Ordinances\Local%20Tobacco%20Policy%20Database%20Cleaned%2003.06.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WV5DPHSIXFP01P\Share_TP\Tobacco\TPCB%20Programs\Secondhand%20Smoke\Local%20Ordinances\Local%20Tobacco%20Policy%20Database%20Cleaned%2003.06.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WV5DPHSIXFP01P\Share_TP\Tobacco\TPCB%20Programs\Secondhand%20Smoke\Local%20Ordinances\Local%20Tobacco%20Policy%20Database%20Cleaned%2003.06.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51564708257622"/>
          <c:y val="4.4923665791776028E-2"/>
          <c:w val="0.77151048426638991"/>
          <c:h val="0.68969728783902007"/>
        </c:manualLayout>
      </c:layout>
      <c:barChart>
        <c:barDir val="col"/>
        <c:grouping val="clustered"/>
        <c:varyColors val="0"/>
        <c:ser>
          <c:idx val="0"/>
          <c:order val="0"/>
          <c:tx>
            <c:strRef>
              <c:f>'Yearly Progress'!$A$3</c:f>
              <c:strCache>
                <c:ptCount val="1"/>
                <c:pt idx="0">
                  <c:v>County</c:v>
                </c:pt>
              </c:strCache>
            </c:strRef>
          </c:tx>
          <c:spPr>
            <a:solidFill>
              <a:schemeClr val="accent1"/>
            </a:solidFill>
            <a:ln>
              <a:noFill/>
            </a:ln>
            <a:effectLst/>
          </c:spPr>
          <c:invertIfNegative val="0"/>
          <c:dLbls>
            <c:dLbl>
              <c:idx val="0"/>
              <c:layout>
                <c:manualLayout>
                  <c:x val="-1.718213058419244E-3"/>
                  <c:y val="1.11111111111111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3F-43B8-9225-B7B29CDA856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'Yearly Progress'!$D$2:$H$2</c:f>
              <c:numCache>
                <c:formatCode>General</c:formatCode>
                <c:ptCount val="5"/>
                <c:pt idx="0">
                  <c:v>2012</c:v>
                </c:pt>
                <c:pt idx="1">
                  <c:v>2013</c:v>
                </c:pt>
                <c:pt idx="2">
                  <c:v>2014</c:v>
                </c:pt>
                <c:pt idx="3">
                  <c:v>2015</c:v>
                </c:pt>
                <c:pt idx="4">
                  <c:v>2016</c:v>
                </c:pt>
              </c:numCache>
            </c:numRef>
          </c:cat>
          <c:val>
            <c:numRef>
              <c:f>'Yearly Progress'!$D$3:$H$3</c:f>
              <c:numCache>
                <c:formatCode>General</c:formatCode>
                <c:ptCount val="5"/>
                <c:pt idx="0">
                  <c:v>10</c:v>
                </c:pt>
                <c:pt idx="1">
                  <c:v>8</c:v>
                </c:pt>
                <c:pt idx="2">
                  <c:v>8</c:v>
                </c:pt>
                <c:pt idx="3">
                  <c:v>11</c:v>
                </c:pt>
                <c:pt idx="4">
                  <c:v>5</c:v>
                </c:pt>
              </c:numCache>
            </c:numRef>
          </c:val>
          <c:extLst>
            <c:ext xmlns:c16="http://schemas.microsoft.com/office/drawing/2014/chart" uri="{C3380CC4-5D6E-409C-BE32-E72D297353CC}">
              <c16:uniqueId val="{00000000-F03B-481A-98C3-2F742BA598CE}"/>
            </c:ext>
          </c:extLst>
        </c:ser>
        <c:ser>
          <c:idx val="1"/>
          <c:order val="1"/>
          <c:tx>
            <c:strRef>
              <c:f>'Yearly Progress'!$A$4</c:f>
              <c:strCache>
                <c:ptCount val="1"/>
                <c:pt idx="0">
                  <c:v>Municipal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'Yearly Progress'!$D$2:$H$2</c:f>
              <c:numCache>
                <c:formatCode>General</c:formatCode>
                <c:ptCount val="5"/>
                <c:pt idx="0">
                  <c:v>2012</c:v>
                </c:pt>
                <c:pt idx="1">
                  <c:v>2013</c:v>
                </c:pt>
                <c:pt idx="2">
                  <c:v>2014</c:v>
                </c:pt>
                <c:pt idx="3">
                  <c:v>2015</c:v>
                </c:pt>
                <c:pt idx="4">
                  <c:v>2016</c:v>
                </c:pt>
              </c:numCache>
            </c:numRef>
          </c:cat>
          <c:val>
            <c:numRef>
              <c:f>'Yearly Progress'!$D$4:$H$4</c:f>
              <c:numCache>
                <c:formatCode>General</c:formatCode>
                <c:ptCount val="5"/>
                <c:pt idx="0">
                  <c:v>10</c:v>
                </c:pt>
                <c:pt idx="1">
                  <c:v>13</c:v>
                </c:pt>
                <c:pt idx="2">
                  <c:v>24</c:v>
                </c:pt>
                <c:pt idx="3">
                  <c:v>7</c:v>
                </c:pt>
                <c:pt idx="4">
                  <c:v>7</c:v>
                </c:pt>
              </c:numCache>
            </c:numRef>
          </c:val>
          <c:extLst>
            <c:ext xmlns:c16="http://schemas.microsoft.com/office/drawing/2014/chart" uri="{C3380CC4-5D6E-409C-BE32-E72D297353CC}">
              <c16:uniqueId val="{00000001-F03B-481A-98C3-2F742BA598CE}"/>
            </c:ext>
          </c:extLst>
        </c:ser>
        <c:dLbls>
          <c:showLegendKey val="0"/>
          <c:showVal val="0"/>
          <c:showCatName val="0"/>
          <c:showSerName val="0"/>
          <c:showPercent val="0"/>
          <c:showBubbleSize val="0"/>
        </c:dLbls>
        <c:gapWidth val="182"/>
        <c:axId val="434125000"/>
        <c:axId val="434132872"/>
      </c:barChart>
      <c:catAx>
        <c:axId val="43412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4132872"/>
        <c:crosses val="autoZero"/>
        <c:auto val="1"/>
        <c:lblAlgn val="ctr"/>
        <c:lblOffset val="100"/>
        <c:noMultiLvlLbl val="0"/>
      </c:catAx>
      <c:valAx>
        <c:axId val="434132872"/>
        <c:scaling>
          <c:orientation val="minMax"/>
        </c:scaling>
        <c:delete val="0"/>
        <c:axPos val="l"/>
        <c:majorGridlines>
          <c:spPr>
            <a:ln w="9525" cap="flat" cmpd="sng" algn="ctr">
              <a:no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Number </a:t>
                </a:r>
              </a:p>
              <a:p>
                <a:pPr>
                  <a:defRPr/>
                </a:pPr>
                <a:r>
                  <a:rPr lang="en-US" sz="2000" dirty="0"/>
                  <a:t>of Local </a:t>
                </a:r>
              </a:p>
              <a:p>
                <a:pPr>
                  <a:defRPr/>
                </a:pPr>
                <a:r>
                  <a:rPr lang="en-US" sz="2000" dirty="0"/>
                  <a:t>Policies</a:t>
                </a:r>
                <a:r>
                  <a:rPr lang="en-US" sz="2000" baseline="0" dirty="0"/>
                  <a:t> Adopted</a:t>
                </a:r>
                <a:endParaRPr lang="en-US" sz="2000" dirty="0"/>
              </a:p>
            </c:rich>
          </c:tx>
          <c:layout>
            <c:manualLayout>
              <c:xMode val="edge"/>
              <c:yMode val="edge"/>
              <c:x val="1.7858959937700092E-2"/>
              <c:y val="0.24822219488188976"/>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34125000"/>
        <c:crosses val="autoZero"/>
        <c:crossBetween val="between"/>
      </c:valAx>
      <c:spPr>
        <a:noFill/>
        <a:ln>
          <a:noFill/>
        </a:ln>
        <a:effectLst/>
      </c:spPr>
    </c:plotArea>
    <c:legend>
      <c:legendPos val="b"/>
      <c:layout>
        <c:manualLayout>
          <c:xMode val="edge"/>
          <c:yMode val="edge"/>
          <c:x val="0.66074609904531167"/>
          <c:y val="3.0867577099737534E-2"/>
          <c:w val="0.33071016122984626"/>
          <c:h val="7.3233062664041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422582158891338E-2"/>
          <c:y val="0.12832553268352612"/>
          <c:w val="0.75674971082494624"/>
          <c:h val="0.62685946331488618"/>
        </c:manualLayout>
      </c:layout>
      <c:barChart>
        <c:barDir val="bar"/>
        <c:grouping val="clustered"/>
        <c:varyColors val="0"/>
        <c:ser>
          <c:idx val="0"/>
          <c:order val="0"/>
          <c:invertIfNegative val="0"/>
          <c:dPt>
            <c:idx val="0"/>
            <c:invertIfNegative val="0"/>
            <c:bubble3D val="0"/>
            <c:spPr>
              <a:solidFill>
                <a:srgbClr val="C00000"/>
              </a:solidFill>
            </c:spPr>
            <c:extLst>
              <c:ext xmlns:c16="http://schemas.microsoft.com/office/drawing/2014/chart" uri="{C3380CC4-5D6E-409C-BE32-E72D297353CC}">
                <c16:uniqueId val="{00000001-EC51-4A67-9609-C376D3336E92}"/>
              </c:ext>
            </c:extLst>
          </c:dPt>
          <c:dPt>
            <c:idx val="1"/>
            <c:invertIfNegative val="0"/>
            <c:bubble3D val="0"/>
            <c:spPr>
              <a:solidFill>
                <a:srgbClr val="FFC000"/>
              </a:solidFill>
            </c:spPr>
            <c:extLst>
              <c:ext xmlns:c16="http://schemas.microsoft.com/office/drawing/2014/chart" uri="{C3380CC4-5D6E-409C-BE32-E72D297353CC}">
                <c16:uniqueId val="{00000003-EC51-4A67-9609-C376D3336E92}"/>
              </c:ext>
            </c:extLst>
          </c:dPt>
          <c:dPt>
            <c:idx val="2"/>
            <c:invertIfNegative val="0"/>
            <c:bubble3D val="0"/>
            <c:spPr>
              <a:solidFill>
                <a:srgbClr val="00B050"/>
              </a:solidFill>
            </c:spPr>
            <c:extLst>
              <c:ext xmlns:c16="http://schemas.microsoft.com/office/drawing/2014/chart" uri="{C3380CC4-5D6E-409C-BE32-E72D297353CC}">
                <c16:uniqueId val="{00000005-EC51-4A67-9609-C376D3336E92}"/>
              </c:ext>
            </c:extLst>
          </c:dPt>
          <c:dLbls>
            <c:dLbl>
              <c:idx val="0"/>
              <c:spPr/>
              <c:txPr>
                <a:bodyPr/>
                <a:lstStyle/>
                <a:p>
                  <a:pPr>
                    <a:defRPr sz="2000" b="1">
                      <a:solidFill>
                        <a:srgbClr val="C0000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C51-4A67-9609-C376D3336E92}"/>
                </c:ext>
              </c:extLst>
            </c:dLbl>
            <c:dLbl>
              <c:idx val="1"/>
              <c:spPr/>
              <c:txPr>
                <a:bodyPr/>
                <a:lstStyle/>
                <a:p>
                  <a:pPr>
                    <a:defRPr sz="2000" b="1">
                      <a:solidFill>
                        <a:srgbClr val="A8800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C51-4A67-9609-C376D3336E92}"/>
                </c:ext>
              </c:extLst>
            </c:dLbl>
            <c:dLbl>
              <c:idx val="2"/>
              <c:spPr/>
              <c:txPr>
                <a:bodyPr/>
                <a:lstStyle/>
                <a:p>
                  <a:pPr>
                    <a:defRPr sz="2000" b="1">
                      <a:solidFill>
                        <a:srgbClr val="00B050"/>
                      </a:solidFill>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EC51-4A67-9609-C376D3336E92}"/>
                </c:ext>
              </c:extLst>
            </c:dLbl>
            <c:spPr>
              <a:noFill/>
              <a:ln>
                <a:noFill/>
              </a:ln>
              <a:effectLst/>
            </c:spPr>
            <c:txPr>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'overall status report'!$A$2:$A$4</c:f>
              <c:strCache>
                <c:ptCount val="3"/>
                <c:pt idx="0">
                  <c:v>0</c:v>
                </c:pt>
                <c:pt idx="1">
                  <c:v>1 to 4</c:v>
                </c:pt>
                <c:pt idx="2">
                  <c:v>5 to 7</c:v>
                </c:pt>
              </c:strCache>
            </c:strRef>
          </c:cat>
          <c:val>
            <c:numRef>
              <c:f>'overall status report'!$B$2:$B$4</c:f>
              <c:numCache>
                <c:formatCode>General</c:formatCode>
                <c:ptCount val="3"/>
                <c:pt idx="0">
                  <c:v>14</c:v>
                </c:pt>
                <c:pt idx="1">
                  <c:v>69</c:v>
                </c:pt>
                <c:pt idx="2">
                  <c:v>17</c:v>
                </c:pt>
              </c:numCache>
            </c:numRef>
          </c:val>
          <c:extLst>
            <c:ext xmlns:c16="http://schemas.microsoft.com/office/drawing/2014/chart" uri="{C3380CC4-5D6E-409C-BE32-E72D297353CC}">
              <c16:uniqueId val="{00000006-EC51-4A67-9609-C376D3336E92}"/>
            </c:ext>
          </c:extLst>
        </c:ser>
        <c:dLbls>
          <c:showLegendKey val="0"/>
          <c:showVal val="0"/>
          <c:showCatName val="0"/>
          <c:showSerName val="0"/>
          <c:showPercent val="0"/>
          <c:showBubbleSize val="0"/>
        </c:dLbls>
        <c:gapWidth val="67"/>
        <c:axId val="49719936"/>
        <c:axId val="49725824"/>
      </c:barChart>
      <c:catAx>
        <c:axId val="49719936"/>
        <c:scaling>
          <c:orientation val="minMax"/>
        </c:scaling>
        <c:delete val="0"/>
        <c:axPos val="l"/>
        <c:numFmt formatCode="General" sourceLinked="0"/>
        <c:majorTickMark val="none"/>
        <c:minorTickMark val="none"/>
        <c:tickLblPos val="none"/>
        <c:crossAx val="49725824"/>
        <c:crosses val="autoZero"/>
        <c:auto val="1"/>
        <c:lblAlgn val="ctr"/>
        <c:lblOffset val="100"/>
        <c:noMultiLvlLbl val="0"/>
      </c:catAx>
      <c:valAx>
        <c:axId val="49725824"/>
        <c:scaling>
          <c:orientation val="minMax"/>
        </c:scaling>
        <c:delete val="0"/>
        <c:axPos val="b"/>
        <c:numFmt formatCode="General" sourceLinked="1"/>
        <c:majorTickMark val="out"/>
        <c:minorTickMark val="none"/>
        <c:tickLblPos val="nextTo"/>
        <c:txPr>
          <a:bodyPr/>
          <a:lstStyle/>
          <a:p>
            <a:pPr>
              <a:defRPr sz="2000"/>
            </a:pPr>
            <a:endParaRPr lang="en-US"/>
          </a:p>
        </c:txPr>
        <c:crossAx val="49719936"/>
        <c:crosses val="autoZero"/>
        <c:crossBetween val="between"/>
      </c:valAx>
    </c:plotArea>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576771653543307"/>
          <c:y val="0.15277777777777779"/>
          <c:w val="0.55702415847654074"/>
          <c:h val="0.73124234470691163"/>
        </c:manualLayout>
      </c:layout>
      <c:barChart>
        <c:barDir val="bar"/>
        <c:grouping val="clustered"/>
        <c:varyColors val="0"/>
        <c:ser>
          <c:idx val="0"/>
          <c:order val="0"/>
          <c:tx>
            <c:strRef>
              <c:f>'urban vs rural'!$A$9</c:f>
              <c:strCache>
                <c:ptCount val="1"/>
                <c:pt idx="0">
                  <c:v>urban</c:v>
                </c:pt>
              </c:strCache>
            </c:strRef>
          </c:tx>
          <c:spPr>
            <a:solidFill>
              <a:srgbClr val="612A8A"/>
            </a:solidFill>
          </c:spPr>
          <c:invertIfNegative val="0"/>
          <c:dLbls>
            <c:spPr>
              <a:noFill/>
              <a:ln>
                <a:noFill/>
              </a:ln>
              <a:effectLst/>
            </c:spPr>
            <c:txPr>
              <a:bodyPr/>
              <a:lstStyle/>
              <a:p>
                <a:pPr>
                  <a:defRPr sz="2000">
                    <a:solidFill>
                      <a:srgbClr val="612A8A"/>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'urban vs rural'!$B$8:$D$8</c:f>
              <c:strCache>
                <c:ptCount val="3"/>
                <c:pt idx="0">
                  <c:v>% of counties with 0 policies</c:v>
                </c:pt>
                <c:pt idx="1">
                  <c:v>% of counties with 1-4 policies</c:v>
                </c:pt>
                <c:pt idx="2">
                  <c:v>% of counties with 5-7 policies</c:v>
                </c:pt>
              </c:strCache>
            </c:strRef>
          </c:cat>
          <c:val>
            <c:numRef>
              <c:f>'urban vs rural'!$B$9:$D$9</c:f>
              <c:numCache>
                <c:formatCode>0%</c:formatCode>
                <c:ptCount val="3"/>
                <c:pt idx="0">
                  <c:v>0</c:v>
                </c:pt>
                <c:pt idx="1">
                  <c:v>0.66666666666666663</c:v>
                </c:pt>
                <c:pt idx="2">
                  <c:v>0.33333333333333337</c:v>
                </c:pt>
              </c:numCache>
            </c:numRef>
          </c:val>
          <c:extLst>
            <c:ext xmlns:c16="http://schemas.microsoft.com/office/drawing/2014/chart" uri="{C3380CC4-5D6E-409C-BE32-E72D297353CC}">
              <c16:uniqueId val="{00000000-8BAF-45C8-9F49-FAE1AC7D16B0}"/>
            </c:ext>
          </c:extLst>
        </c:ser>
        <c:ser>
          <c:idx val="1"/>
          <c:order val="1"/>
          <c:tx>
            <c:strRef>
              <c:f>'urban vs rural'!$A$10</c:f>
              <c:strCache>
                <c:ptCount val="1"/>
                <c:pt idx="0">
                  <c:v>rural</c:v>
                </c:pt>
              </c:strCache>
            </c:strRef>
          </c:tx>
          <c:spPr>
            <a:solidFill>
              <a:srgbClr val="FFC000"/>
            </a:solidFill>
          </c:spPr>
          <c:invertIfNegative val="0"/>
          <c:dLbls>
            <c:spPr>
              <a:noFill/>
              <a:ln>
                <a:noFill/>
              </a:ln>
              <a:effectLst/>
            </c:spPr>
            <c:txPr>
              <a:bodyPr/>
              <a:lstStyle/>
              <a:p>
                <a:pPr>
                  <a:defRPr sz="2000">
                    <a:solidFill>
                      <a:schemeClr val="accent6">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'urban vs rural'!$B$8:$D$8</c:f>
              <c:strCache>
                <c:ptCount val="3"/>
                <c:pt idx="0">
                  <c:v>% of counties with 0 policies</c:v>
                </c:pt>
                <c:pt idx="1">
                  <c:v>% of counties with 1-4 policies</c:v>
                </c:pt>
                <c:pt idx="2">
                  <c:v>% of counties with 5-7 policies</c:v>
                </c:pt>
              </c:strCache>
            </c:strRef>
          </c:cat>
          <c:val>
            <c:numRef>
              <c:f>'urban vs rural'!$B$10:$D$10</c:f>
              <c:numCache>
                <c:formatCode>0%</c:formatCode>
                <c:ptCount val="3"/>
                <c:pt idx="0">
                  <c:v>0.16470588235294117</c:v>
                </c:pt>
                <c:pt idx="1">
                  <c:v>0.69411764705882362</c:v>
                </c:pt>
                <c:pt idx="2">
                  <c:v>0.14117647058823529</c:v>
                </c:pt>
              </c:numCache>
            </c:numRef>
          </c:val>
          <c:extLst>
            <c:ext xmlns:c16="http://schemas.microsoft.com/office/drawing/2014/chart" uri="{C3380CC4-5D6E-409C-BE32-E72D297353CC}">
              <c16:uniqueId val="{00000001-8BAF-45C8-9F49-FAE1AC7D16B0}"/>
            </c:ext>
          </c:extLst>
        </c:ser>
        <c:dLbls>
          <c:dLblPos val="outEnd"/>
          <c:showLegendKey val="0"/>
          <c:showVal val="1"/>
          <c:showCatName val="0"/>
          <c:showSerName val="0"/>
          <c:showPercent val="0"/>
          <c:showBubbleSize val="0"/>
        </c:dLbls>
        <c:gapWidth val="150"/>
        <c:axId val="51856512"/>
        <c:axId val="51858048"/>
      </c:barChart>
      <c:catAx>
        <c:axId val="51856512"/>
        <c:scaling>
          <c:orientation val="minMax"/>
        </c:scaling>
        <c:delete val="0"/>
        <c:axPos val="l"/>
        <c:numFmt formatCode="General" sourceLinked="0"/>
        <c:majorTickMark val="out"/>
        <c:minorTickMark val="none"/>
        <c:tickLblPos val="nextTo"/>
        <c:txPr>
          <a:bodyPr/>
          <a:lstStyle/>
          <a:p>
            <a:pPr>
              <a:defRPr sz="1800"/>
            </a:pPr>
            <a:endParaRPr lang="en-US"/>
          </a:p>
        </c:txPr>
        <c:crossAx val="51858048"/>
        <c:crosses val="autoZero"/>
        <c:auto val="1"/>
        <c:lblAlgn val="ctr"/>
        <c:lblOffset val="100"/>
        <c:noMultiLvlLbl val="0"/>
      </c:catAx>
      <c:valAx>
        <c:axId val="51858048"/>
        <c:scaling>
          <c:orientation val="minMax"/>
        </c:scaling>
        <c:delete val="0"/>
        <c:axPos val="b"/>
        <c:numFmt formatCode="0%" sourceLinked="1"/>
        <c:majorTickMark val="out"/>
        <c:minorTickMark val="none"/>
        <c:tickLblPos val="nextTo"/>
        <c:crossAx val="51856512"/>
        <c:crosses val="autoZero"/>
        <c:crossBetween val="between"/>
      </c:valAx>
    </c:plotArea>
    <c:legend>
      <c:legendPos val="r"/>
      <c:layout>
        <c:manualLayout>
          <c:xMode val="edge"/>
          <c:yMode val="edge"/>
          <c:x val="0.80155986967146353"/>
          <c:y val="5.7486512102653833E-2"/>
          <c:w val="0.16395737170784686"/>
          <c:h val="0.23224919801691454"/>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8"/>
    </mc:Choice>
    <mc:Fallback>
      <c:style val="38"/>
    </mc:Fallback>
  </mc:AlternateContent>
  <c:chart>
    <c:autoTitleDeleted val="1"/>
    <c:plotArea>
      <c:layout>
        <c:manualLayout>
          <c:layoutTarget val="inner"/>
          <c:xMode val="edge"/>
          <c:yMode val="edge"/>
          <c:x val="0.13089129483814524"/>
          <c:y val="0.25035901762279716"/>
          <c:w val="0.84076202974628178"/>
          <c:h val="0.59104512977544477"/>
        </c:manualLayout>
      </c:layout>
      <c:barChart>
        <c:barDir val="col"/>
        <c:grouping val="stacked"/>
        <c:varyColors val="0"/>
        <c:ser>
          <c:idx val="0"/>
          <c:order val="0"/>
          <c:tx>
            <c:strRef>
              <c:f>'LHD dash'!$B$1</c:f>
              <c:strCache>
                <c:ptCount val="1"/>
                <c:pt idx="0">
                  <c:v>Smoke-Free Policy</c:v>
                </c:pt>
              </c:strCache>
            </c:strRef>
          </c:tx>
          <c:spPr>
            <a:solidFill>
              <a:srgbClr val="FFC000"/>
            </a:solidFill>
            <a:ln>
              <a:noFill/>
            </a:ln>
          </c:spPr>
          <c:invertIfNegative val="0"/>
          <c:val>
            <c:numRef>
              <c:f>'LHD dash'!$B$2:$B$11</c:f>
              <c:numCache>
                <c:formatCode>General</c:formatCode>
                <c:ptCount val="10"/>
                <c:pt idx="0">
                  <c:v>8</c:v>
                </c:pt>
                <c:pt idx="1">
                  <c:v>5</c:v>
                </c:pt>
                <c:pt idx="2">
                  <c:v>5</c:v>
                </c:pt>
                <c:pt idx="3">
                  <c:v>11</c:v>
                </c:pt>
                <c:pt idx="4">
                  <c:v>18</c:v>
                </c:pt>
                <c:pt idx="5">
                  <c:v>14</c:v>
                </c:pt>
                <c:pt idx="6">
                  <c:v>2</c:v>
                </c:pt>
                <c:pt idx="7">
                  <c:v>8</c:v>
                </c:pt>
                <c:pt idx="8">
                  <c:v>11</c:v>
                </c:pt>
                <c:pt idx="9">
                  <c:v>7</c:v>
                </c:pt>
              </c:numCache>
            </c:numRef>
          </c:val>
          <c:extLst>
            <c:ext xmlns:c16="http://schemas.microsoft.com/office/drawing/2014/chart" uri="{C3380CC4-5D6E-409C-BE32-E72D297353CC}">
              <c16:uniqueId val="{00000000-A625-4EE6-A448-72832115445B}"/>
            </c:ext>
          </c:extLst>
        </c:ser>
        <c:ser>
          <c:idx val="1"/>
          <c:order val="1"/>
          <c:tx>
            <c:strRef>
              <c:f>'LHD dash'!$C$1</c:f>
              <c:strCache>
                <c:ptCount val="1"/>
                <c:pt idx="0">
                  <c:v>Tobacco-Free Policy</c:v>
                </c:pt>
              </c:strCache>
            </c:strRef>
          </c:tx>
          <c:spPr>
            <a:solidFill>
              <a:srgbClr val="723072"/>
            </a:solidFill>
            <a:ln>
              <a:noFill/>
            </a:ln>
          </c:spPr>
          <c:invertIfNegative val="0"/>
          <c:val>
            <c:numRef>
              <c:f>'LHD dash'!$C$2:$C$11</c:f>
              <c:numCache>
                <c:formatCode>General</c:formatCode>
                <c:ptCount val="10"/>
                <c:pt idx="0">
                  <c:v>14</c:v>
                </c:pt>
                <c:pt idx="1">
                  <c:v>20</c:v>
                </c:pt>
                <c:pt idx="2">
                  <c:v>11</c:v>
                </c:pt>
                <c:pt idx="3">
                  <c:v>20</c:v>
                </c:pt>
                <c:pt idx="4">
                  <c:v>8</c:v>
                </c:pt>
                <c:pt idx="5">
                  <c:v>5</c:v>
                </c:pt>
                <c:pt idx="6">
                  <c:v>17</c:v>
                </c:pt>
                <c:pt idx="7">
                  <c:v>10</c:v>
                </c:pt>
                <c:pt idx="8">
                  <c:v>27</c:v>
                </c:pt>
                <c:pt idx="9">
                  <c:v>8</c:v>
                </c:pt>
              </c:numCache>
            </c:numRef>
          </c:val>
          <c:extLst>
            <c:ext xmlns:c16="http://schemas.microsoft.com/office/drawing/2014/chart" uri="{C3380CC4-5D6E-409C-BE32-E72D297353CC}">
              <c16:uniqueId val="{00000001-A625-4EE6-A448-72832115445B}"/>
            </c:ext>
          </c:extLst>
        </c:ser>
        <c:dLbls>
          <c:showLegendKey val="0"/>
          <c:showVal val="0"/>
          <c:showCatName val="0"/>
          <c:showSerName val="0"/>
          <c:showPercent val="0"/>
          <c:showBubbleSize val="0"/>
        </c:dLbls>
        <c:gapWidth val="65"/>
        <c:overlap val="100"/>
        <c:axId val="51757056"/>
        <c:axId val="51758976"/>
      </c:barChart>
      <c:lineChart>
        <c:grouping val="standard"/>
        <c:varyColors val="0"/>
        <c:ser>
          <c:idx val="2"/>
          <c:order val="2"/>
          <c:tx>
            <c:strRef>
              <c:f>'LHD dash'!$D$1</c:f>
              <c:strCache>
                <c:ptCount val="1"/>
                <c:pt idx="0">
                  <c:v>Total</c:v>
                </c:pt>
              </c:strCache>
            </c:strRef>
          </c:tx>
          <c:spPr>
            <a:ln>
              <a:noFill/>
            </a:ln>
          </c:spPr>
          <c:marker>
            <c:symbol val="none"/>
          </c:marker>
          <c:dLbls>
            <c:dLbl>
              <c:idx val="0"/>
              <c:layout>
                <c:manualLayout>
                  <c:x val="-3.7694444444444447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25-4EE6-A448-72832115445B}"/>
                </c:ext>
              </c:extLst>
            </c:dLbl>
            <c:dLbl>
              <c:idx val="1"/>
              <c:layout>
                <c:manualLayout>
                  <c:x val="-3.7694444444444447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25-4EE6-A448-72832115445B}"/>
                </c:ext>
              </c:extLst>
            </c:dLbl>
            <c:dLbl>
              <c:idx val="2"/>
              <c:layout>
                <c:manualLayout>
                  <c:x val="-3.7694444444444447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25-4EE6-A448-72832115445B}"/>
                </c:ext>
              </c:extLst>
            </c:dLbl>
            <c:dLbl>
              <c:idx val="3"/>
              <c:layout>
                <c:manualLayout>
                  <c:x val="-3.7694444444444447E-2"/>
                  <c:y val="-3.7511665208515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25-4EE6-A448-72832115445B}"/>
                </c:ext>
              </c:extLst>
            </c:dLbl>
            <c:dLbl>
              <c:idx val="4"/>
              <c:layout>
                <c:manualLayout>
                  <c:x val="-3.7694444444444496E-2"/>
                  <c:y val="-3.75116652085155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25-4EE6-A448-72832115445B}"/>
                </c:ext>
              </c:extLst>
            </c:dLbl>
            <c:dLbl>
              <c:idx val="5"/>
              <c:layout>
                <c:manualLayout>
                  <c:x val="-3.769466316710416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25-4EE6-A448-72832115445B}"/>
                </c:ext>
              </c:extLst>
            </c:dLbl>
            <c:dLbl>
              <c:idx val="6"/>
              <c:layout>
                <c:manualLayout>
                  <c:x val="-3.0652887139107611E-2"/>
                  <c:y val="-4.21412948381451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25-4EE6-A448-72832115445B}"/>
                </c:ext>
              </c:extLst>
            </c:dLbl>
            <c:dLbl>
              <c:idx val="7"/>
              <c:layout>
                <c:manualLayout>
                  <c:x val="-3.7694444444444447E-2"/>
                  <c:y val="-4.6770924467774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25-4EE6-A448-72832115445B}"/>
                </c:ext>
              </c:extLst>
            </c:dLbl>
            <c:dLbl>
              <c:idx val="8"/>
              <c:layout>
                <c:manualLayout>
                  <c:x val="-3.7694444444444447E-2"/>
                  <c:y val="-3.2882035578885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25-4EE6-A448-72832115445B}"/>
                </c:ext>
              </c:extLst>
            </c:dLbl>
            <c:dLbl>
              <c:idx val="9"/>
              <c:layout>
                <c:manualLayout>
                  <c:x val="-3.769444444444444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25-4EE6-A448-72832115445B}"/>
                </c:ext>
              </c:extLst>
            </c:dLbl>
            <c:spPr>
              <a:noFill/>
              <a:ln>
                <a:noFill/>
              </a:ln>
              <a:effectLst/>
            </c:spPr>
            <c:txPr>
              <a:bodyPr wrap="square" lIns="38100" tIns="19050" rIns="38100" bIns="19050" anchor="ctr">
                <a:spAutoFit/>
              </a:bodyPr>
              <a:lstStyle/>
              <a:p>
                <a:pPr>
                  <a:defRPr sz="2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'LHD dash'!$D$2:$D$11</c:f>
              <c:numCache>
                <c:formatCode>General</c:formatCode>
                <c:ptCount val="10"/>
                <c:pt idx="0">
                  <c:v>22</c:v>
                </c:pt>
                <c:pt idx="1">
                  <c:v>25</c:v>
                </c:pt>
                <c:pt idx="2">
                  <c:v>16</c:v>
                </c:pt>
                <c:pt idx="3">
                  <c:v>31</c:v>
                </c:pt>
                <c:pt idx="4">
                  <c:v>26</c:v>
                </c:pt>
                <c:pt idx="5">
                  <c:v>19</c:v>
                </c:pt>
                <c:pt idx="6">
                  <c:v>19</c:v>
                </c:pt>
                <c:pt idx="7">
                  <c:v>18</c:v>
                </c:pt>
                <c:pt idx="8">
                  <c:v>38</c:v>
                </c:pt>
                <c:pt idx="9">
                  <c:v>15</c:v>
                </c:pt>
              </c:numCache>
            </c:numRef>
          </c:val>
          <c:smooth val="0"/>
          <c:extLst>
            <c:ext xmlns:c16="http://schemas.microsoft.com/office/drawing/2014/chart" uri="{C3380CC4-5D6E-409C-BE32-E72D297353CC}">
              <c16:uniqueId val="{0000000C-A625-4EE6-A448-72832115445B}"/>
            </c:ext>
          </c:extLst>
        </c:ser>
        <c:dLbls>
          <c:showLegendKey val="0"/>
          <c:showVal val="0"/>
          <c:showCatName val="0"/>
          <c:showSerName val="0"/>
          <c:showPercent val="0"/>
          <c:showBubbleSize val="0"/>
        </c:dLbls>
        <c:marker val="1"/>
        <c:smooth val="0"/>
        <c:axId val="51757056"/>
        <c:axId val="51758976"/>
      </c:lineChart>
      <c:catAx>
        <c:axId val="51757056"/>
        <c:scaling>
          <c:orientation val="minMax"/>
        </c:scaling>
        <c:delete val="0"/>
        <c:axPos val="b"/>
        <c:title>
          <c:tx>
            <c:rich>
              <a:bodyPr rot="0" vert="horz"/>
              <a:lstStyle/>
              <a:p>
                <a:pPr>
                  <a:defRPr sz="2000">
                    <a:solidFill>
                      <a:schemeClr val="bg1">
                        <a:lumMod val="50000"/>
                      </a:schemeClr>
                    </a:solidFill>
                  </a:defRPr>
                </a:pPr>
                <a:r>
                  <a:rPr lang="en-US" sz="2000" dirty="0">
                    <a:solidFill>
                      <a:schemeClr val="tx1"/>
                    </a:solidFill>
                  </a:rPr>
                  <a:t>LHD Region</a:t>
                </a:r>
              </a:p>
            </c:rich>
          </c:tx>
          <c:layout>
            <c:manualLayout>
              <c:xMode val="edge"/>
              <c:yMode val="edge"/>
              <c:x val="0.384133439094069"/>
              <c:y val="0.93325462570772111"/>
            </c:manualLayout>
          </c:layout>
          <c:overlay val="0"/>
        </c:title>
        <c:majorTickMark val="out"/>
        <c:minorTickMark val="none"/>
        <c:tickLblPos val="nextTo"/>
        <c:txPr>
          <a:bodyPr/>
          <a:lstStyle/>
          <a:p>
            <a:pPr>
              <a:defRPr sz="2000"/>
            </a:pPr>
            <a:endParaRPr lang="en-US"/>
          </a:p>
        </c:txPr>
        <c:crossAx val="51758976"/>
        <c:crosses val="autoZero"/>
        <c:auto val="1"/>
        <c:lblAlgn val="ctr"/>
        <c:lblOffset val="100"/>
        <c:noMultiLvlLbl val="0"/>
      </c:catAx>
      <c:valAx>
        <c:axId val="51758976"/>
        <c:scaling>
          <c:orientation val="minMax"/>
        </c:scaling>
        <c:delete val="0"/>
        <c:axPos val="l"/>
        <c:majorGridlines>
          <c:spPr>
            <a:ln>
              <a:noFill/>
            </a:ln>
          </c:spPr>
        </c:majorGridlines>
        <c:numFmt formatCode="General" sourceLinked="1"/>
        <c:majorTickMark val="out"/>
        <c:minorTickMark val="none"/>
        <c:tickLblPos val="nextTo"/>
        <c:txPr>
          <a:bodyPr/>
          <a:lstStyle/>
          <a:p>
            <a:pPr>
              <a:defRPr sz="2000"/>
            </a:pPr>
            <a:endParaRPr lang="en-US"/>
          </a:p>
        </c:txPr>
        <c:crossAx val="51757056"/>
        <c:crosses val="autoZero"/>
        <c:crossBetween val="between"/>
        <c:majorUnit val="10"/>
      </c:valAx>
      <c:spPr>
        <a:noFill/>
        <a:ln w="25400">
          <a:noFill/>
        </a:ln>
      </c:spPr>
    </c:plotArea>
    <c:legend>
      <c:legendPos val="r"/>
      <c:legendEntry>
        <c:idx val="2"/>
        <c:delete val="1"/>
      </c:legendEntry>
      <c:layout>
        <c:manualLayout>
          <c:xMode val="edge"/>
          <c:yMode val="edge"/>
          <c:x val="0.53796513765017706"/>
          <c:y val="2.4208784578536473E-2"/>
          <c:w val="0.45548285579781644"/>
          <c:h val="0.13283349737632782"/>
        </c:manualLayout>
      </c:layout>
      <c:overlay val="0"/>
      <c:txPr>
        <a:bodyPr/>
        <a:lstStyle/>
        <a:p>
          <a:pPr>
            <a:defRPr sz="2000"/>
          </a:pPr>
          <a:endParaRPr lang="en-US"/>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c:spPr>
            <c:extLst>
              <c:ext xmlns:c16="http://schemas.microsoft.com/office/drawing/2014/chart" uri="{C3380CC4-5D6E-409C-BE32-E72D297353CC}">
                <c16:uniqueId val="{00000001-184B-4214-A14E-FFBC9AF31EBE}"/>
              </c:ext>
            </c:extLst>
          </c:dPt>
          <c:dPt>
            <c:idx val="1"/>
            <c:bubble3D val="0"/>
            <c:spPr>
              <a:solidFill>
                <a:srgbClr val="723072"/>
              </a:solidFill>
            </c:spPr>
            <c:extLst>
              <c:ext xmlns:c16="http://schemas.microsoft.com/office/drawing/2014/chart" uri="{C3380CC4-5D6E-409C-BE32-E72D297353CC}">
                <c16:uniqueId val="{00000003-184B-4214-A14E-FFBC9AF31EBE}"/>
              </c:ext>
            </c:extLst>
          </c:dPt>
          <c:dPt>
            <c:idx val="2"/>
            <c:bubble3D val="0"/>
            <c:spPr>
              <a:solidFill>
                <a:srgbClr val="FFE181"/>
              </a:solidFill>
            </c:spPr>
            <c:extLst>
              <c:ext xmlns:c16="http://schemas.microsoft.com/office/drawing/2014/chart" uri="{C3380CC4-5D6E-409C-BE32-E72D297353CC}">
                <c16:uniqueId val="{00000005-184B-4214-A14E-FFBC9AF31EBE}"/>
              </c:ext>
            </c:extLst>
          </c:dPt>
          <c:dPt>
            <c:idx val="3"/>
            <c:bubble3D val="0"/>
            <c:spPr>
              <a:solidFill>
                <a:srgbClr val="ECDFF5"/>
              </a:solidFill>
            </c:spPr>
            <c:extLst>
              <c:ext xmlns:c16="http://schemas.microsoft.com/office/drawing/2014/chart" uri="{C3380CC4-5D6E-409C-BE32-E72D297353CC}">
                <c16:uniqueId val="{00000007-184B-4214-A14E-FFBC9AF31EBE}"/>
              </c:ext>
            </c:extLst>
          </c:dPt>
          <c:dPt>
            <c:idx val="4"/>
            <c:bubble3D val="0"/>
            <c:spPr>
              <a:solidFill>
                <a:srgbClr val="F5903D"/>
              </a:solidFill>
            </c:spPr>
            <c:extLst>
              <c:ext xmlns:c16="http://schemas.microsoft.com/office/drawing/2014/chart" uri="{C3380CC4-5D6E-409C-BE32-E72D297353CC}">
                <c16:uniqueId val="{00000009-184B-4214-A14E-FFBC9AF31EBE}"/>
              </c:ext>
            </c:extLst>
          </c:dPt>
          <c:dPt>
            <c:idx val="5"/>
            <c:bubble3D val="0"/>
            <c:spPr>
              <a:solidFill>
                <a:schemeClr val="accent4">
                  <a:lumMod val="50000"/>
                </a:schemeClr>
              </a:solidFill>
            </c:spPr>
            <c:extLst>
              <c:ext xmlns:c16="http://schemas.microsoft.com/office/drawing/2014/chart" uri="{C3380CC4-5D6E-409C-BE32-E72D297353CC}">
                <c16:uniqueId val="{0000000B-184B-4214-A14E-FFBC9AF31EBE}"/>
              </c:ext>
            </c:extLst>
          </c:dPt>
          <c:dLbls>
            <c:dLbl>
              <c:idx val="0"/>
              <c:layout>
                <c:manualLayout>
                  <c:x val="-0.18612223823963472"/>
                  <c:y val="9.549616159073748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84B-4214-A14E-FFBC9AF31EBE}"/>
                </c:ext>
              </c:extLst>
            </c:dLbl>
            <c:dLbl>
              <c:idx val="1"/>
              <c:layout>
                <c:manualLayout>
                  <c:x val="3.6283882575136914E-2"/>
                  <c:y val="-0.1685770693250872"/>
                </c:manualLayout>
              </c:layout>
              <c:spPr/>
              <c:txPr>
                <a:bodyPr/>
                <a:lstStyle/>
                <a:p>
                  <a:pPr>
                    <a:defRPr sz="2000" b="1">
                      <a:solidFill>
                        <a:schemeClr val="accent4">
                          <a:lumMod val="20000"/>
                          <a:lumOff val="80000"/>
                        </a:schemeClr>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84B-4214-A14E-FFBC9AF31EBE}"/>
                </c:ext>
              </c:extLst>
            </c:dLbl>
            <c:dLbl>
              <c:idx val="2"/>
              <c:layout>
                <c:manualLayout>
                  <c:x val="0.15452821817509441"/>
                  <c:y val="-7.77508225162705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84B-4214-A14E-FFBC9AF31EBE}"/>
                </c:ext>
              </c:extLst>
            </c:dLbl>
            <c:dLbl>
              <c:idx val="3"/>
              <c:layout>
                <c:manualLayout>
                  <c:x val="0.12070898981217562"/>
                  <c:y val="6.62921520861049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84B-4214-A14E-FFBC9AF31EBE}"/>
                </c:ext>
              </c:extLst>
            </c:dLbl>
            <c:dLbl>
              <c:idx val="4"/>
              <c:layout>
                <c:manualLayout>
                  <c:x val="0.11521873225250856"/>
                  <c:y val="0.177741608536190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84B-4214-A14E-FFBC9AF31EBE}"/>
                </c:ext>
              </c:extLst>
            </c:dLbl>
            <c:dLbl>
              <c:idx val="5"/>
              <c:layout>
                <c:manualLayout>
                  <c:x val="4.3167279997143281E-2"/>
                  <c:y val="7.4479672311914945E-3"/>
                </c:manualLayout>
              </c:layout>
              <c:showLegendKey val="0"/>
              <c:showVal val="0"/>
              <c:showCatName val="1"/>
              <c:showSerName val="0"/>
              <c:showPercent val="1"/>
              <c:showBubbleSize val="0"/>
              <c:extLst>
                <c:ext xmlns:c15="http://schemas.microsoft.com/office/drawing/2012/chart" uri="{CE6537A1-D6FC-4f65-9D91-7224C49458BB}">
                  <c15:layout>
                    <c:manualLayout>
                      <c:w val="0.21494086248467081"/>
                      <c:h val="0.17124519075186079"/>
                    </c:manualLayout>
                  </c15:layout>
                </c:ext>
                <c:ext xmlns:c16="http://schemas.microsoft.com/office/drawing/2014/chart" uri="{C3380CC4-5D6E-409C-BE32-E72D297353CC}">
                  <c16:uniqueId val="{0000000B-184B-4214-A14E-FFBC9AF31EBE}"/>
                </c:ext>
              </c:extLst>
            </c:dLbl>
            <c:spPr>
              <a:noFill/>
              <a:ln>
                <a:noFill/>
              </a:ln>
              <a:effectLst/>
            </c:spPr>
            <c:txPr>
              <a:bodyPr/>
              <a:lstStyle/>
              <a:p>
                <a:pPr>
                  <a:defRPr sz="2000" b="1">
                    <a:solidFill>
                      <a:schemeClr val="accent4">
                        <a:lumMod val="50000"/>
                      </a:schemeClr>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pie!$B$5:$G$5</c:f>
              <c:strCache>
                <c:ptCount val="6"/>
                <c:pt idx="0">
                  <c:v>Buildings</c:v>
                </c:pt>
                <c:pt idx="1">
                  <c:v>Vehicles</c:v>
                </c:pt>
                <c:pt idx="2">
                  <c:v>Grounds</c:v>
                </c:pt>
                <c:pt idx="3">
                  <c:v>Parks</c:v>
                </c:pt>
                <c:pt idx="4">
                  <c:v>Rec Areas</c:v>
                </c:pt>
                <c:pt idx="5">
                  <c:v>Public Places</c:v>
                </c:pt>
              </c:strCache>
            </c:strRef>
          </c:cat>
          <c:val>
            <c:numRef>
              <c:f>pie!$B$8:$G$8</c:f>
              <c:numCache>
                <c:formatCode>General</c:formatCode>
                <c:ptCount val="6"/>
                <c:pt idx="0">
                  <c:v>82</c:v>
                </c:pt>
                <c:pt idx="1">
                  <c:v>58</c:v>
                </c:pt>
                <c:pt idx="2">
                  <c:v>19</c:v>
                </c:pt>
                <c:pt idx="3">
                  <c:v>27</c:v>
                </c:pt>
                <c:pt idx="4">
                  <c:v>32</c:v>
                </c:pt>
                <c:pt idx="5">
                  <c:v>2</c:v>
                </c:pt>
              </c:numCache>
            </c:numRef>
          </c:val>
          <c:extLst>
            <c:ext xmlns:c16="http://schemas.microsoft.com/office/drawing/2014/chart" uri="{C3380CC4-5D6E-409C-BE32-E72D297353CC}">
              <c16:uniqueId val="{0000000C-184B-4214-A14E-FFBC9AF31EBE}"/>
            </c:ext>
          </c:extLst>
        </c:ser>
        <c:dLbls>
          <c:showLegendKey val="0"/>
          <c:showVal val="1"/>
          <c:showCatName val="0"/>
          <c:showSerName val="0"/>
          <c:showPercent val="0"/>
          <c:showBubbleSize val="0"/>
          <c:showLeaderLines val="0"/>
        </c:dLbls>
        <c:firstSliceAng val="0"/>
      </c:pieChart>
    </c:plotArea>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diagrams/_rels/data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image" Target="../media/image69.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diagrams/_rels/drawing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58CDD1-E7F2-4A91-B915-93778DE51CB6}" type="doc">
      <dgm:prSet loTypeId="urn:microsoft.com/office/officeart/2005/8/layout/hProcess11" loCatId="process" qsTypeId="urn:microsoft.com/office/officeart/2005/8/quickstyle/simple1" qsCatId="simple" csTypeId="urn:microsoft.com/office/officeart/2005/8/colors/accent1_2" csCatId="accent1" phldr="1"/>
      <dgm:spPr/>
    </dgm:pt>
    <dgm:pt modelId="{88B581BF-16B6-4962-9D69-210CCFA1637A}">
      <dgm:prSet phldrT="[Text]"/>
      <dgm:spPr/>
      <dgm:t>
        <a:bodyPr/>
        <a:lstStyle/>
        <a:p>
          <a:r>
            <a:rPr lang="en-US" b="1" dirty="0">
              <a:solidFill>
                <a:schemeClr val="tx1"/>
              </a:solidFill>
            </a:rPr>
            <a:t>1964</a:t>
          </a:r>
        </a:p>
      </dgm:t>
    </dgm:pt>
    <dgm:pt modelId="{F15388F2-4368-4C21-900C-8CF08D888C30}" type="parTrans" cxnId="{89EBEABA-224B-448E-ADC0-C7505D855E8F}">
      <dgm:prSet/>
      <dgm:spPr/>
      <dgm:t>
        <a:bodyPr/>
        <a:lstStyle/>
        <a:p>
          <a:endParaRPr lang="en-US"/>
        </a:p>
      </dgm:t>
    </dgm:pt>
    <dgm:pt modelId="{A65AD5C7-78D8-468B-8464-474868E9D3B7}" type="sibTrans" cxnId="{89EBEABA-224B-448E-ADC0-C7505D855E8F}">
      <dgm:prSet/>
      <dgm:spPr/>
      <dgm:t>
        <a:bodyPr/>
        <a:lstStyle/>
        <a:p>
          <a:endParaRPr lang="en-US"/>
        </a:p>
      </dgm:t>
    </dgm:pt>
    <dgm:pt modelId="{2B6134C5-D279-46D5-B8BD-D5E65775B4BB}">
      <dgm:prSet phldrT="[Text]"/>
      <dgm:spPr/>
      <dgm:t>
        <a:bodyPr/>
        <a:lstStyle/>
        <a:p>
          <a:r>
            <a:rPr lang="en-US" b="0" dirty="0">
              <a:solidFill>
                <a:schemeClr val="bg1">
                  <a:lumMod val="65000"/>
                </a:schemeClr>
              </a:solidFill>
            </a:rPr>
            <a:t>2006</a:t>
          </a:r>
        </a:p>
      </dgm:t>
    </dgm:pt>
    <dgm:pt modelId="{90BC9C7A-47EF-4BA6-B9B1-0F62052DAF40}" type="parTrans" cxnId="{4BA713A0-681C-4300-BDF7-2DD55F9C18F3}">
      <dgm:prSet/>
      <dgm:spPr/>
      <dgm:t>
        <a:bodyPr/>
        <a:lstStyle/>
        <a:p>
          <a:endParaRPr lang="en-US"/>
        </a:p>
      </dgm:t>
    </dgm:pt>
    <dgm:pt modelId="{9A852D91-7F4A-4D49-B92E-F20E5828BE80}" type="sibTrans" cxnId="{4BA713A0-681C-4300-BDF7-2DD55F9C18F3}">
      <dgm:prSet/>
      <dgm:spPr/>
      <dgm:t>
        <a:bodyPr/>
        <a:lstStyle/>
        <a:p>
          <a:endParaRPr lang="en-US"/>
        </a:p>
      </dgm:t>
    </dgm:pt>
    <dgm:pt modelId="{47BEB433-8A90-41E1-B5D5-976045DE4F69}">
      <dgm:prSet phldrT="[Text]"/>
      <dgm:spPr/>
      <dgm:t>
        <a:bodyPr/>
        <a:lstStyle/>
        <a:p>
          <a:r>
            <a:rPr lang="en-US" dirty="0">
              <a:solidFill>
                <a:schemeClr val="bg1">
                  <a:lumMod val="65000"/>
                </a:schemeClr>
              </a:solidFill>
            </a:rPr>
            <a:t>2014</a:t>
          </a:r>
        </a:p>
      </dgm:t>
    </dgm:pt>
    <dgm:pt modelId="{42B8A287-0614-4CB8-8D84-FA399B61B4D9}" type="parTrans" cxnId="{0E33AD57-F316-4D29-BCC3-E65DE70FF5D7}">
      <dgm:prSet/>
      <dgm:spPr/>
      <dgm:t>
        <a:bodyPr/>
        <a:lstStyle/>
        <a:p>
          <a:endParaRPr lang="en-US"/>
        </a:p>
      </dgm:t>
    </dgm:pt>
    <dgm:pt modelId="{A3035998-24B2-4B81-829F-5D419526337B}" type="sibTrans" cxnId="{0E33AD57-F316-4D29-BCC3-E65DE70FF5D7}">
      <dgm:prSet/>
      <dgm:spPr/>
      <dgm:t>
        <a:bodyPr/>
        <a:lstStyle/>
        <a:p>
          <a:endParaRPr lang="en-US"/>
        </a:p>
      </dgm:t>
    </dgm:pt>
    <dgm:pt modelId="{DF09BCC9-7E48-4630-80FB-2FEB834F60D3}">
      <dgm:prSet phldrT="[Text]"/>
      <dgm:spPr/>
      <dgm:t>
        <a:bodyPr/>
        <a:lstStyle/>
        <a:p>
          <a:r>
            <a:rPr lang="en-US" dirty="0">
              <a:solidFill>
                <a:schemeClr val="bg1">
                  <a:lumMod val="65000"/>
                </a:schemeClr>
              </a:solidFill>
            </a:rPr>
            <a:t>2016</a:t>
          </a:r>
        </a:p>
      </dgm:t>
    </dgm:pt>
    <dgm:pt modelId="{AF0B2D56-4F84-4632-8AE6-05D18C75BE4A}" type="parTrans" cxnId="{1D0D3DB0-6AC4-4296-94F2-CE964DF05231}">
      <dgm:prSet/>
      <dgm:spPr/>
      <dgm:t>
        <a:bodyPr/>
        <a:lstStyle/>
        <a:p>
          <a:endParaRPr lang="en-US"/>
        </a:p>
      </dgm:t>
    </dgm:pt>
    <dgm:pt modelId="{E2C4FE8F-5E36-406E-BE57-D9F5B76AF38B}" type="sibTrans" cxnId="{1D0D3DB0-6AC4-4296-94F2-CE964DF05231}">
      <dgm:prSet/>
      <dgm:spPr/>
      <dgm:t>
        <a:bodyPr/>
        <a:lstStyle/>
        <a:p>
          <a:endParaRPr lang="en-US"/>
        </a:p>
      </dgm:t>
    </dgm:pt>
    <dgm:pt modelId="{BCCC505A-B35F-4ED4-BA2A-0CE74D7CBCE1}" type="pres">
      <dgm:prSet presAssocID="{B258CDD1-E7F2-4A91-B915-93778DE51CB6}" presName="Name0" presStyleCnt="0">
        <dgm:presLayoutVars>
          <dgm:dir/>
          <dgm:resizeHandles val="exact"/>
        </dgm:presLayoutVars>
      </dgm:prSet>
      <dgm:spPr/>
    </dgm:pt>
    <dgm:pt modelId="{C5779375-5FAF-4EE9-ABBD-B63576261DA5}" type="pres">
      <dgm:prSet presAssocID="{B258CDD1-E7F2-4A91-B915-93778DE51CB6}" presName="arrow" presStyleLbl="bgShp" presStyleIdx="0" presStyleCnt="1"/>
      <dgm:spPr/>
    </dgm:pt>
    <dgm:pt modelId="{58139451-8181-4B49-9FC4-DEB241F0C14C}" type="pres">
      <dgm:prSet presAssocID="{B258CDD1-E7F2-4A91-B915-93778DE51CB6}" presName="points" presStyleCnt="0"/>
      <dgm:spPr/>
    </dgm:pt>
    <dgm:pt modelId="{5BE2CD4D-BBF5-49DB-A390-A289B8EB85C1}" type="pres">
      <dgm:prSet presAssocID="{88B581BF-16B6-4962-9D69-210CCFA1637A}" presName="compositeA" presStyleCnt="0"/>
      <dgm:spPr/>
    </dgm:pt>
    <dgm:pt modelId="{43F0A183-E422-4F4B-B647-50A0620CD9D8}" type="pres">
      <dgm:prSet presAssocID="{88B581BF-16B6-4962-9D69-210CCFA1637A}" presName="textA" presStyleLbl="revTx" presStyleIdx="0" presStyleCnt="4">
        <dgm:presLayoutVars>
          <dgm:bulletEnabled val="1"/>
        </dgm:presLayoutVars>
      </dgm:prSet>
      <dgm:spPr/>
    </dgm:pt>
    <dgm:pt modelId="{33DBB0A1-74DE-4247-AA53-BFB4B7669908}" type="pres">
      <dgm:prSet presAssocID="{88B581BF-16B6-4962-9D69-210CCFA1637A}" presName="circleA" presStyleLbl="node1" presStyleIdx="0" presStyleCnt="4"/>
      <dgm:spPr>
        <a:solidFill>
          <a:schemeClr val="accent1"/>
        </a:solidFill>
      </dgm:spPr>
    </dgm:pt>
    <dgm:pt modelId="{FE0D03F1-6789-4DF6-B30C-EF0003D3C758}" type="pres">
      <dgm:prSet presAssocID="{88B581BF-16B6-4962-9D69-210CCFA1637A}" presName="spaceA" presStyleCnt="0"/>
      <dgm:spPr/>
    </dgm:pt>
    <dgm:pt modelId="{E8991E8B-5445-492F-B825-38A31329B253}" type="pres">
      <dgm:prSet presAssocID="{A65AD5C7-78D8-468B-8464-474868E9D3B7}" presName="space" presStyleCnt="0"/>
      <dgm:spPr/>
    </dgm:pt>
    <dgm:pt modelId="{7C318711-1F39-4A18-BCC6-9A880D80BFF1}" type="pres">
      <dgm:prSet presAssocID="{2B6134C5-D279-46D5-B8BD-D5E65775B4BB}" presName="compositeB" presStyleCnt="0"/>
      <dgm:spPr/>
    </dgm:pt>
    <dgm:pt modelId="{72C39CFD-FB86-44D5-B89E-C3290BC41A81}" type="pres">
      <dgm:prSet presAssocID="{2B6134C5-D279-46D5-B8BD-D5E65775B4BB}" presName="textB" presStyleLbl="revTx" presStyleIdx="1" presStyleCnt="4">
        <dgm:presLayoutVars>
          <dgm:bulletEnabled val="1"/>
        </dgm:presLayoutVars>
      </dgm:prSet>
      <dgm:spPr/>
    </dgm:pt>
    <dgm:pt modelId="{B839BEDA-393F-4EC1-A542-93F010C0C4F9}" type="pres">
      <dgm:prSet presAssocID="{2B6134C5-D279-46D5-B8BD-D5E65775B4BB}" presName="circleB" presStyleLbl="node1" presStyleIdx="1" presStyleCnt="4"/>
      <dgm:spPr>
        <a:solidFill>
          <a:schemeClr val="bg1">
            <a:lumMod val="75000"/>
          </a:schemeClr>
        </a:solidFill>
      </dgm:spPr>
    </dgm:pt>
    <dgm:pt modelId="{9B3936E5-A428-48C0-AC3E-F13E3842DD72}" type="pres">
      <dgm:prSet presAssocID="{2B6134C5-D279-46D5-B8BD-D5E65775B4BB}" presName="spaceB" presStyleCnt="0"/>
      <dgm:spPr/>
    </dgm:pt>
    <dgm:pt modelId="{CD6B7F5F-569C-457D-A8CC-5010EAC6CF70}" type="pres">
      <dgm:prSet presAssocID="{9A852D91-7F4A-4D49-B92E-F20E5828BE80}" presName="space" presStyleCnt="0"/>
      <dgm:spPr/>
    </dgm:pt>
    <dgm:pt modelId="{A8F4E1B3-E097-4527-B742-847879BA348F}" type="pres">
      <dgm:prSet presAssocID="{47BEB433-8A90-41E1-B5D5-976045DE4F69}" presName="compositeA" presStyleCnt="0"/>
      <dgm:spPr/>
    </dgm:pt>
    <dgm:pt modelId="{71414A6B-618A-4063-B829-7539D094C07C}" type="pres">
      <dgm:prSet presAssocID="{47BEB433-8A90-41E1-B5D5-976045DE4F69}" presName="textA" presStyleLbl="revTx" presStyleIdx="2" presStyleCnt="4">
        <dgm:presLayoutVars>
          <dgm:bulletEnabled val="1"/>
        </dgm:presLayoutVars>
      </dgm:prSet>
      <dgm:spPr/>
    </dgm:pt>
    <dgm:pt modelId="{314CCF85-F3DE-429E-BADA-B4D07D0B3F16}" type="pres">
      <dgm:prSet presAssocID="{47BEB433-8A90-41E1-B5D5-976045DE4F69}" presName="circleA" presStyleLbl="node1" presStyleIdx="2" presStyleCnt="4"/>
      <dgm:spPr>
        <a:solidFill>
          <a:schemeClr val="bg1">
            <a:lumMod val="75000"/>
          </a:schemeClr>
        </a:solidFill>
      </dgm:spPr>
    </dgm:pt>
    <dgm:pt modelId="{7ACCA1CA-2B77-4FCA-88DB-CA85F6E869B4}" type="pres">
      <dgm:prSet presAssocID="{47BEB433-8A90-41E1-B5D5-976045DE4F69}" presName="spaceA" presStyleCnt="0"/>
      <dgm:spPr/>
    </dgm:pt>
    <dgm:pt modelId="{9B6DD9AA-BBFD-4AA8-93AB-5228C4CC1D78}" type="pres">
      <dgm:prSet presAssocID="{A3035998-24B2-4B81-829F-5D419526337B}" presName="space" presStyleCnt="0"/>
      <dgm:spPr/>
    </dgm:pt>
    <dgm:pt modelId="{23195C77-6A0D-434B-A69A-3095BC355F96}" type="pres">
      <dgm:prSet presAssocID="{DF09BCC9-7E48-4630-80FB-2FEB834F60D3}" presName="compositeB" presStyleCnt="0"/>
      <dgm:spPr/>
    </dgm:pt>
    <dgm:pt modelId="{1A2FCD1A-2AFB-479E-95C3-C45A32953024}" type="pres">
      <dgm:prSet presAssocID="{DF09BCC9-7E48-4630-80FB-2FEB834F60D3}" presName="textB" presStyleLbl="revTx" presStyleIdx="3" presStyleCnt="4">
        <dgm:presLayoutVars>
          <dgm:bulletEnabled val="1"/>
        </dgm:presLayoutVars>
      </dgm:prSet>
      <dgm:spPr/>
    </dgm:pt>
    <dgm:pt modelId="{2AA9EFD2-ED8D-4AD4-9393-CA6B9C7BE192}" type="pres">
      <dgm:prSet presAssocID="{DF09BCC9-7E48-4630-80FB-2FEB834F60D3}" presName="circleB" presStyleLbl="node1" presStyleIdx="3" presStyleCnt="4"/>
      <dgm:spPr>
        <a:solidFill>
          <a:schemeClr val="bg1">
            <a:lumMod val="75000"/>
          </a:schemeClr>
        </a:solidFill>
      </dgm:spPr>
    </dgm:pt>
    <dgm:pt modelId="{712F97C7-5BB6-4159-89DC-30020E18129C}" type="pres">
      <dgm:prSet presAssocID="{DF09BCC9-7E48-4630-80FB-2FEB834F60D3}" presName="spaceB" presStyleCnt="0"/>
      <dgm:spPr/>
    </dgm:pt>
  </dgm:ptLst>
  <dgm:cxnLst>
    <dgm:cxn modelId="{D54BF900-3D64-42E2-B5A4-AAA6E1F99785}" type="presOf" srcId="{B258CDD1-E7F2-4A91-B915-93778DE51CB6}" destId="{BCCC505A-B35F-4ED4-BA2A-0CE74D7CBCE1}" srcOrd="0" destOrd="0" presId="urn:microsoft.com/office/officeart/2005/8/layout/hProcess11"/>
    <dgm:cxn modelId="{9046F326-5A9E-4361-A9D0-2E3665E7FB8D}" type="presOf" srcId="{2B6134C5-D279-46D5-B8BD-D5E65775B4BB}" destId="{72C39CFD-FB86-44D5-B89E-C3290BC41A81}" srcOrd="0" destOrd="0" presId="urn:microsoft.com/office/officeart/2005/8/layout/hProcess11"/>
    <dgm:cxn modelId="{F376D276-1805-4A8D-B413-3041F8E89190}" type="presOf" srcId="{88B581BF-16B6-4962-9D69-210CCFA1637A}" destId="{43F0A183-E422-4F4B-B647-50A0620CD9D8}" srcOrd="0" destOrd="0" presId="urn:microsoft.com/office/officeart/2005/8/layout/hProcess11"/>
    <dgm:cxn modelId="{0E33AD57-F316-4D29-BCC3-E65DE70FF5D7}" srcId="{B258CDD1-E7F2-4A91-B915-93778DE51CB6}" destId="{47BEB433-8A90-41E1-B5D5-976045DE4F69}" srcOrd="2" destOrd="0" parTransId="{42B8A287-0614-4CB8-8D84-FA399B61B4D9}" sibTransId="{A3035998-24B2-4B81-829F-5D419526337B}"/>
    <dgm:cxn modelId="{50C6E87F-9F2B-4312-BBEC-84C6B5526FF0}" type="presOf" srcId="{DF09BCC9-7E48-4630-80FB-2FEB834F60D3}" destId="{1A2FCD1A-2AFB-479E-95C3-C45A32953024}" srcOrd="0" destOrd="0" presId="urn:microsoft.com/office/officeart/2005/8/layout/hProcess11"/>
    <dgm:cxn modelId="{4BA713A0-681C-4300-BDF7-2DD55F9C18F3}" srcId="{B258CDD1-E7F2-4A91-B915-93778DE51CB6}" destId="{2B6134C5-D279-46D5-B8BD-D5E65775B4BB}" srcOrd="1" destOrd="0" parTransId="{90BC9C7A-47EF-4BA6-B9B1-0F62052DAF40}" sibTransId="{9A852D91-7F4A-4D49-B92E-F20E5828BE80}"/>
    <dgm:cxn modelId="{1D0D3DB0-6AC4-4296-94F2-CE964DF05231}" srcId="{B258CDD1-E7F2-4A91-B915-93778DE51CB6}" destId="{DF09BCC9-7E48-4630-80FB-2FEB834F60D3}" srcOrd="3" destOrd="0" parTransId="{AF0B2D56-4F84-4632-8AE6-05D18C75BE4A}" sibTransId="{E2C4FE8F-5E36-406E-BE57-D9F5B76AF38B}"/>
    <dgm:cxn modelId="{89EBEABA-224B-448E-ADC0-C7505D855E8F}" srcId="{B258CDD1-E7F2-4A91-B915-93778DE51CB6}" destId="{88B581BF-16B6-4962-9D69-210CCFA1637A}" srcOrd="0" destOrd="0" parTransId="{F15388F2-4368-4C21-900C-8CF08D888C30}" sibTransId="{A65AD5C7-78D8-468B-8464-474868E9D3B7}"/>
    <dgm:cxn modelId="{C7AD60F1-602D-491B-B6F2-2A38A9ED51B7}" type="presOf" srcId="{47BEB433-8A90-41E1-B5D5-976045DE4F69}" destId="{71414A6B-618A-4063-B829-7539D094C07C}" srcOrd="0" destOrd="0" presId="urn:microsoft.com/office/officeart/2005/8/layout/hProcess11"/>
    <dgm:cxn modelId="{42020F97-5D61-4DD9-BA1A-A9C026D9A978}" type="presParOf" srcId="{BCCC505A-B35F-4ED4-BA2A-0CE74D7CBCE1}" destId="{C5779375-5FAF-4EE9-ABBD-B63576261DA5}" srcOrd="0" destOrd="0" presId="urn:microsoft.com/office/officeart/2005/8/layout/hProcess11"/>
    <dgm:cxn modelId="{D2D8CC9B-56EC-4134-AB94-FE4FD25F7F4D}" type="presParOf" srcId="{BCCC505A-B35F-4ED4-BA2A-0CE74D7CBCE1}" destId="{58139451-8181-4B49-9FC4-DEB241F0C14C}" srcOrd="1" destOrd="0" presId="urn:microsoft.com/office/officeart/2005/8/layout/hProcess11"/>
    <dgm:cxn modelId="{AC874857-68E1-43F0-BF90-E7A74BBDED67}" type="presParOf" srcId="{58139451-8181-4B49-9FC4-DEB241F0C14C}" destId="{5BE2CD4D-BBF5-49DB-A390-A289B8EB85C1}" srcOrd="0" destOrd="0" presId="urn:microsoft.com/office/officeart/2005/8/layout/hProcess11"/>
    <dgm:cxn modelId="{1E51CF29-A7BB-4BB3-B259-030CB223AB0C}" type="presParOf" srcId="{5BE2CD4D-BBF5-49DB-A390-A289B8EB85C1}" destId="{43F0A183-E422-4F4B-B647-50A0620CD9D8}" srcOrd="0" destOrd="0" presId="urn:microsoft.com/office/officeart/2005/8/layout/hProcess11"/>
    <dgm:cxn modelId="{23C38F2B-3C25-4E44-AB14-7F1F3CF121CD}" type="presParOf" srcId="{5BE2CD4D-BBF5-49DB-A390-A289B8EB85C1}" destId="{33DBB0A1-74DE-4247-AA53-BFB4B7669908}" srcOrd="1" destOrd="0" presId="urn:microsoft.com/office/officeart/2005/8/layout/hProcess11"/>
    <dgm:cxn modelId="{23E117D3-DC16-4D90-8E8A-2EEEB7E18765}" type="presParOf" srcId="{5BE2CD4D-BBF5-49DB-A390-A289B8EB85C1}" destId="{FE0D03F1-6789-4DF6-B30C-EF0003D3C758}" srcOrd="2" destOrd="0" presId="urn:microsoft.com/office/officeart/2005/8/layout/hProcess11"/>
    <dgm:cxn modelId="{CB53276F-B197-4585-9D7F-7BC0A0F86589}" type="presParOf" srcId="{58139451-8181-4B49-9FC4-DEB241F0C14C}" destId="{E8991E8B-5445-492F-B825-38A31329B253}" srcOrd="1" destOrd="0" presId="urn:microsoft.com/office/officeart/2005/8/layout/hProcess11"/>
    <dgm:cxn modelId="{7F4DD136-BFFB-49FC-9646-5443AB8BD812}" type="presParOf" srcId="{58139451-8181-4B49-9FC4-DEB241F0C14C}" destId="{7C318711-1F39-4A18-BCC6-9A880D80BFF1}" srcOrd="2" destOrd="0" presId="urn:microsoft.com/office/officeart/2005/8/layout/hProcess11"/>
    <dgm:cxn modelId="{AF19B848-A76C-4952-BD62-9C15665AF879}" type="presParOf" srcId="{7C318711-1F39-4A18-BCC6-9A880D80BFF1}" destId="{72C39CFD-FB86-44D5-B89E-C3290BC41A81}" srcOrd="0" destOrd="0" presId="urn:microsoft.com/office/officeart/2005/8/layout/hProcess11"/>
    <dgm:cxn modelId="{0C4B4A25-4622-40B2-986D-7995C73AEF41}" type="presParOf" srcId="{7C318711-1F39-4A18-BCC6-9A880D80BFF1}" destId="{B839BEDA-393F-4EC1-A542-93F010C0C4F9}" srcOrd="1" destOrd="0" presId="urn:microsoft.com/office/officeart/2005/8/layout/hProcess11"/>
    <dgm:cxn modelId="{33FCF083-21DA-48D2-A8C0-572B198EF24C}" type="presParOf" srcId="{7C318711-1F39-4A18-BCC6-9A880D80BFF1}" destId="{9B3936E5-A428-48C0-AC3E-F13E3842DD72}" srcOrd="2" destOrd="0" presId="urn:microsoft.com/office/officeart/2005/8/layout/hProcess11"/>
    <dgm:cxn modelId="{2B083348-D3E7-46CE-9C36-765A3FF5397A}" type="presParOf" srcId="{58139451-8181-4B49-9FC4-DEB241F0C14C}" destId="{CD6B7F5F-569C-457D-A8CC-5010EAC6CF70}" srcOrd="3" destOrd="0" presId="urn:microsoft.com/office/officeart/2005/8/layout/hProcess11"/>
    <dgm:cxn modelId="{BC25F066-C97E-4AB9-AD48-B5EB5C13183C}" type="presParOf" srcId="{58139451-8181-4B49-9FC4-DEB241F0C14C}" destId="{A8F4E1B3-E097-4527-B742-847879BA348F}" srcOrd="4" destOrd="0" presId="urn:microsoft.com/office/officeart/2005/8/layout/hProcess11"/>
    <dgm:cxn modelId="{BE0786A3-AB76-43F8-AB40-24DC8424F219}" type="presParOf" srcId="{A8F4E1B3-E097-4527-B742-847879BA348F}" destId="{71414A6B-618A-4063-B829-7539D094C07C}" srcOrd="0" destOrd="0" presId="urn:microsoft.com/office/officeart/2005/8/layout/hProcess11"/>
    <dgm:cxn modelId="{28AF96AD-068B-4963-8C89-C786B087E2A1}" type="presParOf" srcId="{A8F4E1B3-E097-4527-B742-847879BA348F}" destId="{314CCF85-F3DE-429E-BADA-B4D07D0B3F16}" srcOrd="1" destOrd="0" presId="urn:microsoft.com/office/officeart/2005/8/layout/hProcess11"/>
    <dgm:cxn modelId="{5B6B01E9-A6EB-4E83-B7E2-5A627BAFC680}" type="presParOf" srcId="{A8F4E1B3-E097-4527-B742-847879BA348F}" destId="{7ACCA1CA-2B77-4FCA-88DB-CA85F6E869B4}" srcOrd="2" destOrd="0" presId="urn:microsoft.com/office/officeart/2005/8/layout/hProcess11"/>
    <dgm:cxn modelId="{40621790-BDC3-4BF5-9D8B-AB4E559667D9}" type="presParOf" srcId="{58139451-8181-4B49-9FC4-DEB241F0C14C}" destId="{9B6DD9AA-BBFD-4AA8-93AB-5228C4CC1D78}" srcOrd="5" destOrd="0" presId="urn:microsoft.com/office/officeart/2005/8/layout/hProcess11"/>
    <dgm:cxn modelId="{015A3E46-DA15-4936-BE7A-042948537483}" type="presParOf" srcId="{58139451-8181-4B49-9FC4-DEB241F0C14C}" destId="{23195C77-6A0D-434B-A69A-3095BC355F96}" srcOrd="6" destOrd="0" presId="urn:microsoft.com/office/officeart/2005/8/layout/hProcess11"/>
    <dgm:cxn modelId="{AEF665F5-85C6-4619-BEF3-33355197362F}" type="presParOf" srcId="{23195C77-6A0D-434B-A69A-3095BC355F96}" destId="{1A2FCD1A-2AFB-479E-95C3-C45A32953024}" srcOrd="0" destOrd="0" presId="urn:microsoft.com/office/officeart/2005/8/layout/hProcess11"/>
    <dgm:cxn modelId="{D3757FF7-AE34-4B25-9265-1015CE5B6783}" type="presParOf" srcId="{23195C77-6A0D-434B-A69A-3095BC355F96}" destId="{2AA9EFD2-ED8D-4AD4-9393-CA6B9C7BE192}" srcOrd="1" destOrd="0" presId="urn:microsoft.com/office/officeart/2005/8/layout/hProcess11"/>
    <dgm:cxn modelId="{BC8D842C-7438-49A8-99D9-D3436AB945CA}" type="presParOf" srcId="{23195C77-6A0D-434B-A69A-3095BC355F96}" destId="{712F97C7-5BB6-4159-89DC-30020E1812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58CDD1-E7F2-4A91-B915-93778DE51CB6}" type="doc">
      <dgm:prSet loTypeId="urn:microsoft.com/office/officeart/2005/8/layout/hProcess11" loCatId="process" qsTypeId="urn:microsoft.com/office/officeart/2005/8/quickstyle/simple1" qsCatId="simple" csTypeId="urn:microsoft.com/office/officeart/2005/8/colors/accent1_2" csCatId="accent1" phldr="1"/>
      <dgm:spPr/>
    </dgm:pt>
    <dgm:pt modelId="{88B581BF-16B6-4962-9D69-210CCFA1637A}">
      <dgm:prSet phldrT="[Text]"/>
      <dgm:spPr/>
      <dgm:t>
        <a:bodyPr/>
        <a:lstStyle/>
        <a:p>
          <a:r>
            <a:rPr lang="en-US" dirty="0">
              <a:solidFill>
                <a:schemeClr val="bg1">
                  <a:lumMod val="65000"/>
                </a:schemeClr>
              </a:solidFill>
            </a:rPr>
            <a:t>1964</a:t>
          </a:r>
        </a:p>
      </dgm:t>
    </dgm:pt>
    <dgm:pt modelId="{F15388F2-4368-4C21-900C-8CF08D888C30}" type="parTrans" cxnId="{89EBEABA-224B-448E-ADC0-C7505D855E8F}">
      <dgm:prSet/>
      <dgm:spPr/>
      <dgm:t>
        <a:bodyPr/>
        <a:lstStyle/>
        <a:p>
          <a:endParaRPr lang="en-US"/>
        </a:p>
      </dgm:t>
    </dgm:pt>
    <dgm:pt modelId="{A65AD5C7-78D8-468B-8464-474868E9D3B7}" type="sibTrans" cxnId="{89EBEABA-224B-448E-ADC0-C7505D855E8F}">
      <dgm:prSet/>
      <dgm:spPr/>
      <dgm:t>
        <a:bodyPr/>
        <a:lstStyle/>
        <a:p>
          <a:endParaRPr lang="en-US"/>
        </a:p>
      </dgm:t>
    </dgm:pt>
    <dgm:pt modelId="{2B6134C5-D279-46D5-B8BD-D5E65775B4BB}">
      <dgm:prSet phldrT="[Text]"/>
      <dgm:spPr/>
      <dgm:t>
        <a:bodyPr/>
        <a:lstStyle/>
        <a:p>
          <a:r>
            <a:rPr lang="en-US" b="1" dirty="0">
              <a:solidFill>
                <a:schemeClr val="tx1"/>
              </a:solidFill>
            </a:rPr>
            <a:t>2006</a:t>
          </a:r>
        </a:p>
      </dgm:t>
    </dgm:pt>
    <dgm:pt modelId="{90BC9C7A-47EF-4BA6-B9B1-0F62052DAF40}" type="parTrans" cxnId="{4BA713A0-681C-4300-BDF7-2DD55F9C18F3}">
      <dgm:prSet/>
      <dgm:spPr/>
      <dgm:t>
        <a:bodyPr/>
        <a:lstStyle/>
        <a:p>
          <a:endParaRPr lang="en-US"/>
        </a:p>
      </dgm:t>
    </dgm:pt>
    <dgm:pt modelId="{9A852D91-7F4A-4D49-B92E-F20E5828BE80}" type="sibTrans" cxnId="{4BA713A0-681C-4300-BDF7-2DD55F9C18F3}">
      <dgm:prSet/>
      <dgm:spPr/>
      <dgm:t>
        <a:bodyPr/>
        <a:lstStyle/>
        <a:p>
          <a:endParaRPr lang="en-US"/>
        </a:p>
      </dgm:t>
    </dgm:pt>
    <dgm:pt modelId="{47BEB433-8A90-41E1-B5D5-976045DE4F69}">
      <dgm:prSet phldrT="[Text]"/>
      <dgm:spPr/>
      <dgm:t>
        <a:bodyPr/>
        <a:lstStyle/>
        <a:p>
          <a:r>
            <a:rPr lang="en-US" dirty="0">
              <a:solidFill>
                <a:schemeClr val="bg1">
                  <a:lumMod val="65000"/>
                </a:schemeClr>
              </a:solidFill>
            </a:rPr>
            <a:t>2014</a:t>
          </a:r>
        </a:p>
      </dgm:t>
    </dgm:pt>
    <dgm:pt modelId="{42B8A287-0614-4CB8-8D84-FA399B61B4D9}" type="parTrans" cxnId="{0E33AD57-F316-4D29-BCC3-E65DE70FF5D7}">
      <dgm:prSet/>
      <dgm:spPr/>
      <dgm:t>
        <a:bodyPr/>
        <a:lstStyle/>
        <a:p>
          <a:endParaRPr lang="en-US"/>
        </a:p>
      </dgm:t>
    </dgm:pt>
    <dgm:pt modelId="{A3035998-24B2-4B81-829F-5D419526337B}" type="sibTrans" cxnId="{0E33AD57-F316-4D29-BCC3-E65DE70FF5D7}">
      <dgm:prSet/>
      <dgm:spPr/>
      <dgm:t>
        <a:bodyPr/>
        <a:lstStyle/>
        <a:p>
          <a:endParaRPr lang="en-US"/>
        </a:p>
      </dgm:t>
    </dgm:pt>
    <dgm:pt modelId="{DF09BCC9-7E48-4630-80FB-2FEB834F60D3}">
      <dgm:prSet phldrT="[Text]"/>
      <dgm:spPr/>
      <dgm:t>
        <a:bodyPr/>
        <a:lstStyle/>
        <a:p>
          <a:r>
            <a:rPr lang="en-US" dirty="0">
              <a:solidFill>
                <a:schemeClr val="bg1">
                  <a:lumMod val="65000"/>
                </a:schemeClr>
              </a:solidFill>
            </a:rPr>
            <a:t>2016</a:t>
          </a:r>
        </a:p>
      </dgm:t>
    </dgm:pt>
    <dgm:pt modelId="{AF0B2D56-4F84-4632-8AE6-05D18C75BE4A}" type="parTrans" cxnId="{1D0D3DB0-6AC4-4296-94F2-CE964DF05231}">
      <dgm:prSet/>
      <dgm:spPr/>
      <dgm:t>
        <a:bodyPr/>
        <a:lstStyle/>
        <a:p>
          <a:endParaRPr lang="en-US"/>
        </a:p>
      </dgm:t>
    </dgm:pt>
    <dgm:pt modelId="{E2C4FE8F-5E36-406E-BE57-D9F5B76AF38B}" type="sibTrans" cxnId="{1D0D3DB0-6AC4-4296-94F2-CE964DF05231}">
      <dgm:prSet/>
      <dgm:spPr/>
      <dgm:t>
        <a:bodyPr/>
        <a:lstStyle/>
        <a:p>
          <a:endParaRPr lang="en-US"/>
        </a:p>
      </dgm:t>
    </dgm:pt>
    <dgm:pt modelId="{BCCC505A-B35F-4ED4-BA2A-0CE74D7CBCE1}" type="pres">
      <dgm:prSet presAssocID="{B258CDD1-E7F2-4A91-B915-93778DE51CB6}" presName="Name0" presStyleCnt="0">
        <dgm:presLayoutVars>
          <dgm:dir/>
          <dgm:resizeHandles val="exact"/>
        </dgm:presLayoutVars>
      </dgm:prSet>
      <dgm:spPr/>
    </dgm:pt>
    <dgm:pt modelId="{C5779375-5FAF-4EE9-ABBD-B63576261DA5}" type="pres">
      <dgm:prSet presAssocID="{B258CDD1-E7F2-4A91-B915-93778DE51CB6}" presName="arrow" presStyleLbl="bgShp" presStyleIdx="0" presStyleCnt="1"/>
      <dgm:spPr/>
    </dgm:pt>
    <dgm:pt modelId="{58139451-8181-4B49-9FC4-DEB241F0C14C}" type="pres">
      <dgm:prSet presAssocID="{B258CDD1-E7F2-4A91-B915-93778DE51CB6}" presName="points" presStyleCnt="0"/>
      <dgm:spPr/>
    </dgm:pt>
    <dgm:pt modelId="{5BE2CD4D-BBF5-49DB-A390-A289B8EB85C1}" type="pres">
      <dgm:prSet presAssocID="{88B581BF-16B6-4962-9D69-210CCFA1637A}" presName="compositeA" presStyleCnt="0"/>
      <dgm:spPr/>
    </dgm:pt>
    <dgm:pt modelId="{43F0A183-E422-4F4B-B647-50A0620CD9D8}" type="pres">
      <dgm:prSet presAssocID="{88B581BF-16B6-4962-9D69-210CCFA1637A}" presName="textA" presStyleLbl="revTx" presStyleIdx="0" presStyleCnt="4">
        <dgm:presLayoutVars>
          <dgm:bulletEnabled val="1"/>
        </dgm:presLayoutVars>
      </dgm:prSet>
      <dgm:spPr/>
    </dgm:pt>
    <dgm:pt modelId="{33DBB0A1-74DE-4247-AA53-BFB4B7669908}" type="pres">
      <dgm:prSet presAssocID="{88B581BF-16B6-4962-9D69-210CCFA1637A}" presName="circleA" presStyleLbl="node1" presStyleIdx="0" presStyleCnt="4"/>
      <dgm:spPr>
        <a:solidFill>
          <a:schemeClr val="bg1">
            <a:lumMod val="75000"/>
          </a:schemeClr>
        </a:solidFill>
      </dgm:spPr>
    </dgm:pt>
    <dgm:pt modelId="{FE0D03F1-6789-4DF6-B30C-EF0003D3C758}" type="pres">
      <dgm:prSet presAssocID="{88B581BF-16B6-4962-9D69-210CCFA1637A}" presName="spaceA" presStyleCnt="0"/>
      <dgm:spPr/>
    </dgm:pt>
    <dgm:pt modelId="{E8991E8B-5445-492F-B825-38A31329B253}" type="pres">
      <dgm:prSet presAssocID="{A65AD5C7-78D8-468B-8464-474868E9D3B7}" presName="space" presStyleCnt="0"/>
      <dgm:spPr/>
    </dgm:pt>
    <dgm:pt modelId="{7C318711-1F39-4A18-BCC6-9A880D80BFF1}" type="pres">
      <dgm:prSet presAssocID="{2B6134C5-D279-46D5-B8BD-D5E65775B4BB}" presName="compositeB" presStyleCnt="0"/>
      <dgm:spPr/>
    </dgm:pt>
    <dgm:pt modelId="{72C39CFD-FB86-44D5-B89E-C3290BC41A81}" type="pres">
      <dgm:prSet presAssocID="{2B6134C5-D279-46D5-B8BD-D5E65775B4BB}" presName="textB" presStyleLbl="revTx" presStyleIdx="1" presStyleCnt="4">
        <dgm:presLayoutVars>
          <dgm:bulletEnabled val="1"/>
        </dgm:presLayoutVars>
      </dgm:prSet>
      <dgm:spPr/>
    </dgm:pt>
    <dgm:pt modelId="{B839BEDA-393F-4EC1-A542-93F010C0C4F9}" type="pres">
      <dgm:prSet presAssocID="{2B6134C5-D279-46D5-B8BD-D5E65775B4BB}" presName="circleB" presStyleLbl="node1" presStyleIdx="1" presStyleCnt="4"/>
      <dgm:spPr>
        <a:solidFill>
          <a:schemeClr val="accent1"/>
        </a:solidFill>
      </dgm:spPr>
    </dgm:pt>
    <dgm:pt modelId="{9B3936E5-A428-48C0-AC3E-F13E3842DD72}" type="pres">
      <dgm:prSet presAssocID="{2B6134C5-D279-46D5-B8BD-D5E65775B4BB}" presName="spaceB" presStyleCnt="0"/>
      <dgm:spPr/>
    </dgm:pt>
    <dgm:pt modelId="{CD6B7F5F-569C-457D-A8CC-5010EAC6CF70}" type="pres">
      <dgm:prSet presAssocID="{9A852D91-7F4A-4D49-B92E-F20E5828BE80}" presName="space" presStyleCnt="0"/>
      <dgm:spPr/>
    </dgm:pt>
    <dgm:pt modelId="{A8F4E1B3-E097-4527-B742-847879BA348F}" type="pres">
      <dgm:prSet presAssocID="{47BEB433-8A90-41E1-B5D5-976045DE4F69}" presName="compositeA" presStyleCnt="0"/>
      <dgm:spPr/>
    </dgm:pt>
    <dgm:pt modelId="{71414A6B-618A-4063-B829-7539D094C07C}" type="pres">
      <dgm:prSet presAssocID="{47BEB433-8A90-41E1-B5D5-976045DE4F69}" presName="textA" presStyleLbl="revTx" presStyleIdx="2" presStyleCnt="4">
        <dgm:presLayoutVars>
          <dgm:bulletEnabled val="1"/>
        </dgm:presLayoutVars>
      </dgm:prSet>
      <dgm:spPr/>
    </dgm:pt>
    <dgm:pt modelId="{314CCF85-F3DE-429E-BADA-B4D07D0B3F16}" type="pres">
      <dgm:prSet presAssocID="{47BEB433-8A90-41E1-B5D5-976045DE4F69}" presName="circleA" presStyleLbl="node1" presStyleIdx="2" presStyleCnt="4"/>
      <dgm:spPr>
        <a:solidFill>
          <a:schemeClr val="bg1">
            <a:lumMod val="75000"/>
          </a:schemeClr>
        </a:solidFill>
      </dgm:spPr>
    </dgm:pt>
    <dgm:pt modelId="{7ACCA1CA-2B77-4FCA-88DB-CA85F6E869B4}" type="pres">
      <dgm:prSet presAssocID="{47BEB433-8A90-41E1-B5D5-976045DE4F69}" presName="spaceA" presStyleCnt="0"/>
      <dgm:spPr/>
    </dgm:pt>
    <dgm:pt modelId="{9B6DD9AA-BBFD-4AA8-93AB-5228C4CC1D78}" type="pres">
      <dgm:prSet presAssocID="{A3035998-24B2-4B81-829F-5D419526337B}" presName="space" presStyleCnt="0"/>
      <dgm:spPr/>
    </dgm:pt>
    <dgm:pt modelId="{23195C77-6A0D-434B-A69A-3095BC355F96}" type="pres">
      <dgm:prSet presAssocID="{DF09BCC9-7E48-4630-80FB-2FEB834F60D3}" presName="compositeB" presStyleCnt="0"/>
      <dgm:spPr/>
    </dgm:pt>
    <dgm:pt modelId="{1A2FCD1A-2AFB-479E-95C3-C45A32953024}" type="pres">
      <dgm:prSet presAssocID="{DF09BCC9-7E48-4630-80FB-2FEB834F60D3}" presName="textB" presStyleLbl="revTx" presStyleIdx="3" presStyleCnt="4">
        <dgm:presLayoutVars>
          <dgm:bulletEnabled val="1"/>
        </dgm:presLayoutVars>
      </dgm:prSet>
      <dgm:spPr/>
    </dgm:pt>
    <dgm:pt modelId="{2AA9EFD2-ED8D-4AD4-9393-CA6B9C7BE192}" type="pres">
      <dgm:prSet presAssocID="{DF09BCC9-7E48-4630-80FB-2FEB834F60D3}" presName="circleB" presStyleLbl="node1" presStyleIdx="3" presStyleCnt="4"/>
      <dgm:spPr>
        <a:solidFill>
          <a:schemeClr val="bg1">
            <a:lumMod val="75000"/>
          </a:schemeClr>
        </a:solidFill>
      </dgm:spPr>
    </dgm:pt>
    <dgm:pt modelId="{712F97C7-5BB6-4159-89DC-30020E18129C}" type="pres">
      <dgm:prSet presAssocID="{DF09BCC9-7E48-4630-80FB-2FEB834F60D3}" presName="spaceB" presStyleCnt="0"/>
      <dgm:spPr/>
    </dgm:pt>
  </dgm:ptLst>
  <dgm:cxnLst>
    <dgm:cxn modelId="{D54BF900-3D64-42E2-B5A4-AAA6E1F99785}" type="presOf" srcId="{B258CDD1-E7F2-4A91-B915-93778DE51CB6}" destId="{BCCC505A-B35F-4ED4-BA2A-0CE74D7CBCE1}" srcOrd="0" destOrd="0" presId="urn:microsoft.com/office/officeart/2005/8/layout/hProcess11"/>
    <dgm:cxn modelId="{9046F326-5A9E-4361-A9D0-2E3665E7FB8D}" type="presOf" srcId="{2B6134C5-D279-46D5-B8BD-D5E65775B4BB}" destId="{72C39CFD-FB86-44D5-B89E-C3290BC41A81}" srcOrd="0" destOrd="0" presId="urn:microsoft.com/office/officeart/2005/8/layout/hProcess11"/>
    <dgm:cxn modelId="{F376D276-1805-4A8D-B413-3041F8E89190}" type="presOf" srcId="{88B581BF-16B6-4962-9D69-210CCFA1637A}" destId="{43F0A183-E422-4F4B-B647-50A0620CD9D8}" srcOrd="0" destOrd="0" presId="urn:microsoft.com/office/officeart/2005/8/layout/hProcess11"/>
    <dgm:cxn modelId="{0E33AD57-F316-4D29-BCC3-E65DE70FF5D7}" srcId="{B258CDD1-E7F2-4A91-B915-93778DE51CB6}" destId="{47BEB433-8A90-41E1-B5D5-976045DE4F69}" srcOrd="2" destOrd="0" parTransId="{42B8A287-0614-4CB8-8D84-FA399B61B4D9}" sibTransId="{A3035998-24B2-4B81-829F-5D419526337B}"/>
    <dgm:cxn modelId="{50C6E87F-9F2B-4312-BBEC-84C6B5526FF0}" type="presOf" srcId="{DF09BCC9-7E48-4630-80FB-2FEB834F60D3}" destId="{1A2FCD1A-2AFB-479E-95C3-C45A32953024}" srcOrd="0" destOrd="0" presId="urn:microsoft.com/office/officeart/2005/8/layout/hProcess11"/>
    <dgm:cxn modelId="{4BA713A0-681C-4300-BDF7-2DD55F9C18F3}" srcId="{B258CDD1-E7F2-4A91-B915-93778DE51CB6}" destId="{2B6134C5-D279-46D5-B8BD-D5E65775B4BB}" srcOrd="1" destOrd="0" parTransId="{90BC9C7A-47EF-4BA6-B9B1-0F62052DAF40}" sibTransId="{9A852D91-7F4A-4D49-B92E-F20E5828BE80}"/>
    <dgm:cxn modelId="{1D0D3DB0-6AC4-4296-94F2-CE964DF05231}" srcId="{B258CDD1-E7F2-4A91-B915-93778DE51CB6}" destId="{DF09BCC9-7E48-4630-80FB-2FEB834F60D3}" srcOrd="3" destOrd="0" parTransId="{AF0B2D56-4F84-4632-8AE6-05D18C75BE4A}" sibTransId="{E2C4FE8F-5E36-406E-BE57-D9F5B76AF38B}"/>
    <dgm:cxn modelId="{89EBEABA-224B-448E-ADC0-C7505D855E8F}" srcId="{B258CDD1-E7F2-4A91-B915-93778DE51CB6}" destId="{88B581BF-16B6-4962-9D69-210CCFA1637A}" srcOrd="0" destOrd="0" parTransId="{F15388F2-4368-4C21-900C-8CF08D888C30}" sibTransId="{A65AD5C7-78D8-468B-8464-474868E9D3B7}"/>
    <dgm:cxn modelId="{C7AD60F1-602D-491B-B6F2-2A38A9ED51B7}" type="presOf" srcId="{47BEB433-8A90-41E1-B5D5-976045DE4F69}" destId="{71414A6B-618A-4063-B829-7539D094C07C}" srcOrd="0" destOrd="0" presId="urn:microsoft.com/office/officeart/2005/8/layout/hProcess11"/>
    <dgm:cxn modelId="{42020F97-5D61-4DD9-BA1A-A9C026D9A978}" type="presParOf" srcId="{BCCC505A-B35F-4ED4-BA2A-0CE74D7CBCE1}" destId="{C5779375-5FAF-4EE9-ABBD-B63576261DA5}" srcOrd="0" destOrd="0" presId="urn:microsoft.com/office/officeart/2005/8/layout/hProcess11"/>
    <dgm:cxn modelId="{D2D8CC9B-56EC-4134-AB94-FE4FD25F7F4D}" type="presParOf" srcId="{BCCC505A-B35F-4ED4-BA2A-0CE74D7CBCE1}" destId="{58139451-8181-4B49-9FC4-DEB241F0C14C}" srcOrd="1" destOrd="0" presId="urn:microsoft.com/office/officeart/2005/8/layout/hProcess11"/>
    <dgm:cxn modelId="{AC874857-68E1-43F0-BF90-E7A74BBDED67}" type="presParOf" srcId="{58139451-8181-4B49-9FC4-DEB241F0C14C}" destId="{5BE2CD4D-BBF5-49DB-A390-A289B8EB85C1}" srcOrd="0" destOrd="0" presId="urn:microsoft.com/office/officeart/2005/8/layout/hProcess11"/>
    <dgm:cxn modelId="{1E51CF29-A7BB-4BB3-B259-030CB223AB0C}" type="presParOf" srcId="{5BE2CD4D-BBF5-49DB-A390-A289B8EB85C1}" destId="{43F0A183-E422-4F4B-B647-50A0620CD9D8}" srcOrd="0" destOrd="0" presId="urn:microsoft.com/office/officeart/2005/8/layout/hProcess11"/>
    <dgm:cxn modelId="{23C38F2B-3C25-4E44-AB14-7F1F3CF121CD}" type="presParOf" srcId="{5BE2CD4D-BBF5-49DB-A390-A289B8EB85C1}" destId="{33DBB0A1-74DE-4247-AA53-BFB4B7669908}" srcOrd="1" destOrd="0" presId="urn:microsoft.com/office/officeart/2005/8/layout/hProcess11"/>
    <dgm:cxn modelId="{23E117D3-DC16-4D90-8E8A-2EEEB7E18765}" type="presParOf" srcId="{5BE2CD4D-BBF5-49DB-A390-A289B8EB85C1}" destId="{FE0D03F1-6789-4DF6-B30C-EF0003D3C758}" srcOrd="2" destOrd="0" presId="urn:microsoft.com/office/officeart/2005/8/layout/hProcess11"/>
    <dgm:cxn modelId="{CB53276F-B197-4585-9D7F-7BC0A0F86589}" type="presParOf" srcId="{58139451-8181-4B49-9FC4-DEB241F0C14C}" destId="{E8991E8B-5445-492F-B825-38A31329B253}" srcOrd="1" destOrd="0" presId="urn:microsoft.com/office/officeart/2005/8/layout/hProcess11"/>
    <dgm:cxn modelId="{7F4DD136-BFFB-49FC-9646-5443AB8BD812}" type="presParOf" srcId="{58139451-8181-4B49-9FC4-DEB241F0C14C}" destId="{7C318711-1F39-4A18-BCC6-9A880D80BFF1}" srcOrd="2" destOrd="0" presId="urn:microsoft.com/office/officeart/2005/8/layout/hProcess11"/>
    <dgm:cxn modelId="{AF19B848-A76C-4952-BD62-9C15665AF879}" type="presParOf" srcId="{7C318711-1F39-4A18-BCC6-9A880D80BFF1}" destId="{72C39CFD-FB86-44D5-B89E-C3290BC41A81}" srcOrd="0" destOrd="0" presId="urn:microsoft.com/office/officeart/2005/8/layout/hProcess11"/>
    <dgm:cxn modelId="{0C4B4A25-4622-40B2-986D-7995C73AEF41}" type="presParOf" srcId="{7C318711-1F39-4A18-BCC6-9A880D80BFF1}" destId="{B839BEDA-393F-4EC1-A542-93F010C0C4F9}" srcOrd="1" destOrd="0" presId="urn:microsoft.com/office/officeart/2005/8/layout/hProcess11"/>
    <dgm:cxn modelId="{33FCF083-21DA-48D2-A8C0-572B198EF24C}" type="presParOf" srcId="{7C318711-1F39-4A18-BCC6-9A880D80BFF1}" destId="{9B3936E5-A428-48C0-AC3E-F13E3842DD72}" srcOrd="2" destOrd="0" presId="urn:microsoft.com/office/officeart/2005/8/layout/hProcess11"/>
    <dgm:cxn modelId="{2B083348-D3E7-46CE-9C36-765A3FF5397A}" type="presParOf" srcId="{58139451-8181-4B49-9FC4-DEB241F0C14C}" destId="{CD6B7F5F-569C-457D-A8CC-5010EAC6CF70}" srcOrd="3" destOrd="0" presId="urn:microsoft.com/office/officeart/2005/8/layout/hProcess11"/>
    <dgm:cxn modelId="{BC25F066-C97E-4AB9-AD48-B5EB5C13183C}" type="presParOf" srcId="{58139451-8181-4B49-9FC4-DEB241F0C14C}" destId="{A8F4E1B3-E097-4527-B742-847879BA348F}" srcOrd="4" destOrd="0" presId="urn:microsoft.com/office/officeart/2005/8/layout/hProcess11"/>
    <dgm:cxn modelId="{BE0786A3-AB76-43F8-AB40-24DC8424F219}" type="presParOf" srcId="{A8F4E1B3-E097-4527-B742-847879BA348F}" destId="{71414A6B-618A-4063-B829-7539D094C07C}" srcOrd="0" destOrd="0" presId="urn:microsoft.com/office/officeart/2005/8/layout/hProcess11"/>
    <dgm:cxn modelId="{28AF96AD-068B-4963-8C89-C786B087E2A1}" type="presParOf" srcId="{A8F4E1B3-E097-4527-B742-847879BA348F}" destId="{314CCF85-F3DE-429E-BADA-B4D07D0B3F16}" srcOrd="1" destOrd="0" presId="urn:microsoft.com/office/officeart/2005/8/layout/hProcess11"/>
    <dgm:cxn modelId="{5B6B01E9-A6EB-4E83-B7E2-5A627BAFC680}" type="presParOf" srcId="{A8F4E1B3-E097-4527-B742-847879BA348F}" destId="{7ACCA1CA-2B77-4FCA-88DB-CA85F6E869B4}" srcOrd="2" destOrd="0" presId="urn:microsoft.com/office/officeart/2005/8/layout/hProcess11"/>
    <dgm:cxn modelId="{40621790-BDC3-4BF5-9D8B-AB4E559667D9}" type="presParOf" srcId="{58139451-8181-4B49-9FC4-DEB241F0C14C}" destId="{9B6DD9AA-BBFD-4AA8-93AB-5228C4CC1D78}" srcOrd="5" destOrd="0" presId="urn:microsoft.com/office/officeart/2005/8/layout/hProcess11"/>
    <dgm:cxn modelId="{015A3E46-DA15-4936-BE7A-042948537483}" type="presParOf" srcId="{58139451-8181-4B49-9FC4-DEB241F0C14C}" destId="{23195C77-6A0D-434B-A69A-3095BC355F96}" srcOrd="6" destOrd="0" presId="urn:microsoft.com/office/officeart/2005/8/layout/hProcess11"/>
    <dgm:cxn modelId="{AEF665F5-85C6-4619-BEF3-33355197362F}" type="presParOf" srcId="{23195C77-6A0D-434B-A69A-3095BC355F96}" destId="{1A2FCD1A-2AFB-479E-95C3-C45A32953024}" srcOrd="0" destOrd="0" presId="urn:microsoft.com/office/officeart/2005/8/layout/hProcess11"/>
    <dgm:cxn modelId="{D3757FF7-AE34-4B25-9265-1015CE5B6783}" type="presParOf" srcId="{23195C77-6A0D-434B-A69A-3095BC355F96}" destId="{2AA9EFD2-ED8D-4AD4-9393-CA6B9C7BE192}" srcOrd="1" destOrd="0" presId="urn:microsoft.com/office/officeart/2005/8/layout/hProcess11"/>
    <dgm:cxn modelId="{BC8D842C-7438-49A8-99D9-D3436AB945CA}" type="presParOf" srcId="{23195C77-6A0D-434B-A69A-3095BC355F96}" destId="{712F97C7-5BB6-4159-89DC-30020E1812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58CDD1-E7F2-4A91-B915-93778DE51CB6}" type="doc">
      <dgm:prSet loTypeId="urn:microsoft.com/office/officeart/2005/8/layout/hProcess11" loCatId="process" qsTypeId="urn:microsoft.com/office/officeart/2005/8/quickstyle/simple1" qsCatId="simple" csTypeId="urn:microsoft.com/office/officeart/2005/8/colors/accent1_2" csCatId="accent1" phldr="1"/>
      <dgm:spPr/>
    </dgm:pt>
    <dgm:pt modelId="{88B581BF-16B6-4962-9D69-210CCFA1637A}">
      <dgm:prSet phldrT="[Text]"/>
      <dgm:spPr/>
      <dgm:t>
        <a:bodyPr/>
        <a:lstStyle/>
        <a:p>
          <a:r>
            <a:rPr lang="en-US" dirty="0">
              <a:solidFill>
                <a:schemeClr val="bg1">
                  <a:lumMod val="65000"/>
                </a:schemeClr>
              </a:solidFill>
            </a:rPr>
            <a:t>1964</a:t>
          </a:r>
        </a:p>
      </dgm:t>
    </dgm:pt>
    <dgm:pt modelId="{F15388F2-4368-4C21-900C-8CF08D888C30}" type="parTrans" cxnId="{89EBEABA-224B-448E-ADC0-C7505D855E8F}">
      <dgm:prSet/>
      <dgm:spPr/>
      <dgm:t>
        <a:bodyPr/>
        <a:lstStyle/>
        <a:p>
          <a:endParaRPr lang="en-US"/>
        </a:p>
      </dgm:t>
    </dgm:pt>
    <dgm:pt modelId="{A65AD5C7-78D8-468B-8464-474868E9D3B7}" type="sibTrans" cxnId="{89EBEABA-224B-448E-ADC0-C7505D855E8F}">
      <dgm:prSet/>
      <dgm:spPr/>
      <dgm:t>
        <a:bodyPr/>
        <a:lstStyle/>
        <a:p>
          <a:endParaRPr lang="en-US"/>
        </a:p>
      </dgm:t>
    </dgm:pt>
    <dgm:pt modelId="{2B6134C5-D279-46D5-B8BD-D5E65775B4BB}">
      <dgm:prSet phldrT="[Text]"/>
      <dgm:spPr/>
      <dgm:t>
        <a:bodyPr/>
        <a:lstStyle/>
        <a:p>
          <a:r>
            <a:rPr lang="en-US" b="0" dirty="0">
              <a:solidFill>
                <a:schemeClr val="bg1">
                  <a:lumMod val="65000"/>
                </a:schemeClr>
              </a:solidFill>
            </a:rPr>
            <a:t>2006</a:t>
          </a:r>
        </a:p>
      </dgm:t>
    </dgm:pt>
    <dgm:pt modelId="{90BC9C7A-47EF-4BA6-B9B1-0F62052DAF40}" type="parTrans" cxnId="{4BA713A0-681C-4300-BDF7-2DD55F9C18F3}">
      <dgm:prSet/>
      <dgm:spPr/>
      <dgm:t>
        <a:bodyPr/>
        <a:lstStyle/>
        <a:p>
          <a:endParaRPr lang="en-US"/>
        </a:p>
      </dgm:t>
    </dgm:pt>
    <dgm:pt modelId="{9A852D91-7F4A-4D49-B92E-F20E5828BE80}" type="sibTrans" cxnId="{4BA713A0-681C-4300-BDF7-2DD55F9C18F3}">
      <dgm:prSet/>
      <dgm:spPr/>
      <dgm:t>
        <a:bodyPr/>
        <a:lstStyle/>
        <a:p>
          <a:endParaRPr lang="en-US"/>
        </a:p>
      </dgm:t>
    </dgm:pt>
    <dgm:pt modelId="{47BEB433-8A90-41E1-B5D5-976045DE4F69}">
      <dgm:prSet phldrT="[Text]"/>
      <dgm:spPr/>
      <dgm:t>
        <a:bodyPr/>
        <a:lstStyle/>
        <a:p>
          <a:r>
            <a:rPr lang="en-US" b="1" dirty="0">
              <a:solidFill>
                <a:schemeClr val="tx1"/>
              </a:solidFill>
            </a:rPr>
            <a:t>2014</a:t>
          </a:r>
        </a:p>
      </dgm:t>
    </dgm:pt>
    <dgm:pt modelId="{42B8A287-0614-4CB8-8D84-FA399B61B4D9}" type="parTrans" cxnId="{0E33AD57-F316-4D29-BCC3-E65DE70FF5D7}">
      <dgm:prSet/>
      <dgm:spPr/>
      <dgm:t>
        <a:bodyPr/>
        <a:lstStyle/>
        <a:p>
          <a:endParaRPr lang="en-US"/>
        </a:p>
      </dgm:t>
    </dgm:pt>
    <dgm:pt modelId="{A3035998-24B2-4B81-829F-5D419526337B}" type="sibTrans" cxnId="{0E33AD57-F316-4D29-BCC3-E65DE70FF5D7}">
      <dgm:prSet/>
      <dgm:spPr/>
      <dgm:t>
        <a:bodyPr/>
        <a:lstStyle/>
        <a:p>
          <a:endParaRPr lang="en-US"/>
        </a:p>
      </dgm:t>
    </dgm:pt>
    <dgm:pt modelId="{DF09BCC9-7E48-4630-80FB-2FEB834F60D3}">
      <dgm:prSet phldrT="[Text]"/>
      <dgm:spPr/>
      <dgm:t>
        <a:bodyPr/>
        <a:lstStyle/>
        <a:p>
          <a:r>
            <a:rPr lang="en-US" dirty="0">
              <a:solidFill>
                <a:schemeClr val="bg1">
                  <a:lumMod val="65000"/>
                </a:schemeClr>
              </a:solidFill>
            </a:rPr>
            <a:t>2016</a:t>
          </a:r>
        </a:p>
      </dgm:t>
    </dgm:pt>
    <dgm:pt modelId="{AF0B2D56-4F84-4632-8AE6-05D18C75BE4A}" type="parTrans" cxnId="{1D0D3DB0-6AC4-4296-94F2-CE964DF05231}">
      <dgm:prSet/>
      <dgm:spPr/>
      <dgm:t>
        <a:bodyPr/>
        <a:lstStyle/>
        <a:p>
          <a:endParaRPr lang="en-US"/>
        </a:p>
      </dgm:t>
    </dgm:pt>
    <dgm:pt modelId="{E2C4FE8F-5E36-406E-BE57-D9F5B76AF38B}" type="sibTrans" cxnId="{1D0D3DB0-6AC4-4296-94F2-CE964DF05231}">
      <dgm:prSet/>
      <dgm:spPr/>
      <dgm:t>
        <a:bodyPr/>
        <a:lstStyle/>
        <a:p>
          <a:endParaRPr lang="en-US"/>
        </a:p>
      </dgm:t>
    </dgm:pt>
    <dgm:pt modelId="{BCCC505A-B35F-4ED4-BA2A-0CE74D7CBCE1}" type="pres">
      <dgm:prSet presAssocID="{B258CDD1-E7F2-4A91-B915-93778DE51CB6}" presName="Name0" presStyleCnt="0">
        <dgm:presLayoutVars>
          <dgm:dir/>
          <dgm:resizeHandles val="exact"/>
        </dgm:presLayoutVars>
      </dgm:prSet>
      <dgm:spPr/>
    </dgm:pt>
    <dgm:pt modelId="{C5779375-5FAF-4EE9-ABBD-B63576261DA5}" type="pres">
      <dgm:prSet presAssocID="{B258CDD1-E7F2-4A91-B915-93778DE51CB6}" presName="arrow" presStyleLbl="bgShp" presStyleIdx="0" presStyleCnt="1"/>
      <dgm:spPr/>
    </dgm:pt>
    <dgm:pt modelId="{58139451-8181-4B49-9FC4-DEB241F0C14C}" type="pres">
      <dgm:prSet presAssocID="{B258CDD1-E7F2-4A91-B915-93778DE51CB6}" presName="points" presStyleCnt="0"/>
      <dgm:spPr/>
    </dgm:pt>
    <dgm:pt modelId="{5BE2CD4D-BBF5-49DB-A390-A289B8EB85C1}" type="pres">
      <dgm:prSet presAssocID="{88B581BF-16B6-4962-9D69-210CCFA1637A}" presName="compositeA" presStyleCnt="0"/>
      <dgm:spPr/>
    </dgm:pt>
    <dgm:pt modelId="{43F0A183-E422-4F4B-B647-50A0620CD9D8}" type="pres">
      <dgm:prSet presAssocID="{88B581BF-16B6-4962-9D69-210CCFA1637A}" presName="textA" presStyleLbl="revTx" presStyleIdx="0" presStyleCnt="4">
        <dgm:presLayoutVars>
          <dgm:bulletEnabled val="1"/>
        </dgm:presLayoutVars>
      </dgm:prSet>
      <dgm:spPr/>
    </dgm:pt>
    <dgm:pt modelId="{33DBB0A1-74DE-4247-AA53-BFB4B7669908}" type="pres">
      <dgm:prSet presAssocID="{88B581BF-16B6-4962-9D69-210CCFA1637A}" presName="circleA" presStyleLbl="node1" presStyleIdx="0" presStyleCnt="4"/>
      <dgm:spPr>
        <a:solidFill>
          <a:schemeClr val="bg1">
            <a:lumMod val="75000"/>
          </a:schemeClr>
        </a:solidFill>
      </dgm:spPr>
    </dgm:pt>
    <dgm:pt modelId="{FE0D03F1-6789-4DF6-B30C-EF0003D3C758}" type="pres">
      <dgm:prSet presAssocID="{88B581BF-16B6-4962-9D69-210CCFA1637A}" presName="spaceA" presStyleCnt="0"/>
      <dgm:spPr/>
    </dgm:pt>
    <dgm:pt modelId="{E8991E8B-5445-492F-B825-38A31329B253}" type="pres">
      <dgm:prSet presAssocID="{A65AD5C7-78D8-468B-8464-474868E9D3B7}" presName="space" presStyleCnt="0"/>
      <dgm:spPr/>
    </dgm:pt>
    <dgm:pt modelId="{7C318711-1F39-4A18-BCC6-9A880D80BFF1}" type="pres">
      <dgm:prSet presAssocID="{2B6134C5-D279-46D5-B8BD-D5E65775B4BB}" presName="compositeB" presStyleCnt="0"/>
      <dgm:spPr/>
    </dgm:pt>
    <dgm:pt modelId="{72C39CFD-FB86-44D5-B89E-C3290BC41A81}" type="pres">
      <dgm:prSet presAssocID="{2B6134C5-D279-46D5-B8BD-D5E65775B4BB}" presName="textB" presStyleLbl="revTx" presStyleIdx="1" presStyleCnt="4">
        <dgm:presLayoutVars>
          <dgm:bulletEnabled val="1"/>
        </dgm:presLayoutVars>
      </dgm:prSet>
      <dgm:spPr/>
    </dgm:pt>
    <dgm:pt modelId="{B839BEDA-393F-4EC1-A542-93F010C0C4F9}" type="pres">
      <dgm:prSet presAssocID="{2B6134C5-D279-46D5-B8BD-D5E65775B4BB}" presName="circleB" presStyleLbl="node1" presStyleIdx="1" presStyleCnt="4"/>
      <dgm:spPr>
        <a:solidFill>
          <a:schemeClr val="bg1">
            <a:lumMod val="75000"/>
          </a:schemeClr>
        </a:solidFill>
      </dgm:spPr>
    </dgm:pt>
    <dgm:pt modelId="{9B3936E5-A428-48C0-AC3E-F13E3842DD72}" type="pres">
      <dgm:prSet presAssocID="{2B6134C5-D279-46D5-B8BD-D5E65775B4BB}" presName="spaceB" presStyleCnt="0"/>
      <dgm:spPr/>
    </dgm:pt>
    <dgm:pt modelId="{CD6B7F5F-569C-457D-A8CC-5010EAC6CF70}" type="pres">
      <dgm:prSet presAssocID="{9A852D91-7F4A-4D49-B92E-F20E5828BE80}" presName="space" presStyleCnt="0"/>
      <dgm:spPr/>
    </dgm:pt>
    <dgm:pt modelId="{A8F4E1B3-E097-4527-B742-847879BA348F}" type="pres">
      <dgm:prSet presAssocID="{47BEB433-8A90-41E1-B5D5-976045DE4F69}" presName="compositeA" presStyleCnt="0"/>
      <dgm:spPr/>
    </dgm:pt>
    <dgm:pt modelId="{71414A6B-618A-4063-B829-7539D094C07C}" type="pres">
      <dgm:prSet presAssocID="{47BEB433-8A90-41E1-B5D5-976045DE4F69}" presName="textA" presStyleLbl="revTx" presStyleIdx="2" presStyleCnt="4">
        <dgm:presLayoutVars>
          <dgm:bulletEnabled val="1"/>
        </dgm:presLayoutVars>
      </dgm:prSet>
      <dgm:spPr/>
    </dgm:pt>
    <dgm:pt modelId="{314CCF85-F3DE-429E-BADA-B4D07D0B3F16}" type="pres">
      <dgm:prSet presAssocID="{47BEB433-8A90-41E1-B5D5-976045DE4F69}" presName="circleA" presStyleLbl="node1" presStyleIdx="2" presStyleCnt="4"/>
      <dgm:spPr>
        <a:solidFill>
          <a:schemeClr val="accent1"/>
        </a:solidFill>
      </dgm:spPr>
    </dgm:pt>
    <dgm:pt modelId="{7ACCA1CA-2B77-4FCA-88DB-CA85F6E869B4}" type="pres">
      <dgm:prSet presAssocID="{47BEB433-8A90-41E1-B5D5-976045DE4F69}" presName="spaceA" presStyleCnt="0"/>
      <dgm:spPr/>
    </dgm:pt>
    <dgm:pt modelId="{9B6DD9AA-BBFD-4AA8-93AB-5228C4CC1D78}" type="pres">
      <dgm:prSet presAssocID="{A3035998-24B2-4B81-829F-5D419526337B}" presName="space" presStyleCnt="0"/>
      <dgm:spPr/>
    </dgm:pt>
    <dgm:pt modelId="{23195C77-6A0D-434B-A69A-3095BC355F96}" type="pres">
      <dgm:prSet presAssocID="{DF09BCC9-7E48-4630-80FB-2FEB834F60D3}" presName="compositeB" presStyleCnt="0"/>
      <dgm:spPr/>
    </dgm:pt>
    <dgm:pt modelId="{1A2FCD1A-2AFB-479E-95C3-C45A32953024}" type="pres">
      <dgm:prSet presAssocID="{DF09BCC9-7E48-4630-80FB-2FEB834F60D3}" presName="textB" presStyleLbl="revTx" presStyleIdx="3" presStyleCnt="4">
        <dgm:presLayoutVars>
          <dgm:bulletEnabled val="1"/>
        </dgm:presLayoutVars>
      </dgm:prSet>
      <dgm:spPr/>
    </dgm:pt>
    <dgm:pt modelId="{2AA9EFD2-ED8D-4AD4-9393-CA6B9C7BE192}" type="pres">
      <dgm:prSet presAssocID="{DF09BCC9-7E48-4630-80FB-2FEB834F60D3}" presName="circleB" presStyleLbl="node1" presStyleIdx="3" presStyleCnt="4"/>
      <dgm:spPr>
        <a:solidFill>
          <a:schemeClr val="bg1">
            <a:lumMod val="75000"/>
          </a:schemeClr>
        </a:solidFill>
      </dgm:spPr>
    </dgm:pt>
    <dgm:pt modelId="{712F97C7-5BB6-4159-89DC-30020E18129C}" type="pres">
      <dgm:prSet presAssocID="{DF09BCC9-7E48-4630-80FB-2FEB834F60D3}" presName="spaceB" presStyleCnt="0"/>
      <dgm:spPr/>
    </dgm:pt>
  </dgm:ptLst>
  <dgm:cxnLst>
    <dgm:cxn modelId="{D54BF900-3D64-42E2-B5A4-AAA6E1F99785}" type="presOf" srcId="{B258CDD1-E7F2-4A91-B915-93778DE51CB6}" destId="{BCCC505A-B35F-4ED4-BA2A-0CE74D7CBCE1}" srcOrd="0" destOrd="0" presId="urn:microsoft.com/office/officeart/2005/8/layout/hProcess11"/>
    <dgm:cxn modelId="{9046F326-5A9E-4361-A9D0-2E3665E7FB8D}" type="presOf" srcId="{2B6134C5-D279-46D5-B8BD-D5E65775B4BB}" destId="{72C39CFD-FB86-44D5-B89E-C3290BC41A81}" srcOrd="0" destOrd="0" presId="urn:microsoft.com/office/officeart/2005/8/layout/hProcess11"/>
    <dgm:cxn modelId="{F376D276-1805-4A8D-B413-3041F8E89190}" type="presOf" srcId="{88B581BF-16B6-4962-9D69-210CCFA1637A}" destId="{43F0A183-E422-4F4B-B647-50A0620CD9D8}" srcOrd="0" destOrd="0" presId="urn:microsoft.com/office/officeart/2005/8/layout/hProcess11"/>
    <dgm:cxn modelId="{0E33AD57-F316-4D29-BCC3-E65DE70FF5D7}" srcId="{B258CDD1-E7F2-4A91-B915-93778DE51CB6}" destId="{47BEB433-8A90-41E1-B5D5-976045DE4F69}" srcOrd="2" destOrd="0" parTransId="{42B8A287-0614-4CB8-8D84-FA399B61B4D9}" sibTransId="{A3035998-24B2-4B81-829F-5D419526337B}"/>
    <dgm:cxn modelId="{50C6E87F-9F2B-4312-BBEC-84C6B5526FF0}" type="presOf" srcId="{DF09BCC9-7E48-4630-80FB-2FEB834F60D3}" destId="{1A2FCD1A-2AFB-479E-95C3-C45A32953024}" srcOrd="0" destOrd="0" presId="urn:microsoft.com/office/officeart/2005/8/layout/hProcess11"/>
    <dgm:cxn modelId="{4BA713A0-681C-4300-BDF7-2DD55F9C18F3}" srcId="{B258CDD1-E7F2-4A91-B915-93778DE51CB6}" destId="{2B6134C5-D279-46D5-B8BD-D5E65775B4BB}" srcOrd="1" destOrd="0" parTransId="{90BC9C7A-47EF-4BA6-B9B1-0F62052DAF40}" sibTransId="{9A852D91-7F4A-4D49-B92E-F20E5828BE80}"/>
    <dgm:cxn modelId="{1D0D3DB0-6AC4-4296-94F2-CE964DF05231}" srcId="{B258CDD1-E7F2-4A91-B915-93778DE51CB6}" destId="{DF09BCC9-7E48-4630-80FB-2FEB834F60D3}" srcOrd="3" destOrd="0" parTransId="{AF0B2D56-4F84-4632-8AE6-05D18C75BE4A}" sibTransId="{E2C4FE8F-5E36-406E-BE57-D9F5B76AF38B}"/>
    <dgm:cxn modelId="{89EBEABA-224B-448E-ADC0-C7505D855E8F}" srcId="{B258CDD1-E7F2-4A91-B915-93778DE51CB6}" destId="{88B581BF-16B6-4962-9D69-210CCFA1637A}" srcOrd="0" destOrd="0" parTransId="{F15388F2-4368-4C21-900C-8CF08D888C30}" sibTransId="{A65AD5C7-78D8-468B-8464-474868E9D3B7}"/>
    <dgm:cxn modelId="{C7AD60F1-602D-491B-B6F2-2A38A9ED51B7}" type="presOf" srcId="{47BEB433-8A90-41E1-B5D5-976045DE4F69}" destId="{71414A6B-618A-4063-B829-7539D094C07C}" srcOrd="0" destOrd="0" presId="urn:microsoft.com/office/officeart/2005/8/layout/hProcess11"/>
    <dgm:cxn modelId="{42020F97-5D61-4DD9-BA1A-A9C026D9A978}" type="presParOf" srcId="{BCCC505A-B35F-4ED4-BA2A-0CE74D7CBCE1}" destId="{C5779375-5FAF-4EE9-ABBD-B63576261DA5}" srcOrd="0" destOrd="0" presId="urn:microsoft.com/office/officeart/2005/8/layout/hProcess11"/>
    <dgm:cxn modelId="{D2D8CC9B-56EC-4134-AB94-FE4FD25F7F4D}" type="presParOf" srcId="{BCCC505A-B35F-4ED4-BA2A-0CE74D7CBCE1}" destId="{58139451-8181-4B49-9FC4-DEB241F0C14C}" srcOrd="1" destOrd="0" presId="urn:microsoft.com/office/officeart/2005/8/layout/hProcess11"/>
    <dgm:cxn modelId="{AC874857-68E1-43F0-BF90-E7A74BBDED67}" type="presParOf" srcId="{58139451-8181-4B49-9FC4-DEB241F0C14C}" destId="{5BE2CD4D-BBF5-49DB-A390-A289B8EB85C1}" srcOrd="0" destOrd="0" presId="urn:microsoft.com/office/officeart/2005/8/layout/hProcess11"/>
    <dgm:cxn modelId="{1E51CF29-A7BB-4BB3-B259-030CB223AB0C}" type="presParOf" srcId="{5BE2CD4D-BBF5-49DB-A390-A289B8EB85C1}" destId="{43F0A183-E422-4F4B-B647-50A0620CD9D8}" srcOrd="0" destOrd="0" presId="urn:microsoft.com/office/officeart/2005/8/layout/hProcess11"/>
    <dgm:cxn modelId="{23C38F2B-3C25-4E44-AB14-7F1F3CF121CD}" type="presParOf" srcId="{5BE2CD4D-BBF5-49DB-A390-A289B8EB85C1}" destId="{33DBB0A1-74DE-4247-AA53-BFB4B7669908}" srcOrd="1" destOrd="0" presId="urn:microsoft.com/office/officeart/2005/8/layout/hProcess11"/>
    <dgm:cxn modelId="{23E117D3-DC16-4D90-8E8A-2EEEB7E18765}" type="presParOf" srcId="{5BE2CD4D-BBF5-49DB-A390-A289B8EB85C1}" destId="{FE0D03F1-6789-4DF6-B30C-EF0003D3C758}" srcOrd="2" destOrd="0" presId="urn:microsoft.com/office/officeart/2005/8/layout/hProcess11"/>
    <dgm:cxn modelId="{CB53276F-B197-4585-9D7F-7BC0A0F86589}" type="presParOf" srcId="{58139451-8181-4B49-9FC4-DEB241F0C14C}" destId="{E8991E8B-5445-492F-B825-38A31329B253}" srcOrd="1" destOrd="0" presId="urn:microsoft.com/office/officeart/2005/8/layout/hProcess11"/>
    <dgm:cxn modelId="{7F4DD136-BFFB-49FC-9646-5443AB8BD812}" type="presParOf" srcId="{58139451-8181-4B49-9FC4-DEB241F0C14C}" destId="{7C318711-1F39-4A18-BCC6-9A880D80BFF1}" srcOrd="2" destOrd="0" presId="urn:microsoft.com/office/officeart/2005/8/layout/hProcess11"/>
    <dgm:cxn modelId="{AF19B848-A76C-4952-BD62-9C15665AF879}" type="presParOf" srcId="{7C318711-1F39-4A18-BCC6-9A880D80BFF1}" destId="{72C39CFD-FB86-44D5-B89E-C3290BC41A81}" srcOrd="0" destOrd="0" presId="urn:microsoft.com/office/officeart/2005/8/layout/hProcess11"/>
    <dgm:cxn modelId="{0C4B4A25-4622-40B2-986D-7995C73AEF41}" type="presParOf" srcId="{7C318711-1F39-4A18-BCC6-9A880D80BFF1}" destId="{B839BEDA-393F-4EC1-A542-93F010C0C4F9}" srcOrd="1" destOrd="0" presId="urn:microsoft.com/office/officeart/2005/8/layout/hProcess11"/>
    <dgm:cxn modelId="{33FCF083-21DA-48D2-A8C0-572B198EF24C}" type="presParOf" srcId="{7C318711-1F39-4A18-BCC6-9A880D80BFF1}" destId="{9B3936E5-A428-48C0-AC3E-F13E3842DD72}" srcOrd="2" destOrd="0" presId="urn:microsoft.com/office/officeart/2005/8/layout/hProcess11"/>
    <dgm:cxn modelId="{2B083348-D3E7-46CE-9C36-765A3FF5397A}" type="presParOf" srcId="{58139451-8181-4B49-9FC4-DEB241F0C14C}" destId="{CD6B7F5F-569C-457D-A8CC-5010EAC6CF70}" srcOrd="3" destOrd="0" presId="urn:microsoft.com/office/officeart/2005/8/layout/hProcess11"/>
    <dgm:cxn modelId="{BC25F066-C97E-4AB9-AD48-B5EB5C13183C}" type="presParOf" srcId="{58139451-8181-4B49-9FC4-DEB241F0C14C}" destId="{A8F4E1B3-E097-4527-B742-847879BA348F}" srcOrd="4" destOrd="0" presId="urn:microsoft.com/office/officeart/2005/8/layout/hProcess11"/>
    <dgm:cxn modelId="{BE0786A3-AB76-43F8-AB40-24DC8424F219}" type="presParOf" srcId="{A8F4E1B3-E097-4527-B742-847879BA348F}" destId="{71414A6B-618A-4063-B829-7539D094C07C}" srcOrd="0" destOrd="0" presId="urn:microsoft.com/office/officeart/2005/8/layout/hProcess11"/>
    <dgm:cxn modelId="{28AF96AD-068B-4963-8C89-C786B087E2A1}" type="presParOf" srcId="{A8F4E1B3-E097-4527-B742-847879BA348F}" destId="{314CCF85-F3DE-429E-BADA-B4D07D0B3F16}" srcOrd="1" destOrd="0" presId="urn:microsoft.com/office/officeart/2005/8/layout/hProcess11"/>
    <dgm:cxn modelId="{5B6B01E9-A6EB-4E83-B7E2-5A627BAFC680}" type="presParOf" srcId="{A8F4E1B3-E097-4527-B742-847879BA348F}" destId="{7ACCA1CA-2B77-4FCA-88DB-CA85F6E869B4}" srcOrd="2" destOrd="0" presId="urn:microsoft.com/office/officeart/2005/8/layout/hProcess11"/>
    <dgm:cxn modelId="{40621790-BDC3-4BF5-9D8B-AB4E559667D9}" type="presParOf" srcId="{58139451-8181-4B49-9FC4-DEB241F0C14C}" destId="{9B6DD9AA-BBFD-4AA8-93AB-5228C4CC1D78}" srcOrd="5" destOrd="0" presId="urn:microsoft.com/office/officeart/2005/8/layout/hProcess11"/>
    <dgm:cxn modelId="{015A3E46-DA15-4936-BE7A-042948537483}" type="presParOf" srcId="{58139451-8181-4B49-9FC4-DEB241F0C14C}" destId="{23195C77-6A0D-434B-A69A-3095BC355F96}" srcOrd="6" destOrd="0" presId="urn:microsoft.com/office/officeart/2005/8/layout/hProcess11"/>
    <dgm:cxn modelId="{AEF665F5-85C6-4619-BEF3-33355197362F}" type="presParOf" srcId="{23195C77-6A0D-434B-A69A-3095BC355F96}" destId="{1A2FCD1A-2AFB-479E-95C3-C45A32953024}" srcOrd="0" destOrd="0" presId="urn:microsoft.com/office/officeart/2005/8/layout/hProcess11"/>
    <dgm:cxn modelId="{D3757FF7-AE34-4B25-9265-1015CE5B6783}" type="presParOf" srcId="{23195C77-6A0D-434B-A69A-3095BC355F96}" destId="{2AA9EFD2-ED8D-4AD4-9393-CA6B9C7BE192}" srcOrd="1" destOrd="0" presId="urn:microsoft.com/office/officeart/2005/8/layout/hProcess11"/>
    <dgm:cxn modelId="{BC8D842C-7438-49A8-99D9-D3436AB945CA}" type="presParOf" srcId="{23195C77-6A0D-434B-A69A-3095BC355F96}" destId="{712F97C7-5BB6-4159-89DC-30020E1812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58CDD1-E7F2-4A91-B915-93778DE51CB6}" type="doc">
      <dgm:prSet loTypeId="urn:microsoft.com/office/officeart/2005/8/layout/hProcess11" loCatId="process" qsTypeId="urn:microsoft.com/office/officeart/2005/8/quickstyle/simple1" qsCatId="simple" csTypeId="urn:microsoft.com/office/officeart/2005/8/colors/accent1_2" csCatId="accent1" phldr="1"/>
      <dgm:spPr/>
    </dgm:pt>
    <dgm:pt modelId="{88B581BF-16B6-4962-9D69-210CCFA1637A}">
      <dgm:prSet phldrT="[Text]"/>
      <dgm:spPr/>
      <dgm:t>
        <a:bodyPr/>
        <a:lstStyle/>
        <a:p>
          <a:r>
            <a:rPr lang="en-US" dirty="0">
              <a:solidFill>
                <a:schemeClr val="bg1">
                  <a:lumMod val="65000"/>
                </a:schemeClr>
              </a:solidFill>
            </a:rPr>
            <a:t>1964</a:t>
          </a:r>
        </a:p>
      </dgm:t>
    </dgm:pt>
    <dgm:pt modelId="{F15388F2-4368-4C21-900C-8CF08D888C30}" type="parTrans" cxnId="{89EBEABA-224B-448E-ADC0-C7505D855E8F}">
      <dgm:prSet/>
      <dgm:spPr/>
      <dgm:t>
        <a:bodyPr/>
        <a:lstStyle/>
        <a:p>
          <a:endParaRPr lang="en-US"/>
        </a:p>
      </dgm:t>
    </dgm:pt>
    <dgm:pt modelId="{A65AD5C7-78D8-468B-8464-474868E9D3B7}" type="sibTrans" cxnId="{89EBEABA-224B-448E-ADC0-C7505D855E8F}">
      <dgm:prSet/>
      <dgm:spPr/>
      <dgm:t>
        <a:bodyPr/>
        <a:lstStyle/>
        <a:p>
          <a:endParaRPr lang="en-US"/>
        </a:p>
      </dgm:t>
    </dgm:pt>
    <dgm:pt modelId="{2B6134C5-D279-46D5-B8BD-D5E65775B4BB}">
      <dgm:prSet phldrT="[Text]"/>
      <dgm:spPr/>
      <dgm:t>
        <a:bodyPr/>
        <a:lstStyle/>
        <a:p>
          <a:r>
            <a:rPr lang="en-US" b="0" dirty="0">
              <a:solidFill>
                <a:schemeClr val="bg1">
                  <a:lumMod val="65000"/>
                </a:schemeClr>
              </a:solidFill>
            </a:rPr>
            <a:t>2006</a:t>
          </a:r>
        </a:p>
      </dgm:t>
    </dgm:pt>
    <dgm:pt modelId="{90BC9C7A-47EF-4BA6-B9B1-0F62052DAF40}" type="parTrans" cxnId="{4BA713A0-681C-4300-BDF7-2DD55F9C18F3}">
      <dgm:prSet/>
      <dgm:spPr/>
      <dgm:t>
        <a:bodyPr/>
        <a:lstStyle/>
        <a:p>
          <a:endParaRPr lang="en-US"/>
        </a:p>
      </dgm:t>
    </dgm:pt>
    <dgm:pt modelId="{9A852D91-7F4A-4D49-B92E-F20E5828BE80}" type="sibTrans" cxnId="{4BA713A0-681C-4300-BDF7-2DD55F9C18F3}">
      <dgm:prSet/>
      <dgm:spPr/>
      <dgm:t>
        <a:bodyPr/>
        <a:lstStyle/>
        <a:p>
          <a:endParaRPr lang="en-US"/>
        </a:p>
      </dgm:t>
    </dgm:pt>
    <dgm:pt modelId="{47BEB433-8A90-41E1-B5D5-976045DE4F69}">
      <dgm:prSet phldrT="[Text]"/>
      <dgm:spPr/>
      <dgm:t>
        <a:bodyPr/>
        <a:lstStyle/>
        <a:p>
          <a:r>
            <a:rPr lang="en-US" dirty="0">
              <a:solidFill>
                <a:schemeClr val="bg1">
                  <a:lumMod val="65000"/>
                </a:schemeClr>
              </a:solidFill>
            </a:rPr>
            <a:t>2014</a:t>
          </a:r>
        </a:p>
      </dgm:t>
    </dgm:pt>
    <dgm:pt modelId="{42B8A287-0614-4CB8-8D84-FA399B61B4D9}" type="parTrans" cxnId="{0E33AD57-F316-4D29-BCC3-E65DE70FF5D7}">
      <dgm:prSet/>
      <dgm:spPr/>
      <dgm:t>
        <a:bodyPr/>
        <a:lstStyle/>
        <a:p>
          <a:endParaRPr lang="en-US"/>
        </a:p>
      </dgm:t>
    </dgm:pt>
    <dgm:pt modelId="{A3035998-24B2-4B81-829F-5D419526337B}" type="sibTrans" cxnId="{0E33AD57-F316-4D29-BCC3-E65DE70FF5D7}">
      <dgm:prSet/>
      <dgm:spPr/>
      <dgm:t>
        <a:bodyPr/>
        <a:lstStyle/>
        <a:p>
          <a:endParaRPr lang="en-US"/>
        </a:p>
      </dgm:t>
    </dgm:pt>
    <dgm:pt modelId="{DF09BCC9-7E48-4630-80FB-2FEB834F60D3}">
      <dgm:prSet phldrT="[Text]"/>
      <dgm:spPr/>
      <dgm:t>
        <a:bodyPr/>
        <a:lstStyle/>
        <a:p>
          <a:r>
            <a:rPr lang="en-US" b="1" dirty="0">
              <a:solidFill>
                <a:schemeClr val="tx1"/>
              </a:solidFill>
            </a:rPr>
            <a:t>2016</a:t>
          </a:r>
        </a:p>
      </dgm:t>
    </dgm:pt>
    <dgm:pt modelId="{AF0B2D56-4F84-4632-8AE6-05D18C75BE4A}" type="parTrans" cxnId="{1D0D3DB0-6AC4-4296-94F2-CE964DF05231}">
      <dgm:prSet/>
      <dgm:spPr/>
      <dgm:t>
        <a:bodyPr/>
        <a:lstStyle/>
        <a:p>
          <a:endParaRPr lang="en-US"/>
        </a:p>
      </dgm:t>
    </dgm:pt>
    <dgm:pt modelId="{E2C4FE8F-5E36-406E-BE57-D9F5B76AF38B}" type="sibTrans" cxnId="{1D0D3DB0-6AC4-4296-94F2-CE964DF05231}">
      <dgm:prSet/>
      <dgm:spPr/>
      <dgm:t>
        <a:bodyPr/>
        <a:lstStyle/>
        <a:p>
          <a:endParaRPr lang="en-US"/>
        </a:p>
      </dgm:t>
    </dgm:pt>
    <dgm:pt modelId="{BCCC505A-B35F-4ED4-BA2A-0CE74D7CBCE1}" type="pres">
      <dgm:prSet presAssocID="{B258CDD1-E7F2-4A91-B915-93778DE51CB6}" presName="Name0" presStyleCnt="0">
        <dgm:presLayoutVars>
          <dgm:dir/>
          <dgm:resizeHandles val="exact"/>
        </dgm:presLayoutVars>
      </dgm:prSet>
      <dgm:spPr/>
    </dgm:pt>
    <dgm:pt modelId="{C5779375-5FAF-4EE9-ABBD-B63576261DA5}" type="pres">
      <dgm:prSet presAssocID="{B258CDD1-E7F2-4A91-B915-93778DE51CB6}" presName="arrow" presStyleLbl="bgShp" presStyleIdx="0" presStyleCnt="1"/>
      <dgm:spPr/>
    </dgm:pt>
    <dgm:pt modelId="{58139451-8181-4B49-9FC4-DEB241F0C14C}" type="pres">
      <dgm:prSet presAssocID="{B258CDD1-E7F2-4A91-B915-93778DE51CB6}" presName="points" presStyleCnt="0"/>
      <dgm:spPr/>
    </dgm:pt>
    <dgm:pt modelId="{5BE2CD4D-BBF5-49DB-A390-A289B8EB85C1}" type="pres">
      <dgm:prSet presAssocID="{88B581BF-16B6-4962-9D69-210CCFA1637A}" presName="compositeA" presStyleCnt="0"/>
      <dgm:spPr/>
    </dgm:pt>
    <dgm:pt modelId="{43F0A183-E422-4F4B-B647-50A0620CD9D8}" type="pres">
      <dgm:prSet presAssocID="{88B581BF-16B6-4962-9D69-210CCFA1637A}" presName="textA" presStyleLbl="revTx" presStyleIdx="0" presStyleCnt="4">
        <dgm:presLayoutVars>
          <dgm:bulletEnabled val="1"/>
        </dgm:presLayoutVars>
      </dgm:prSet>
      <dgm:spPr/>
    </dgm:pt>
    <dgm:pt modelId="{33DBB0A1-74DE-4247-AA53-BFB4B7669908}" type="pres">
      <dgm:prSet presAssocID="{88B581BF-16B6-4962-9D69-210CCFA1637A}" presName="circleA" presStyleLbl="node1" presStyleIdx="0" presStyleCnt="4"/>
      <dgm:spPr>
        <a:solidFill>
          <a:schemeClr val="bg1">
            <a:lumMod val="75000"/>
          </a:schemeClr>
        </a:solidFill>
      </dgm:spPr>
    </dgm:pt>
    <dgm:pt modelId="{FE0D03F1-6789-4DF6-B30C-EF0003D3C758}" type="pres">
      <dgm:prSet presAssocID="{88B581BF-16B6-4962-9D69-210CCFA1637A}" presName="spaceA" presStyleCnt="0"/>
      <dgm:spPr/>
    </dgm:pt>
    <dgm:pt modelId="{E8991E8B-5445-492F-B825-38A31329B253}" type="pres">
      <dgm:prSet presAssocID="{A65AD5C7-78D8-468B-8464-474868E9D3B7}" presName="space" presStyleCnt="0"/>
      <dgm:spPr/>
    </dgm:pt>
    <dgm:pt modelId="{7C318711-1F39-4A18-BCC6-9A880D80BFF1}" type="pres">
      <dgm:prSet presAssocID="{2B6134C5-D279-46D5-B8BD-D5E65775B4BB}" presName="compositeB" presStyleCnt="0"/>
      <dgm:spPr/>
    </dgm:pt>
    <dgm:pt modelId="{72C39CFD-FB86-44D5-B89E-C3290BC41A81}" type="pres">
      <dgm:prSet presAssocID="{2B6134C5-D279-46D5-B8BD-D5E65775B4BB}" presName="textB" presStyleLbl="revTx" presStyleIdx="1" presStyleCnt="4">
        <dgm:presLayoutVars>
          <dgm:bulletEnabled val="1"/>
        </dgm:presLayoutVars>
      </dgm:prSet>
      <dgm:spPr/>
    </dgm:pt>
    <dgm:pt modelId="{B839BEDA-393F-4EC1-A542-93F010C0C4F9}" type="pres">
      <dgm:prSet presAssocID="{2B6134C5-D279-46D5-B8BD-D5E65775B4BB}" presName="circleB" presStyleLbl="node1" presStyleIdx="1" presStyleCnt="4"/>
      <dgm:spPr>
        <a:solidFill>
          <a:schemeClr val="bg1">
            <a:lumMod val="75000"/>
          </a:schemeClr>
        </a:solidFill>
      </dgm:spPr>
    </dgm:pt>
    <dgm:pt modelId="{9B3936E5-A428-48C0-AC3E-F13E3842DD72}" type="pres">
      <dgm:prSet presAssocID="{2B6134C5-D279-46D5-B8BD-D5E65775B4BB}" presName="spaceB" presStyleCnt="0"/>
      <dgm:spPr/>
    </dgm:pt>
    <dgm:pt modelId="{CD6B7F5F-569C-457D-A8CC-5010EAC6CF70}" type="pres">
      <dgm:prSet presAssocID="{9A852D91-7F4A-4D49-B92E-F20E5828BE80}" presName="space" presStyleCnt="0"/>
      <dgm:spPr/>
    </dgm:pt>
    <dgm:pt modelId="{A8F4E1B3-E097-4527-B742-847879BA348F}" type="pres">
      <dgm:prSet presAssocID="{47BEB433-8A90-41E1-B5D5-976045DE4F69}" presName="compositeA" presStyleCnt="0"/>
      <dgm:spPr/>
    </dgm:pt>
    <dgm:pt modelId="{71414A6B-618A-4063-B829-7539D094C07C}" type="pres">
      <dgm:prSet presAssocID="{47BEB433-8A90-41E1-B5D5-976045DE4F69}" presName="textA" presStyleLbl="revTx" presStyleIdx="2" presStyleCnt="4">
        <dgm:presLayoutVars>
          <dgm:bulletEnabled val="1"/>
        </dgm:presLayoutVars>
      </dgm:prSet>
      <dgm:spPr/>
    </dgm:pt>
    <dgm:pt modelId="{314CCF85-F3DE-429E-BADA-B4D07D0B3F16}" type="pres">
      <dgm:prSet presAssocID="{47BEB433-8A90-41E1-B5D5-976045DE4F69}" presName="circleA" presStyleLbl="node1" presStyleIdx="2" presStyleCnt="4"/>
      <dgm:spPr>
        <a:solidFill>
          <a:schemeClr val="bg1">
            <a:lumMod val="75000"/>
          </a:schemeClr>
        </a:solidFill>
      </dgm:spPr>
    </dgm:pt>
    <dgm:pt modelId="{7ACCA1CA-2B77-4FCA-88DB-CA85F6E869B4}" type="pres">
      <dgm:prSet presAssocID="{47BEB433-8A90-41E1-B5D5-976045DE4F69}" presName="spaceA" presStyleCnt="0"/>
      <dgm:spPr/>
    </dgm:pt>
    <dgm:pt modelId="{9B6DD9AA-BBFD-4AA8-93AB-5228C4CC1D78}" type="pres">
      <dgm:prSet presAssocID="{A3035998-24B2-4B81-829F-5D419526337B}" presName="space" presStyleCnt="0"/>
      <dgm:spPr/>
    </dgm:pt>
    <dgm:pt modelId="{23195C77-6A0D-434B-A69A-3095BC355F96}" type="pres">
      <dgm:prSet presAssocID="{DF09BCC9-7E48-4630-80FB-2FEB834F60D3}" presName="compositeB" presStyleCnt="0"/>
      <dgm:spPr/>
    </dgm:pt>
    <dgm:pt modelId="{1A2FCD1A-2AFB-479E-95C3-C45A32953024}" type="pres">
      <dgm:prSet presAssocID="{DF09BCC9-7E48-4630-80FB-2FEB834F60D3}" presName="textB" presStyleLbl="revTx" presStyleIdx="3" presStyleCnt="4">
        <dgm:presLayoutVars>
          <dgm:bulletEnabled val="1"/>
        </dgm:presLayoutVars>
      </dgm:prSet>
      <dgm:spPr/>
    </dgm:pt>
    <dgm:pt modelId="{2AA9EFD2-ED8D-4AD4-9393-CA6B9C7BE192}" type="pres">
      <dgm:prSet presAssocID="{DF09BCC9-7E48-4630-80FB-2FEB834F60D3}" presName="circleB" presStyleLbl="node1" presStyleIdx="3" presStyleCnt="4"/>
      <dgm:spPr>
        <a:solidFill>
          <a:schemeClr val="accent1"/>
        </a:solidFill>
      </dgm:spPr>
    </dgm:pt>
    <dgm:pt modelId="{712F97C7-5BB6-4159-89DC-30020E18129C}" type="pres">
      <dgm:prSet presAssocID="{DF09BCC9-7E48-4630-80FB-2FEB834F60D3}" presName="spaceB" presStyleCnt="0"/>
      <dgm:spPr/>
    </dgm:pt>
  </dgm:ptLst>
  <dgm:cxnLst>
    <dgm:cxn modelId="{D54BF900-3D64-42E2-B5A4-AAA6E1F99785}" type="presOf" srcId="{B258CDD1-E7F2-4A91-B915-93778DE51CB6}" destId="{BCCC505A-B35F-4ED4-BA2A-0CE74D7CBCE1}" srcOrd="0" destOrd="0" presId="urn:microsoft.com/office/officeart/2005/8/layout/hProcess11"/>
    <dgm:cxn modelId="{9046F326-5A9E-4361-A9D0-2E3665E7FB8D}" type="presOf" srcId="{2B6134C5-D279-46D5-B8BD-D5E65775B4BB}" destId="{72C39CFD-FB86-44D5-B89E-C3290BC41A81}" srcOrd="0" destOrd="0" presId="urn:microsoft.com/office/officeart/2005/8/layout/hProcess11"/>
    <dgm:cxn modelId="{F376D276-1805-4A8D-B413-3041F8E89190}" type="presOf" srcId="{88B581BF-16B6-4962-9D69-210CCFA1637A}" destId="{43F0A183-E422-4F4B-B647-50A0620CD9D8}" srcOrd="0" destOrd="0" presId="urn:microsoft.com/office/officeart/2005/8/layout/hProcess11"/>
    <dgm:cxn modelId="{0E33AD57-F316-4D29-BCC3-E65DE70FF5D7}" srcId="{B258CDD1-E7F2-4A91-B915-93778DE51CB6}" destId="{47BEB433-8A90-41E1-B5D5-976045DE4F69}" srcOrd="2" destOrd="0" parTransId="{42B8A287-0614-4CB8-8D84-FA399B61B4D9}" sibTransId="{A3035998-24B2-4B81-829F-5D419526337B}"/>
    <dgm:cxn modelId="{50C6E87F-9F2B-4312-BBEC-84C6B5526FF0}" type="presOf" srcId="{DF09BCC9-7E48-4630-80FB-2FEB834F60D3}" destId="{1A2FCD1A-2AFB-479E-95C3-C45A32953024}" srcOrd="0" destOrd="0" presId="urn:microsoft.com/office/officeart/2005/8/layout/hProcess11"/>
    <dgm:cxn modelId="{4BA713A0-681C-4300-BDF7-2DD55F9C18F3}" srcId="{B258CDD1-E7F2-4A91-B915-93778DE51CB6}" destId="{2B6134C5-D279-46D5-B8BD-D5E65775B4BB}" srcOrd="1" destOrd="0" parTransId="{90BC9C7A-47EF-4BA6-B9B1-0F62052DAF40}" sibTransId="{9A852D91-7F4A-4D49-B92E-F20E5828BE80}"/>
    <dgm:cxn modelId="{1D0D3DB0-6AC4-4296-94F2-CE964DF05231}" srcId="{B258CDD1-E7F2-4A91-B915-93778DE51CB6}" destId="{DF09BCC9-7E48-4630-80FB-2FEB834F60D3}" srcOrd="3" destOrd="0" parTransId="{AF0B2D56-4F84-4632-8AE6-05D18C75BE4A}" sibTransId="{E2C4FE8F-5E36-406E-BE57-D9F5B76AF38B}"/>
    <dgm:cxn modelId="{89EBEABA-224B-448E-ADC0-C7505D855E8F}" srcId="{B258CDD1-E7F2-4A91-B915-93778DE51CB6}" destId="{88B581BF-16B6-4962-9D69-210CCFA1637A}" srcOrd="0" destOrd="0" parTransId="{F15388F2-4368-4C21-900C-8CF08D888C30}" sibTransId="{A65AD5C7-78D8-468B-8464-474868E9D3B7}"/>
    <dgm:cxn modelId="{C7AD60F1-602D-491B-B6F2-2A38A9ED51B7}" type="presOf" srcId="{47BEB433-8A90-41E1-B5D5-976045DE4F69}" destId="{71414A6B-618A-4063-B829-7539D094C07C}" srcOrd="0" destOrd="0" presId="urn:microsoft.com/office/officeart/2005/8/layout/hProcess11"/>
    <dgm:cxn modelId="{42020F97-5D61-4DD9-BA1A-A9C026D9A978}" type="presParOf" srcId="{BCCC505A-B35F-4ED4-BA2A-0CE74D7CBCE1}" destId="{C5779375-5FAF-4EE9-ABBD-B63576261DA5}" srcOrd="0" destOrd="0" presId="urn:microsoft.com/office/officeart/2005/8/layout/hProcess11"/>
    <dgm:cxn modelId="{D2D8CC9B-56EC-4134-AB94-FE4FD25F7F4D}" type="presParOf" srcId="{BCCC505A-B35F-4ED4-BA2A-0CE74D7CBCE1}" destId="{58139451-8181-4B49-9FC4-DEB241F0C14C}" srcOrd="1" destOrd="0" presId="urn:microsoft.com/office/officeart/2005/8/layout/hProcess11"/>
    <dgm:cxn modelId="{AC874857-68E1-43F0-BF90-E7A74BBDED67}" type="presParOf" srcId="{58139451-8181-4B49-9FC4-DEB241F0C14C}" destId="{5BE2CD4D-BBF5-49DB-A390-A289B8EB85C1}" srcOrd="0" destOrd="0" presId="urn:microsoft.com/office/officeart/2005/8/layout/hProcess11"/>
    <dgm:cxn modelId="{1E51CF29-A7BB-4BB3-B259-030CB223AB0C}" type="presParOf" srcId="{5BE2CD4D-BBF5-49DB-A390-A289B8EB85C1}" destId="{43F0A183-E422-4F4B-B647-50A0620CD9D8}" srcOrd="0" destOrd="0" presId="urn:microsoft.com/office/officeart/2005/8/layout/hProcess11"/>
    <dgm:cxn modelId="{23C38F2B-3C25-4E44-AB14-7F1F3CF121CD}" type="presParOf" srcId="{5BE2CD4D-BBF5-49DB-A390-A289B8EB85C1}" destId="{33DBB0A1-74DE-4247-AA53-BFB4B7669908}" srcOrd="1" destOrd="0" presId="urn:microsoft.com/office/officeart/2005/8/layout/hProcess11"/>
    <dgm:cxn modelId="{23E117D3-DC16-4D90-8E8A-2EEEB7E18765}" type="presParOf" srcId="{5BE2CD4D-BBF5-49DB-A390-A289B8EB85C1}" destId="{FE0D03F1-6789-4DF6-B30C-EF0003D3C758}" srcOrd="2" destOrd="0" presId="urn:microsoft.com/office/officeart/2005/8/layout/hProcess11"/>
    <dgm:cxn modelId="{CB53276F-B197-4585-9D7F-7BC0A0F86589}" type="presParOf" srcId="{58139451-8181-4B49-9FC4-DEB241F0C14C}" destId="{E8991E8B-5445-492F-B825-38A31329B253}" srcOrd="1" destOrd="0" presId="urn:microsoft.com/office/officeart/2005/8/layout/hProcess11"/>
    <dgm:cxn modelId="{7F4DD136-BFFB-49FC-9646-5443AB8BD812}" type="presParOf" srcId="{58139451-8181-4B49-9FC4-DEB241F0C14C}" destId="{7C318711-1F39-4A18-BCC6-9A880D80BFF1}" srcOrd="2" destOrd="0" presId="urn:microsoft.com/office/officeart/2005/8/layout/hProcess11"/>
    <dgm:cxn modelId="{AF19B848-A76C-4952-BD62-9C15665AF879}" type="presParOf" srcId="{7C318711-1F39-4A18-BCC6-9A880D80BFF1}" destId="{72C39CFD-FB86-44D5-B89E-C3290BC41A81}" srcOrd="0" destOrd="0" presId="urn:microsoft.com/office/officeart/2005/8/layout/hProcess11"/>
    <dgm:cxn modelId="{0C4B4A25-4622-40B2-986D-7995C73AEF41}" type="presParOf" srcId="{7C318711-1F39-4A18-BCC6-9A880D80BFF1}" destId="{B839BEDA-393F-4EC1-A542-93F010C0C4F9}" srcOrd="1" destOrd="0" presId="urn:microsoft.com/office/officeart/2005/8/layout/hProcess11"/>
    <dgm:cxn modelId="{33FCF083-21DA-48D2-A8C0-572B198EF24C}" type="presParOf" srcId="{7C318711-1F39-4A18-BCC6-9A880D80BFF1}" destId="{9B3936E5-A428-48C0-AC3E-F13E3842DD72}" srcOrd="2" destOrd="0" presId="urn:microsoft.com/office/officeart/2005/8/layout/hProcess11"/>
    <dgm:cxn modelId="{2B083348-D3E7-46CE-9C36-765A3FF5397A}" type="presParOf" srcId="{58139451-8181-4B49-9FC4-DEB241F0C14C}" destId="{CD6B7F5F-569C-457D-A8CC-5010EAC6CF70}" srcOrd="3" destOrd="0" presId="urn:microsoft.com/office/officeart/2005/8/layout/hProcess11"/>
    <dgm:cxn modelId="{BC25F066-C97E-4AB9-AD48-B5EB5C13183C}" type="presParOf" srcId="{58139451-8181-4B49-9FC4-DEB241F0C14C}" destId="{A8F4E1B3-E097-4527-B742-847879BA348F}" srcOrd="4" destOrd="0" presId="urn:microsoft.com/office/officeart/2005/8/layout/hProcess11"/>
    <dgm:cxn modelId="{BE0786A3-AB76-43F8-AB40-24DC8424F219}" type="presParOf" srcId="{A8F4E1B3-E097-4527-B742-847879BA348F}" destId="{71414A6B-618A-4063-B829-7539D094C07C}" srcOrd="0" destOrd="0" presId="urn:microsoft.com/office/officeart/2005/8/layout/hProcess11"/>
    <dgm:cxn modelId="{28AF96AD-068B-4963-8C89-C786B087E2A1}" type="presParOf" srcId="{A8F4E1B3-E097-4527-B742-847879BA348F}" destId="{314CCF85-F3DE-429E-BADA-B4D07D0B3F16}" srcOrd="1" destOrd="0" presId="urn:microsoft.com/office/officeart/2005/8/layout/hProcess11"/>
    <dgm:cxn modelId="{5B6B01E9-A6EB-4E83-B7E2-5A627BAFC680}" type="presParOf" srcId="{A8F4E1B3-E097-4527-B742-847879BA348F}" destId="{7ACCA1CA-2B77-4FCA-88DB-CA85F6E869B4}" srcOrd="2" destOrd="0" presId="urn:microsoft.com/office/officeart/2005/8/layout/hProcess11"/>
    <dgm:cxn modelId="{40621790-BDC3-4BF5-9D8B-AB4E559667D9}" type="presParOf" srcId="{58139451-8181-4B49-9FC4-DEB241F0C14C}" destId="{9B6DD9AA-BBFD-4AA8-93AB-5228C4CC1D78}" srcOrd="5" destOrd="0" presId="urn:microsoft.com/office/officeart/2005/8/layout/hProcess11"/>
    <dgm:cxn modelId="{015A3E46-DA15-4936-BE7A-042948537483}" type="presParOf" srcId="{58139451-8181-4B49-9FC4-DEB241F0C14C}" destId="{23195C77-6A0D-434B-A69A-3095BC355F96}" srcOrd="6" destOrd="0" presId="urn:microsoft.com/office/officeart/2005/8/layout/hProcess11"/>
    <dgm:cxn modelId="{AEF665F5-85C6-4619-BEF3-33355197362F}" type="presParOf" srcId="{23195C77-6A0D-434B-A69A-3095BC355F96}" destId="{1A2FCD1A-2AFB-479E-95C3-C45A32953024}" srcOrd="0" destOrd="0" presId="urn:microsoft.com/office/officeart/2005/8/layout/hProcess11"/>
    <dgm:cxn modelId="{D3757FF7-AE34-4B25-9265-1015CE5B6783}" type="presParOf" srcId="{23195C77-6A0D-434B-A69A-3095BC355F96}" destId="{2AA9EFD2-ED8D-4AD4-9393-CA6B9C7BE192}" srcOrd="1" destOrd="0" presId="urn:microsoft.com/office/officeart/2005/8/layout/hProcess11"/>
    <dgm:cxn modelId="{BC8D842C-7438-49A8-99D9-D3436AB945CA}" type="presParOf" srcId="{23195C77-6A0D-434B-A69A-3095BC355F96}" destId="{712F97C7-5BB6-4159-89DC-30020E18129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62C5BF-302A-4D6A-996A-BC1C86B598CF}"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CF7886BB-2468-448B-B9C9-31F6260B11C3}">
      <dgm:prSet phldrT="[Text]"/>
      <dgm:spPr>
        <a:solidFill>
          <a:schemeClr val="accent3">
            <a:lumMod val="75000"/>
          </a:schemeClr>
        </a:solidFill>
        <a:ln>
          <a:solidFill>
            <a:schemeClr val="bg1">
              <a:lumMod val="20000"/>
              <a:lumOff val="80000"/>
            </a:schemeClr>
          </a:solidFill>
        </a:ln>
      </dgm:spPr>
      <dgm:t>
        <a:bodyPr/>
        <a:lstStyle/>
        <a:p>
          <a:r>
            <a:rPr lang="en-US" b="1" dirty="0">
              <a:solidFill>
                <a:schemeClr val="bg1"/>
              </a:solidFill>
              <a:latin typeface="Microsoft Sans Serif" panose="020B0604020202020204" pitchFamily="34" charset="0"/>
              <a:cs typeface="Microsoft Sans Serif" panose="020B0604020202020204" pitchFamily="34" charset="0"/>
            </a:rPr>
            <a:t>Fine Particulate</a:t>
          </a:r>
        </a:p>
      </dgm:t>
    </dgm:pt>
    <dgm:pt modelId="{9C159C38-0027-4233-8038-80C23859E28B}" type="parTrans" cxnId="{88EEF020-C20B-4467-98FB-6F1A3379F5E0}">
      <dgm:prSet/>
      <dgm:spPr/>
      <dgm:t>
        <a:bodyPr/>
        <a:lstStyle/>
        <a:p>
          <a:endParaRPr lang="en-US"/>
        </a:p>
      </dgm:t>
    </dgm:pt>
    <dgm:pt modelId="{2C2B859C-8BCD-4527-8420-C1258C55F3C8}" type="sibTrans" cxnId="{88EEF020-C20B-4467-98FB-6F1A3379F5E0}">
      <dgm:prSet/>
      <dgm:spPr/>
      <dgm:t>
        <a:bodyPr/>
        <a:lstStyle/>
        <a:p>
          <a:endParaRPr lang="en-US"/>
        </a:p>
      </dgm:t>
    </dgm:pt>
    <dgm:pt modelId="{F4B556ED-1D3E-4326-ABE4-681C00E96B4A}">
      <dgm:prSet phldrT="[Text]"/>
      <dgm:spPr>
        <a:solidFill>
          <a:schemeClr val="bg2">
            <a:lumMod val="25000"/>
          </a:schemeClr>
        </a:solidFill>
        <a:ln>
          <a:solidFill>
            <a:schemeClr val="bg1">
              <a:lumMod val="20000"/>
              <a:lumOff val="80000"/>
            </a:schemeClr>
          </a:solidFill>
        </a:ln>
      </dgm:spPr>
      <dgm:t>
        <a:bodyPr/>
        <a:lstStyle/>
        <a:p>
          <a:r>
            <a:rPr lang="en-US" b="1" dirty="0">
              <a:solidFill>
                <a:schemeClr val="bg1"/>
              </a:solidFill>
              <a:latin typeface="Microsoft Sans Serif" panose="020B0604020202020204" pitchFamily="34" charset="0"/>
              <a:cs typeface="Microsoft Sans Serif" panose="020B0604020202020204" pitchFamily="34" charset="0"/>
            </a:rPr>
            <a:t>Volatile Organic Compound</a:t>
          </a:r>
        </a:p>
      </dgm:t>
    </dgm:pt>
    <dgm:pt modelId="{8E907902-5087-4CAE-9DF9-7A8C4EABEBA7}" type="parTrans" cxnId="{B987B95A-F1B6-4FED-9915-3251DA27E35B}">
      <dgm:prSet/>
      <dgm:spPr/>
      <dgm:t>
        <a:bodyPr/>
        <a:lstStyle/>
        <a:p>
          <a:endParaRPr lang="en-US"/>
        </a:p>
      </dgm:t>
    </dgm:pt>
    <dgm:pt modelId="{84B7AEFA-9201-470E-B084-2B5A4BF78DC2}" type="sibTrans" cxnId="{B987B95A-F1B6-4FED-9915-3251DA27E35B}">
      <dgm:prSet/>
      <dgm:spPr/>
      <dgm:t>
        <a:bodyPr/>
        <a:lstStyle/>
        <a:p>
          <a:endParaRPr lang="en-US"/>
        </a:p>
      </dgm:t>
    </dgm:pt>
    <dgm:pt modelId="{A7879F21-7188-4020-92EE-C6001570ADD5}">
      <dgm:prSet phldrT="[Text]" custT="1"/>
      <dgm:spPr>
        <a:solidFill>
          <a:schemeClr val="bg2">
            <a:lumMod val="50000"/>
          </a:schemeClr>
        </a:solidFill>
        <a:ln>
          <a:solidFill>
            <a:schemeClr val="bg1">
              <a:lumMod val="20000"/>
              <a:lumOff val="80000"/>
            </a:schemeClr>
          </a:solidFill>
        </a:ln>
      </dgm:spPr>
      <dgm:t>
        <a:bodyPr/>
        <a:lstStyle/>
        <a:p>
          <a:r>
            <a:rPr lang="en-US" sz="1800" b="1" dirty="0">
              <a:solidFill>
                <a:schemeClr val="bg1"/>
              </a:solidFill>
              <a:latin typeface="Microsoft Sans Serif" panose="020B0604020202020204" pitchFamily="34" charset="0"/>
              <a:cs typeface="Microsoft Sans Serif" panose="020B0604020202020204" pitchFamily="34" charset="0"/>
            </a:rPr>
            <a:t>Heavy Metals</a:t>
          </a:r>
        </a:p>
      </dgm:t>
    </dgm:pt>
    <dgm:pt modelId="{DDE828C8-06C2-4DC4-94DC-8FD23FC22B5A}" type="sibTrans" cxnId="{84009F58-35AA-47B6-A539-325594F53959}">
      <dgm:prSet/>
      <dgm:spPr/>
      <dgm:t>
        <a:bodyPr/>
        <a:lstStyle/>
        <a:p>
          <a:endParaRPr lang="en-US"/>
        </a:p>
      </dgm:t>
    </dgm:pt>
    <dgm:pt modelId="{CDDE4EB8-1376-476E-929B-6756B00D470D}" type="parTrans" cxnId="{84009F58-35AA-47B6-A539-325594F53959}">
      <dgm:prSet/>
      <dgm:spPr/>
      <dgm:t>
        <a:bodyPr/>
        <a:lstStyle/>
        <a:p>
          <a:endParaRPr lang="en-US"/>
        </a:p>
      </dgm:t>
    </dgm:pt>
    <dgm:pt modelId="{26C8C764-66CE-4A21-B3E1-CAC033D0F616}">
      <dgm:prSet phldrT="[Text]" custScaleX="109452" custLinFactNeighborX="28959" custLinFactNeighborY="16078"/>
      <dgm:spPr>
        <a:solidFill>
          <a:schemeClr val="bg1">
            <a:lumMod val="75000"/>
          </a:schemeClr>
        </a:solidFill>
      </dgm:spPr>
      <dgm:t>
        <a:bodyPr/>
        <a:lstStyle/>
        <a:p>
          <a:endParaRPr lang="en-US"/>
        </a:p>
      </dgm:t>
    </dgm:pt>
    <dgm:pt modelId="{888974FB-C852-4632-AA04-4DE4FDC05D22}" type="sibTrans" cxnId="{F60D12B8-E221-4CAE-83DA-52A42B6FE9DA}">
      <dgm:prSet/>
      <dgm:spPr/>
      <dgm:t>
        <a:bodyPr/>
        <a:lstStyle/>
        <a:p>
          <a:endParaRPr lang="en-US"/>
        </a:p>
      </dgm:t>
    </dgm:pt>
    <dgm:pt modelId="{988CD903-CA2B-4984-A645-7E18B2E0F534}" type="parTrans" cxnId="{F60D12B8-E221-4CAE-83DA-52A42B6FE9DA}">
      <dgm:prSet/>
      <dgm:spPr/>
      <dgm:t>
        <a:bodyPr/>
        <a:lstStyle/>
        <a:p>
          <a:endParaRPr lang="en-US"/>
        </a:p>
      </dgm:t>
    </dgm:pt>
    <dgm:pt modelId="{2609C7FA-8C1D-4857-A2A9-945A550E3877}">
      <dgm:prSet phldrT="[Text]" custScaleX="109452" custLinFactNeighborX="28959" custLinFactNeighborY="16078"/>
      <dgm:spPr>
        <a:solidFill>
          <a:schemeClr val="bg1">
            <a:lumMod val="75000"/>
          </a:schemeClr>
        </a:solidFill>
      </dgm:spPr>
      <dgm:t>
        <a:bodyPr/>
        <a:lstStyle/>
        <a:p>
          <a:endParaRPr lang="en-US"/>
        </a:p>
      </dgm:t>
    </dgm:pt>
    <dgm:pt modelId="{AA3329A1-A3ED-4BFF-BED0-42E27E14BE8C}" type="sibTrans" cxnId="{E94977FD-434D-4CBE-9BA7-505DAD053013}">
      <dgm:prSet/>
      <dgm:spPr/>
      <dgm:t>
        <a:bodyPr/>
        <a:lstStyle/>
        <a:p>
          <a:endParaRPr lang="en-US"/>
        </a:p>
      </dgm:t>
    </dgm:pt>
    <dgm:pt modelId="{B68623DD-10BD-4185-81F3-07CB1E819BF9}" type="parTrans" cxnId="{E94977FD-434D-4CBE-9BA7-505DAD053013}">
      <dgm:prSet/>
      <dgm:spPr/>
      <dgm:t>
        <a:bodyPr/>
        <a:lstStyle/>
        <a:p>
          <a:endParaRPr lang="en-US"/>
        </a:p>
      </dgm:t>
    </dgm:pt>
    <dgm:pt modelId="{CA4D304E-01AA-4407-A080-4511CDA92BBF}">
      <dgm:prSet phldrT="[Text]" custScaleX="109452" custLinFactNeighborX="28959" custLinFactNeighborY="16078"/>
      <dgm:spPr>
        <a:solidFill>
          <a:schemeClr val="bg1">
            <a:lumMod val="75000"/>
          </a:schemeClr>
        </a:solidFill>
      </dgm:spPr>
      <dgm:t>
        <a:bodyPr/>
        <a:lstStyle/>
        <a:p>
          <a:endParaRPr lang="en-US"/>
        </a:p>
      </dgm:t>
    </dgm:pt>
    <dgm:pt modelId="{F2A9F0D4-D12A-44EB-A572-653FF5675E27}" type="sibTrans" cxnId="{D5DB0CE7-6B76-4E4A-B17C-5070971E914B}">
      <dgm:prSet/>
      <dgm:spPr/>
      <dgm:t>
        <a:bodyPr/>
        <a:lstStyle/>
        <a:p>
          <a:endParaRPr lang="en-US"/>
        </a:p>
      </dgm:t>
    </dgm:pt>
    <dgm:pt modelId="{2554BD75-64DE-47C9-8277-74C430E7F7F5}" type="parTrans" cxnId="{D5DB0CE7-6B76-4E4A-B17C-5070971E914B}">
      <dgm:prSet/>
      <dgm:spPr/>
      <dgm:t>
        <a:bodyPr/>
        <a:lstStyle/>
        <a:p>
          <a:endParaRPr lang="en-US"/>
        </a:p>
      </dgm:t>
    </dgm:pt>
    <dgm:pt modelId="{9F0F536A-4CA2-44E2-B6B2-CCC5BDE976A3}">
      <dgm:prSet phldrT="[Text]" phldr="1"/>
      <dgm:spPr/>
      <dgm:t>
        <a:bodyPr/>
        <a:lstStyle/>
        <a:p>
          <a:endParaRPr lang="en-US"/>
        </a:p>
      </dgm:t>
    </dgm:pt>
    <dgm:pt modelId="{38C233E1-FEB8-4CFD-BA13-78AAC534E332}" type="sibTrans" cxnId="{C37DEBFB-209D-4B65-8119-33BC24475140}">
      <dgm:prSet/>
      <dgm:spPr/>
      <dgm:t>
        <a:bodyPr/>
        <a:lstStyle/>
        <a:p>
          <a:endParaRPr lang="en-US"/>
        </a:p>
      </dgm:t>
    </dgm:pt>
    <dgm:pt modelId="{E409096B-635E-4185-A7F6-82A2BE12A3D7}" type="parTrans" cxnId="{C37DEBFB-209D-4B65-8119-33BC24475140}">
      <dgm:prSet/>
      <dgm:spPr/>
      <dgm:t>
        <a:bodyPr/>
        <a:lstStyle/>
        <a:p>
          <a:endParaRPr lang="en-US"/>
        </a:p>
      </dgm:t>
    </dgm:pt>
    <dgm:pt modelId="{5F6D9AE0-17AE-45CF-8C28-B10A31989BB7}">
      <dgm:prSet phldrT="[Text]"/>
      <dgm:spPr/>
      <dgm:t>
        <a:bodyPr/>
        <a:lstStyle/>
        <a:p>
          <a:endParaRPr lang="en-US" dirty="0"/>
        </a:p>
      </dgm:t>
    </dgm:pt>
    <dgm:pt modelId="{972BC16D-D07A-4960-92C8-61A843119B66}" type="sibTrans" cxnId="{50143E9C-100D-4F0C-897F-BD6A2649699D}">
      <dgm:prSet/>
      <dgm:spPr/>
      <dgm:t>
        <a:bodyPr/>
        <a:lstStyle/>
        <a:p>
          <a:endParaRPr lang="en-US"/>
        </a:p>
      </dgm:t>
    </dgm:pt>
    <dgm:pt modelId="{58888E5B-43A5-4E04-A20C-608F989BBCF1}" type="parTrans" cxnId="{50143E9C-100D-4F0C-897F-BD6A2649699D}">
      <dgm:prSet/>
      <dgm:spPr/>
      <dgm:t>
        <a:bodyPr/>
        <a:lstStyle/>
        <a:p>
          <a:endParaRPr lang="en-US"/>
        </a:p>
      </dgm:t>
    </dgm:pt>
    <dgm:pt modelId="{A3662F1B-C6E9-4D0F-B5D2-555B87A53AE7}" type="pres">
      <dgm:prSet presAssocID="{FC62C5BF-302A-4D6A-996A-BC1C86B598CF}" presName="Name0" presStyleCnt="0">
        <dgm:presLayoutVars>
          <dgm:chMax val="4"/>
          <dgm:resizeHandles val="exact"/>
        </dgm:presLayoutVars>
      </dgm:prSet>
      <dgm:spPr/>
    </dgm:pt>
    <dgm:pt modelId="{D8533466-413F-45D3-B5A6-C513DCBAEF5B}" type="pres">
      <dgm:prSet presAssocID="{FC62C5BF-302A-4D6A-996A-BC1C86B598CF}" presName="ellipse" presStyleLbl="trBgShp" presStyleIdx="0" presStyleCnt="1" custAng="2160000" custScaleX="106530" custScaleY="100391" custLinFactNeighborX="21917" custLinFactNeighborY="35727"/>
      <dgm:spPr/>
    </dgm:pt>
    <dgm:pt modelId="{E676B0B8-6107-4932-9757-80733CBB453A}" type="pres">
      <dgm:prSet presAssocID="{FC62C5BF-302A-4D6A-996A-BC1C86B598CF}" presName="arrow1" presStyleLbl="fgShp" presStyleIdx="0" presStyleCnt="1" custAng="2040000" custLinFactX="-3590" custLinFactNeighborX="-100000" custLinFactNeighborY="-44322"/>
      <dgm:spPr/>
    </dgm:pt>
    <dgm:pt modelId="{4903F4FB-847C-42D6-9297-6983CFA19F17}" type="pres">
      <dgm:prSet presAssocID="{FC62C5BF-302A-4D6A-996A-BC1C86B598CF}" presName="rectangle" presStyleLbl="revTx" presStyleIdx="0" presStyleCnt="1" custLinFactNeighborX="5046" custLinFactNeighborY="-77706">
        <dgm:presLayoutVars>
          <dgm:bulletEnabled val="1"/>
        </dgm:presLayoutVars>
      </dgm:prSet>
      <dgm:spPr/>
    </dgm:pt>
    <dgm:pt modelId="{18AF5676-457E-4A63-8D88-E8351D0FC2AF}" type="pres">
      <dgm:prSet presAssocID="{A7879F21-7188-4020-92EE-C6001570ADD5}" presName="item1" presStyleLbl="node1" presStyleIdx="0" presStyleCnt="3" custScaleX="115741" custScaleY="109357" custLinFactNeighborX="943" custLinFactNeighborY="18281">
        <dgm:presLayoutVars>
          <dgm:bulletEnabled val="1"/>
        </dgm:presLayoutVars>
      </dgm:prSet>
      <dgm:spPr/>
    </dgm:pt>
    <dgm:pt modelId="{D6A1E858-75E1-4521-85A1-372DBD2A793F}" type="pres">
      <dgm:prSet presAssocID="{F4B556ED-1D3E-4326-ABE4-681C00E96B4A}" presName="item2" presStyleLbl="node1" presStyleIdx="1" presStyleCnt="3" custScaleX="109452" custScaleY="108665" custLinFactNeighborX="53191" custLinFactNeighborY="-31734">
        <dgm:presLayoutVars>
          <dgm:bulletEnabled val="1"/>
        </dgm:presLayoutVars>
      </dgm:prSet>
      <dgm:spPr/>
    </dgm:pt>
    <dgm:pt modelId="{14773993-09DC-4741-81E9-45395C034F86}" type="pres">
      <dgm:prSet presAssocID="{5F6D9AE0-17AE-45CF-8C28-B10A31989BB7}" presName="item3" presStyleLbl="node1" presStyleIdx="2" presStyleCnt="3" custScaleX="104759" custScaleY="110866" custLinFactNeighborX="24531" custLinFactNeighborY="43044">
        <dgm:presLayoutVars>
          <dgm:bulletEnabled val="1"/>
        </dgm:presLayoutVars>
      </dgm:prSet>
      <dgm:spPr/>
    </dgm:pt>
    <dgm:pt modelId="{D30E3E1A-7692-41AC-82F2-3736DC305A6A}" type="pres">
      <dgm:prSet presAssocID="{FC62C5BF-302A-4D6A-996A-BC1C86B598CF}" presName="funnel" presStyleLbl="trAlignAcc1" presStyleIdx="0" presStyleCnt="1" custAng="2040000" custLinFactNeighborX="8650" custLinFactNeighborY="7789"/>
      <dgm:spPr>
        <a:solidFill>
          <a:schemeClr val="bg1">
            <a:lumMod val="20000"/>
            <a:lumOff val="80000"/>
            <a:alpha val="40000"/>
          </a:schemeClr>
        </a:solidFill>
      </dgm:spPr>
    </dgm:pt>
  </dgm:ptLst>
  <dgm:cxnLst>
    <dgm:cxn modelId="{88EEF020-C20B-4467-98FB-6F1A3379F5E0}" srcId="{FC62C5BF-302A-4D6A-996A-BC1C86B598CF}" destId="{CF7886BB-2468-448B-B9C9-31F6260B11C3}" srcOrd="0" destOrd="0" parTransId="{9C159C38-0027-4233-8038-80C23859E28B}" sibTransId="{2C2B859C-8BCD-4527-8420-C1258C55F3C8}"/>
    <dgm:cxn modelId="{4C7C423D-F8D3-4EFD-851F-3C0B25B6A844}" type="presOf" srcId="{A7879F21-7188-4020-92EE-C6001570ADD5}" destId="{D6A1E858-75E1-4521-85A1-372DBD2A793F}" srcOrd="0" destOrd="0" presId="urn:microsoft.com/office/officeart/2005/8/layout/funnel1"/>
    <dgm:cxn modelId="{57E50169-2C36-4BC1-A122-F1D1D7F34819}" type="presOf" srcId="{FC62C5BF-302A-4D6A-996A-BC1C86B598CF}" destId="{A3662F1B-C6E9-4D0F-B5D2-555B87A53AE7}" srcOrd="0" destOrd="0" presId="urn:microsoft.com/office/officeart/2005/8/layout/funnel1"/>
    <dgm:cxn modelId="{84009F58-35AA-47B6-A539-325594F53959}" srcId="{FC62C5BF-302A-4D6A-996A-BC1C86B598CF}" destId="{A7879F21-7188-4020-92EE-C6001570ADD5}" srcOrd="1" destOrd="0" parTransId="{CDDE4EB8-1376-476E-929B-6756B00D470D}" sibTransId="{DDE828C8-06C2-4DC4-94DC-8FD23FC22B5A}"/>
    <dgm:cxn modelId="{B987B95A-F1B6-4FED-9915-3251DA27E35B}" srcId="{FC62C5BF-302A-4D6A-996A-BC1C86B598CF}" destId="{F4B556ED-1D3E-4326-ABE4-681C00E96B4A}" srcOrd="2" destOrd="0" parTransId="{8E907902-5087-4CAE-9DF9-7A8C4EABEBA7}" sibTransId="{84B7AEFA-9201-470E-B084-2B5A4BF78DC2}"/>
    <dgm:cxn modelId="{50143E9C-100D-4F0C-897F-BD6A2649699D}" srcId="{FC62C5BF-302A-4D6A-996A-BC1C86B598CF}" destId="{5F6D9AE0-17AE-45CF-8C28-B10A31989BB7}" srcOrd="3" destOrd="0" parTransId="{58888E5B-43A5-4E04-A20C-608F989BBCF1}" sibTransId="{972BC16D-D07A-4960-92C8-61A843119B66}"/>
    <dgm:cxn modelId="{F60D12B8-E221-4CAE-83DA-52A42B6FE9DA}" srcId="{FC62C5BF-302A-4D6A-996A-BC1C86B598CF}" destId="{26C8C764-66CE-4A21-B3E1-CAC033D0F616}" srcOrd="7" destOrd="0" parTransId="{988CD903-CA2B-4984-A645-7E18B2E0F534}" sibTransId="{888974FB-C852-4632-AA04-4DE4FDC05D22}"/>
    <dgm:cxn modelId="{55E549BB-3180-4CB0-9F17-4D9FA3640BEC}" type="presOf" srcId="{F4B556ED-1D3E-4326-ABE4-681C00E96B4A}" destId="{18AF5676-457E-4A63-8D88-E8351D0FC2AF}" srcOrd="0" destOrd="0" presId="urn:microsoft.com/office/officeart/2005/8/layout/funnel1"/>
    <dgm:cxn modelId="{D5DB0CE7-6B76-4E4A-B17C-5070971E914B}" srcId="{FC62C5BF-302A-4D6A-996A-BC1C86B598CF}" destId="{CA4D304E-01AA-4407-A080-4511CDA92BBF}" srcOrd="5" destOrd="0" parTransId="{2554BD75-64DE-47C9-8277-74C430E7F7F5}" sibTransId="{F2A9F0D4-D12A-44EB-A572-653FF5675E27}"/>
    <dgm:cxn modelId="{2F9AF8EE-E22B-4B8E-8DA1-81842CC2733B}" type="presOf" srcId="{CF7886BB-2468-448B-B9C9-31F6260B11C3}" destId="{14773993-09DC-4741-81E9-45395C034F86}" srcOrd="0" destOrd="0" presId="urn:microsoft.com/office/officeart/2005/8/layout/funnel1"/>
    <dgm:cxn modelId="{77A837F0-A369-4E1D-ADFD-84E85F3FA533}" type="presOf" srcId="{5F6D9AE0-17AE-45CF-8C28-B10A31989BB7}" destId="{4903F4FB-847C-42D6-9297-6983CFA19F17}" srcOrd="0" destOrd="0" presId="urn:microsoft.com/office/officeart/2005/8/layout/funnel1"/>
    <dgm:cxn modelId="{C37DEBFB-209D-4B65-8119-33BC24475140}" srcId="{FC62C5BF-302A-4D6A-996A-BC1C86B598CF}" destId="{9F0F536A-4CA2-44E2-B6B2-CCC5BDE976A3}" srcOrd="4" destOrd="0" parTransId="{E409096B-635E-4185-A7F6-82A2BE12A3D7}" sibTransId="{38C233E1-FEB8-4CFD-BA13-78AAC534E332}"/>
    <dgm:cxn modelId="{E94977FD-434D-4CBE-9BA7-505DAD053013}" srcId="{FC62C5BF-302A-4D6A-996A-BC1C86B598CF}" destId="{2609C7FA-8C1D-4857-A2A9-945A550E3877}" srcOrd="6" destOrd="0" parTransId="{B68623DD-10BD-4185-81F3-07CB1E819BF9}" sibTransId="{AA3329A1-A3ED-4BFF-BED0-42E27E14BE8C}"/>
    <dgm:cxn modelId="{999949EA-80A7-466D-A7E3-06F34403955F}" type="presParOf" srcId="{A3662F1B-C6E9-4D0F-B5D2-555B87A53AE7}" destId="{D8533466-413F-45D3-B5A6-C513DCBAEF5B}" srcOrd="0" destOrd="0" presId="urn:microsoft.com/office/officeart/2005/8/layout/funnel1"/>
    <dgm:cxn modelId="{1CEC908A-85E4-45C5-B7D0-94089C60BE40}" type="presParOf" srcId="{A3662F1B-C6E9-4D0F-B5D2-555B87A53AE7}" destId="{E676B0B8-6107-4932-9757-80733CBB453A}" srcOrd="1" destOrd="0" presId="urn:microsoft.com/office/officeart/2005/8/layout/funnel1"/>
    <dgm:cxn modelId="{7C50DEC7-E9D3-42D4-88C2-71FDB3002A44}" type="presParOf" srcId="{A3662F1B-C6E9-4D0F-B5D2-555B87A53AE7}" destId="{4903F4FB-847C-42D6-9297-6983CFA19F17}" srcOrd="2" destOrd="0" presId="urn:microsoft.com/office/officeart/2005/8/layout/funnel1"/>
    <dgm:cxn modelId="{22A60443-54D4-41F0-92E8-FD3D5956A83D}" type="presParOf" srcId="{A3662F1B-C6E9-4D0F-B5D2-555B87A53AE7}" destId="{18AF5676-457E-4A63-8D88-E8351D0FC2AF}" srcOrd="3" destOrd="0" presId="urn:microsoft.com/office/officeart/2005/8/layout/funnel1"/>
    <dgm:cxn modelId="{22362B99-10FC-4601-B4C3-F153940592EC}" type="presParOf" srcId="{A3662F1B-C6E9-4D0F-B5D2-555B87A53AE7}" destId="{D6A1E858-75E1-4521-85A1-372DBD2A793F}" srcOrd="4" destOrd="0" presId="urn:microsoft.com/office/officeart/2005/8/layout/funnel1"/>
    <dgm:cxn modelId="{670F11BB-945F-4F97-B98F-F9D7565ADAFA}" type="presParOf" srcId="{A3662F1B-C6E9-4D0F-B5D2-555B87A53AE7}" destId="{14773993-09DC-4741-81E9-45395C034F86}" srcOrd="5" destOrd="0" presId="urn:microsoft.com/office/officeart/2005/8/layout/funnel1"/>
    <dgm:cxn modelId="{2728186F-67C0-465F-9BAF-DC45EB8EFCAE}" type="presParOf" srcId="{A3662F1B-C6E9-4D0F-B5D2-555B87A53AE7}" destId="{D30E3E1A-7692-41AC-82F2-3736DC305A6A}"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38B4CB-F7FF-4EC8-B7D0-2D2637575C14}" type="doc">
      <dgm:prSet loTypeId="urn:microsoft.com/office/officeart/2009/3/layout/IncreasingArrowsProcess" loCatId="process" qsTypeId="urn:microsoft.com/office/officeart/2005/8/quickstyle/simple1" qsCatId="simple" csTypeId="urn:microsoft.com/office/officeart/2005/8/colors/accent1_2" csCatId="accent1" phldr="1"/>
      <dgm:spPr/>
    </dgm:pt>
    <dgm:pt modelId="{D8CEF18E-12EF-4071-89C6-C85EDD9F8C0C}">
      <dgm:prSet phldrT="[Text]" custT="1"/>
      <dgm:spPr/>
      <dgm:t>
        <a:bodyPr/>
        <a:lstStyle/>
        <a:p>
          <a:r>
            <a:rPr lang="en-US" sz="2800" dirty="0"/>
            <a:t>Communication</a:t>
          </a:r>
        </a:p>
      </dgm:t>
    </dgm:pt>
    <dgm:pt modelId="{0FBD7DE7-CF65-4FD2-95D2-51CB3FA1ABCA}" type="parTrans" cxnId="{C4449EBC-90C6-471C-BCFE-71948692556D}">
      <dgm:prSet/>
      <dgm:spPr/>
      <dgm:t>
        <a:bodyPr/>
        <a:lstStyle/>
        <a:p>
          <a:endParaRPr lang="en-US" sz="2800"/>
        </a:p>
      </dgm:t>
    </dgm:pt>
    <dgm:pt modelId="{9A33F441-4691-4E20-B559-38190F18AEBD}" type="sibTrans" cxnId="{C4449EBC-90C6-471C-BCFE-71948692556D}">
      <dgm:prSet/>
      <dgm:spPr/>
      <dgm:t>
        <a:bodyPr/>
        <a:lstStyle/>
        <a:p>
          <a:endParaRPr lang="en-US" sz="2800"/>
        </a:p>
      </dgm:t>
    </dgm:pt>
    <dgm:pt modelId="{0E87B00A-6F20-4055-ACD7-CC5E4A5A43E0}">
      <dgm:prSet phldrT="[Text]" custT="1"/>
      <dgm:spPr/>
      <dgm:t>
        <a:bodyPr/>
        <a:lstStyle/>
        <a:p>
          <a:r>
            <a:rPr lang="en-US" sz="2800" dirty="0"/>
            <a:t>Signage</a:t>
          </a:r>
        </a:p>
      </dgm:t>
    </dgm:pt>
    <dgm:pt modelId="{58933EF0-A9F1-4F9A-9F37-235C543784DC}" type="parTrans" cxnId="{F29F4D10-F993-45AC-A1ED-D0289E8617CC}">
      <dgm:prSet/>
      <dgm:spPr/>
      <dgm:t>
        <a:bodyPr/>
        <a:lstStyle/>
        <a:p>
          <a:endParaRPr lang="en-US" sz="2800"/>
        </a:p>
      </dgm:t>
    </dgm:pt>
    <dgm:pt modelId="{CF7BB9C2-C03E-4952-A59F-842EA300EE94}" type="sibTrans" cxnId="{F29F4D10-F993-45AC-A1ED-D0289E8617CC}">
      <dgm:prSet/>
      <dgm:spPr/>
      <dgm:t>
        <a:bodyPr/>
        <a:lstStyle/>
        <a:p>
          <a:endParaRPr lang="en-US" sz="2800"/>
        </a:p>
      </dgm:t>
    </dgm:pt>
    <dgm:pt modelId="{8A3EB685-9080-4615-807B-E5B98495A6D0}">
      <dgm:prSet phldrT="[Text]" custT="1"/>
      <dgm:spPr/>
      <dgm:t>
        <a:bodyPr/>
        <a:lstStyle/>
        <a:p>
          <a:r>
            <a:rPr lang="en-US" sz="2800" dirty="0"/>
            <a:t>Cessation</a:t>
          </a:r>
        </a:p>
      </dgm:t>
    </dgm:pt>
    <dgm:pt modelId="{2498E240-6FEC-4076-820E-2E7A8233BFBF}" type="parTrans" cxnId="{49F9EDDB-7C81-46AF-8E69-898603566FEC}">
      <dgm:prSet/>
      <dgm:spPr/>
      <dgm:t>
        <a:bodyPr/>
        <a:lstStyle/>
        <a:p>
          <a:endParaRPr lang="en-US" sz="2800"/>
        </a:p>
      </dgm:t>
    </dgm:pt>
    <dgm:pt modelId="{19BF2C0A-5D71-4446-997D-A03C8036EFCC}" type="sibTrans" cxnId="{49F9EDDB-7C81-46AF-8E69-898603566FEC}">
      <dgm:prSet/>
      <dgm:spPr/>
      <dgm:t>
        <a:bodyPr/>
        <a:lstStyle/>
        <a:p>
          <a:endParaRPr lang="en-US" sz="2800"/>
        </a:p>
      </dgm:t>
    </dgm:pt>
    <dgm:pt modelId="{3D98650F-522B-4718-AE7E-894BDC5D0E4F}" type="pres">
      <dgm:prSet presAssocID="{A238B4CB-F7FF-4EC8-B7D0-2D2637575C14}" presName="Name0" presStyleCnt="0">
        <dgm:presLayoutVars>
          <dgm:chMax val="5"/>
          <dgm:chPref val="5"/>
          <dgm:dir/>
          <dgm:animLvl val="lvl"/>
        </dgm:presLayoutVars>
      </dgm:prSet>
      <dgm:spPr/>
    </dgm:pt>
    <dgm:pt modelId="{1BD887D4-E6A1-4A2F-9DDD-43BDEB42C93D}" type="pres">
      <dgm:prSet presAssocID="{D8CEF18E-12EF-4071-89C6-C85EDD9F8C0C}" presName="parentText1" presStyleLbl="node1" presStyleIdx="0" presStyleCnt="3">
        <dgm:presLayoutVars>
          <dgm:chMax/>
          <dgm:chPref val="3"/>
          <dgm:bulletEnabled val="1"/>
        </dgm:presLayoutVars>
      </dgm:prSet>
      <dgm:spPr/>
    </dgm:pt>
    <dgm:pt modelId="{05370C39-AF6D-4169-8162-DFA0930D25A4}" type="pres">
      <dgm:prSet presAssocID="{0E87B00A-6F20-4055-ACD7-CC5E4A5A43E0}" presName="parentText2" presStyleLbl="node1" presStyleIdx="1" presStyleCnt="3">
        <dgm:presLayoutVars>
          <dgm:chMax/>
          <dgm:chPref val="3"/>
          <dgm:bulletEnabled val="1"/>
        </dgm:presLayoutVars>
      </dgm:prSet>
      <dgm:spPr/>
    </dgm:pt>
    <dgm:pt modelId="{939566C4-5B4F-437D-B2B9-2BBBD78FC59E}" type="pres">
      <dgm:prSet presAssocID="{8A3EB685-9080-4615-807B-E5B98495A6D0}" presName="parentText3" presStyleLbl="node1" presStyleIdx="2" presStyleCnt="3">
        <dgm:presLayoutVars>
          <dgm:chMax/>
          <dgm:chPref val="3"/>
          <dgm:bulletEnabled val="1"/>
        </dgm:presLayoutVars>
      </dgm:prSet>
      <dgm:spPr/>
    </dgm:pt>
  </dgm:ptLst>
  <dgm:cxnLst>
    <dgm:cxn modelId="{7520180E-5AC9-4C23-AA1A-55F72CBE40F1}" type="presOf" srcId="{0E87B00A-6F20-4055-ACD7-CC5E4A5A43E0}" destId="{05370C39-AF6D-4169-8162-DFA0930D25A4}" srcOrd="0" destOrd="0" presId="urn:microsoft.com/office/officeart/2009/3/layout/IncreasingArrowsProcess"/>
    <dgm:cxn modelId="{F29F4D10-F993-45AC-A1ED-D0289E8617CC}" srcId="{A238B4CB-F7FF-4EC8-B7D0-2D2637575C14}" destId="{0E87B00A-6F20-4055-ACD7-CC5E4A5A43E0}" srcOrd="1" destOrd="0" parTransId="{58933EF0-A9F1-4F9A-9F37-235C543784DC}" sibTransId="{CF7BB9C2-C03E-4952-A59F-842EA300EE94}"/>
    <dgm:cxn modelId="{05ACC726-5E8F-46F1-B4A3-9D3C7BF97659}" type="presOf" srcId="{D8CEF18E-12EF-4071-89C6-C85EDD9F8C0C}" destId="{1BD887D4-E6A1-4A2F-9DDD-43BDEB42C93D}" srcOrd="0" destOrd="0" presId="urn:microsoft.com/office/officeart/2009/3/layout/IncreasingArrowsProcess"/>
    <dgm:cxn modelId="{3BE70D61-775B-4EFD-ADCA-66049B898223}" type="presOf" srcId="{A238B4CB-F7FF-4EC8-B7D0-2D2637575C14}" destId="{3D98650F-522B-4718-AE7E-894BDC5D0E4F}" srcOrd="0" destOrd="0" presId="urn:microsoft.com/office/officeart/2009/3/layout/IncreasingArrowsProcess"/>
    <dgm:cxn modelId="{E1CFAD8F-6B1F-43BE-93FB-8F16B5B8165E}" type="presOf" srcId="{8A3EB685-9080-4615-807B-E5B98495A6D0}" destId="{939566C4-5B4F-437D-B2B9-2BBBD78FC59E}" srcOrd="0" destOrd="0" presId="urn:microsoft.com/office/officeart/2009/3/layout/IncreasingArrowsProcess"/>
    <dgm:cxn modelId="{C4449EBC-90C6-471C-BCFE-71948692556D}" srcId="{A238B4CB-F7FF-4EC8-B7D0-2D2637575C14}" destId="{D8CEF18E-12EF-4071-89C6-C85EDD9F8C0C}" srcOrd="0" destOrd="0" parTransId="{0FBD7DE7-CF65-4FD2-95D2-51CB3FA1ABCA}" sibTransId="{9A33F441-4691-4E20-B559-38190F18AEBD}"/>
    <dgm:cxn modelId="{49F9EDDB-7C81-46AF-8E69-898603566FEC}" srcId="{A238B4CB-F7FF-4EC8-B7D0-2D2637575C14}" destId="{8A3EB685-9080-4615-807B-E5B98495A6D0}" srcOrd="2" destOrd="0" parTransId="{2498E240-6FEC-4076-820E-2E7A8233BFBF}" sibTransId="{19BF2C0A-5D71-4446-997D-A03C8036EFCC}"/>
    <dgm:cxn modelId="{43F42E39-BBB1-49F6-B3A7-F784DB8260CA}" type="presParOf" srcId="{3D98650F-522B-4718-AE7E-894BDC5D0E4F}" destId="{1BD887D4-E6A1-4A2F-9DDD-43BDEB42C93D}" srcOrd="0" destOrd="0" presId="urn:microsoft.com/office/officeart/2009/3/layout/IncreasingArrowsProcess"/>
    <dgm:cxn modelId="{2CE2F17F-D832-4495-AEB3-2F5DE6AF1148}" type="presParOf" srcId="{3D98650F-522B-4718-AE7E-894BDC5D0E4F}" destId="{05370C39-AF6D-4169-8162-DFA0930D25A4}" srcOrd="1" destOrd="0" presId="urn:microsoft.com/office/officeart/2009/3/layout/IncreasingArrowsProcess"/>
    <dgm:cxn modelId="{DED6750E-2906-461A-8911-FFE2B8E9851B}" type="presParOf" srcId="{3D98650F-522B-4718-AE7E-894BDC5D0E4F}" destId="{939566C4-5B4F-437D-B2B9-2BBBD78FC59E}" srcOrd="2"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521CCE-CF91-48A5-92FE-90DDDC1D093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4EA3ADF2-A098-4E84-9BB1-6C0ED231C789}">
      <dgm:prSet custT="1"/>
      <dgm:spPr/>
      <dgm:t>
        <a:bodyPr/>
        <a:lstStyle/>
        <a:p>
          <a:r>
            <a:rPr lang="en-US" sz="1800" b="0" i="0" baseline="0" dirty="0">
              <a:latin typeface="Tw Cen MT" panose="020B0602020104020603" pitchFamily="34" charset="0"/>
            </a:rPr>
            <a:t>Teachers, coaches, and other youth influences</a:t>
          </a:r>
        </a:p>
      </dgm:t>
    </dgm:pt>
    <dgm:pt modelId="{177B35DC-B1E5-4252-A571-9007D634D010}" type="parTrans" cxnId="{20F5B77C-E9C6-4925-879B-96BEF89B1A38}">
      <dgm:prSet/>
      <dgm:spPr/>
      <dgm:t>
        <a:bodyPr/>
        <a:lstStyle/>
        <a:p>
          <a:endParaRPr lang="en-US" b="0" i="0">
            <a:latin typeface="Tw Cen MT" panose="020B0602020104020603" pitchFamily="34" charset="0"/>
          </a:endParaRPr>
        </a:p>
      </dgm:t>
    </dgm:pt>
    <dgm:pt modelId="{AEECC5A3-602E-41BB-B5FF-D2EE7E489AB5}" type="sibTrans" cxnId="{20F5B77C-E9C6-4925-879B-96BEF89B1A38}">
      <dgm:prSet/>
      <dgm:spPr/>
      <dgm:t>
        <a:bodyPr/>
        <a:lstStyle/>
        <a:p>
          <a:endParaRPr lang="en-US" b="0" i="0">
            <a:latin typeface="Tw Cen MT" panose="020B0602020104020603" pitchFamily="34" charset="0"/>
          </a:endParaRPr>
        </a:p>
      </dgm:t>
    </dgm:pt>
    <dgm:pt modelId="{F7E19D33-5EFF-45C0-B6AE-F91574B043F0}">
      <dgm:prSet custT="1"/>
      <dgm:spPr/>
      <dgm:t>
        <a:bodyPr/>
        <a:lstStyle/>
        <a:p>
          <a:r>
            <a:rPr lang="en-US" sz="1800" b="0" i="0" baseline="0" dirty="0">
              <a:latin typeface="Tw Cen MT" panose="020B0602020104020603" pitchFamily="34" charset="0"/>
            </a:rPr>
            <a:t>Civic and community leaders</a:t>
          </a:r>
        </a:p>
      </dgm:t>
    </dgm:pt>
    <dgm:pt modelId="{696DFEBD-BA79-4B87-81A2-6397E66C3BD7}" type="parTrans" cxnId="{9F3139B5-2495-4038-B183-F78B48955A86}">
      <dgm:prSet/>
      <dgm:spPr/>
      <dgm:t>
        <a:bodyPr/>
        <a:lstStyle/>
        <a:p>
          <a:endParaRPr lang="en-US" b="0" i="0">
            <a:latin typeface="Tw Cen MT" panose="020B0602020104020603" pitchFamily="34" charset="0"/>
          </a:endParaRPr>
        </a:p>
      </dgm:t>
    </dgm:pt>
    <dgm:pt modelId="{6705D9B3-D95C-4C29-A7D9-D3E4E5B16EAE}" type="sibTrans" cxnId="{9F3139B5-2495-4038-B183-F78B48955A86}">
      <dgm:prSet/>
      <dgm:spPr/>
      <dgm:t>
        <a:bodyPr/>
        <a:lstStyle/>
        <a:p>
          <a:endParaRPr lang="en-US" b="0" i="0">
            <a:latin typeface="Tw Cen MT" panose="020B0602020104020603" pitchFamily="34" charset="0"/>
          </a:endParaRPr>
        </a:p>
      </dgm:t>
    </dgm:pt>
    <dgm:pt modelId="{9B43095C-B9F0-4BB6-A8B4-9AB40A9AB7D1}">
      <dgm:prSet custT="1"/>
      <dgm:spPr/>
      <dgm:t>
        <a:bodyPr/>
        <a:lstStyle/>
        <a:p>
          <a:r>
            <a:rPr lang="en-US" sz="1800" b="0" i="0" baseline="0" dirty="0">
              <a:latin typeface="Tw Cen MT" panose="020B0602020104020603" pitchFamily="34" charset="0"/>
            </a:rPr>
            <a:t>Public health and health care professionals</a:t>
          </a:r>
        </a:p>
      </dgm:t>
    </dgm:pt>
    <dgm:pt modelId="{BBA7EF50-469D-4B26-AA48-23EDD65B20E5}" type="parTrans" cxnId="{0A91E02A-89CC-42DC-88AB-3C0BB5241E80}">
      <dgm:prSet/>
      <dgm:spPr/>
      <dgm:t>
        <a:bodyPr/>
        <a:lstStyle/>
        <a:p>
          <a:endParaRPr lang="en-US" b="0" i="0">
            <a:latin typeface="Tw Cen MT" panose="020B0602020104020603" pitchFamily="34" charset="0"/>
          </a:endParaRPr>
        </a:p>
      </dgm:t>
    </dgm:pt>
    <dgm:pt modelId="{148D931D-7FA9-40BF-8F44-4AD9A1061963}" type="sibTrans" cxnId="{0A91E02A-89CC-42DC-88AB-3C0BB5241E80}">
      <dgm:prSet/>
      <dgm:spPr/>
      <dgm:t>
        <a:bodyPr/>
        <a:lstStyle/>
        <a:p>
          <a:endParaRPr lang="en-US" b="0" i="0">
            <a:latin typeface="Tw Cen MT" panose="020B0602020104020603" pitchFamily="34" charset="0"/>
          </a:endParaRPr>
        </a:p>
      </dgm:t>
    </dgm:pt>
    <dgm:pt modelId="{A5FD86FD-091E-4CA2-8A52-AB3245D295F5}">
      <dgm:prSet custT="1"/>
      <dgm:spPr/>
      <dgm:t>
        <a:bodyPr/>
        <a:lstStyle/>
        <a:p>
          <a:r>
            <a:rPr lang="en-US" sz="1800" b="0" i="0" baseline="0" dirty="0">
              <a:latin typeface="Tw Cen MT" panose="020B0602020104020603" pitchFamily="34" charset="0"/>
            </a:rPr>
            <a:t>Researchers</a:t>
          </a:r>
        </a:p>
      </dgm:t>
    </dgm:pt>
    <dgm:pt modelId="{0BA9CC57-85F1-4999-AF31-2D09BB604726}" type="parTrans" cxnId="{E33DF3F4-34E2-40AB-AD20-EF1F16C01868}">
      <dgm:prSet/>
      <dgm:spPr/>
      <dgm:t>
        <a:bodyPr/>
        <a:lstStyle/>
        <a:p>
          <a:endParaRPr lang="en-US" b="0" i="0">
            <a:latin typeface="Tw Cen MT" panose="020B0602020104020603" pitchFamily="34" charset="0"/>
          </a:endParaRPr>
        </a:p>
      </dgm:t>
    </dgm:pt>
    <dgm:pt modelId="{B166B2A4-EBDC-491B-A322-25B07FF0093A}" type="sibTrans" cxnId="{E33DF3F4-34E2-40AB-AD20-EF1F16C01868}">
      <dgm:prSet/>
      <dgm:spPr/>
      <dgm:t>
        <a:bodyPr/>
        <a:lstStyle/>
        <a:p>
          <a:endParaRPr lang="en-US" b="0" i="0">
            <a:latin typeface="Tw Cen MT" panose="020B0602020104020603" pitchFamily="34" charset="0"/>
          </a:endParaRPr>
        </a:p>
      </dgm:t>
    </dgm:pt>
    <dgm:pt modelId="{83BC8951-31CA-4103-9A11-CEFB68DF6973}">
      <dgm:prSet custT="1"/>
      <dgm:spPr/>
      <dgm:t>
        <a:bodyPr/>
        <a:lstStyle/>
        <a:p>
          <a:r>
            <a:rPr lang="en-US" sz="1800" b="0" i="0" baseline="0" dirty="0">
              <a:latin typeface="Tw Cen MT" panose="020B0602020104020603" pitchFamily="34" charset="0"/>
            </a:rPr>
            <a:t>Federal government</a:t>
          </a:r>
        </a:p>
      </dgm:t>
    </dgm:pt>
    <dgm:pt modelId="{63962C9D-2A91-46EB-82B7-290D60626407}" type="parTrans" cxnId="{E82A6647-E71F-4804-82AD-3C8F745C0218}">
      <dgm:prSet/>
      <dgm:spPr/>
      <dgm:t>
        <a:bodyPr/>
        <a:lstStyle/>
        <a:p>
          <a:endParaRPr lang="en-US" b="0" i="0">
            <a:latin typeface="Tw Cen MT" panose="020B0602020104020603" pitchFamily="34" charset="0"/>
          </a:endParaRPr>
        </a:p>
      </dgm:t>
    </dgm:pt>
    <dgm:pt modelId="{00381C3A-DEBB-4985-8CEE-09262FA648A3}" type="sibTrans" cxnId="{E82A6647-E71F-4804-82AD-3C8F745C0218}">
      <dgm:prSet/>
      <dgm:spPr/>
      <dgm:t>
        <a:bodyPr/>
        <a:lstStyle/>
        <a:p>
          <a:endParaRPr lang="en-US" b="0" i="0">
            <a:latin typeface="Tw Cen MT" panose="020B0602020104020603" pitchFamily="34" charset="0"/>
          </a:endParaRPr>
        </a:p>
      </dgm:t>
    </dgm:pt>
    <dgm:pt modelId="{01119327-E81B-4077-AD68-FB23687F5423}">
      <dgm:prSet custT="1"/>
      <dgm:spPr/>
      <dgm:t>
        <a:bodyPr/>
        <a:lstStyle/>
        <a:p>
          <a:r>
            <a:rPr lang="en-US" sz="1800" b="0" i="0" baseline="0" dirty="0">
              <a:latin typeface="Tw Cen MT" panose="020B0602020104020603" pitchFamily="34" charset="0"/>
            </a:rPr>
            <a:t>State, local, tribal, and territorial governments</a:t>
          </a:r>
        </a:p>
      </dgm:t>
    </dgm:pt>
    <dgm:pt modelId="{D42792F3-22C4-40F2-B2C0-20C6DE510D29}" type="parTrans" cxnId="{1E34DE03-5F58-4A94-B3A6-A15765150435}">
      <dgm:prSet/>
      <dgm:spPr/>
      <dgm:t>
        <a:bodyPr/>
        <a:lstStyle/>
        <a:p>
          <a:endParaRPr lang="en-US" b="0" i="0">
            <a:latin typeface="Tw Cen MT" panose="020B0602020104020603" pitchFamily="34" charset="0"/>
          </a:endParaRPr>
        </a:p>
      </dgm:t>
    </dgm:pt>
    <dgm:pt modelId="{F43FB0E7-ECFC-428B-ACCA-7F39DF381309}" type="sibTrans" cxnId="{1E34DE03-5F58-4A94-B3A6-A15765150435}">
      <dgm:prSet/>
      <dgm:spPr/>
      <dgm:t>
        <a:bodyPr/>
        <a:lstStyle/>
        <a:p>
          <a:endParaRPr lang="en-US" b="0" i="0">
            <a:latin typeface="Tw Cen MT" panose="020B0602020104020603" pitchFamily="34" charset="0"/>
          </a:endParaRPr>
        </a:p>
      </dgm:t>
    </dgm:pt>
    <dgm:pt modelId="{DE1B9953-F165-4559-A80F-184AA88080C1}">
      <dgm:prSet custT="1"/>
      <dgm:spPr/>
      <dgm:t>
        <a:bodyPr/>
        <a:lstStyle/>
        <a:p>
          <a:r>
            <a:rPr lang="en-US" sz="1800" b="0" i="0" baseline="0" dirty="0">
              <a:latin typeface="Tw Cen MT" panose="020B0602020104020603" pitchFamily="34" charset="0"/>
            </a:rPr>
            <a:t>E-cigarette manufacturers, distributors, and retailers</a:t>
          </a:r>
        </a:p>
      </dgm:t>
    </dgm:pt>
    <dgm:pt modelId="{CA4468BB-1F8C-48D6-97B5-89434D4B8C6A}" type="parTrans" cxnId="{20CA576D-8F25-4254-BA2C-9BFA901315CE}">
      <dgm:prSet/>
      <dgm:spPr/>
      <dgm:t>
        <a:bodyPr/>
        <a:lstStyle/>
        <a:p>
          <a:endParaRPr lang="en-US" b="0" i="0">
            <a:latin typeface="Tw Cen MT" panose="020B0602020104020603" pitchFamily="34" charset="0"/>
          </a:endParaRPr>
        </a:p>
      </dgm:t>
    </dgm:pt>
    <dgm:pt modelId="{42CAF1CA-7F68-4744-AC70-1D09FF8C485E}" type="sibTrans" cxnId="{20CA576D-8F25-4254-BA2C-9BFA901315CE}">
      <dgm:prSet/>
      <dgm:spPr/>
      <dgm:t>
        <a:bodyPr/>
        <a:lstStyle/>
        <a:p>
          <a:endParaRPr lang="en-US" b="0" i="0">
            <a:latin typeface="Tw Cen MT" panose="020B0602020104020603" pitchFamily="34" charset="0"/>
          </a:endParaRPr>
        </a:p>
      </dgm:t>
    </dgm:pt>
    <dgm:pt modelId="{A62ACD48-75ED-4014-B543-B0D76052B107}">
      <dgm:prSet custT="1"/>
      <dgm:spPr/>
      <dgm:t>
        <a:bodyPr/>
        <a:lstStyle/>
        <a:p>
          <a:r>
            <a:rPr lang="en-US" sz="1800" b="0" i="0" baseline="0" dirty="0">
              <a:latin typeface="Tw Cen MT" panose="020B0602020104020603" pitchFamily="34" charset="0"/>
            </a:rPr>
            <a:t>Voluntary health agencies, non-governmental organizations, and other community and faith based organizations</a:t>
          </a:r>
          <a:endParaRPr lang="en-US" sz="1800" b="0" i="0" dirty="0">
            <a:latin typeface="Tw Cen MT" panose="020B0602020104020603" pitchFamily="34" charset="0"/>
          </a:endParaRPr>
        </a:p>
      </dgm:t>
    </dgm:pt>
    <dgm:pt modelId="{8550FB84-ADE0-4E09-9EE9-1F34F1192CE1}" type="parTrans" cxnId="{6DE8D512-A072-4759-A8EC-197C47BA346E}">
      <dgm:prSet/>
      <dgm:spPr/>
      <dgm:t>
        <a:bodyPr/>
        <a:lstStyle/>
        <a:p>
          <a:endParaRPr lang="en-US" b="0" i="0">
            <a:latin typeface="Tw Cen MT" panose="020B0602020104020603" pitchFamily="34" charset="0"/>
          </a:endParaRPr>
        </a:p>
      </dgm:t>
    </dgm:pt>
    <dgm:pt modelId="{9C71AC95-FC8C-4DC2-A60F-7284574F8384}" type="sibTrans" cxnId="{6DE8D512-A072-4759-A8EC-197C47BA346E}">
      <dgm:prSet/>
      <dgm:spPr/>
      <dgm:t>
        <a:bodyPr/>
        <a:lstStyle/>
        <a:p>
          <a:endParaRPr lang="en-US" b="0" i="0">
            <a:latin typeface="Tw Cen MT" panose="020B0602020104020603" pitchFamily="34" charset="0"/>
          </a:endParaRPr>
        </a:p>
      </dgm:t>
    </dgm:pt>
    <dgm:pt modelId="{A8FAB509-036B-42DE-8F6E-F05E3A03C8FE}">
      <dgm:prSet phldrT="[Text]" custT="1"/>
      <dgm:spPr/>
      <dgm:t>
        <a:bodyPr/>
        <a:lstStyle/>
        <a:p>
          <a:r>
            <a:rPr lang="en-US" sz="1800" b="0" i="0" dirty="0">
              <a:latin typeface="Tw Cen MT" panose="020B0602020104020603" pitchFamily="34" charset="0"/>
            </a:rPr>
            <a:t>Individuals</a:t>
          </a:r>
          <a:r>
            <a:rPr lang="en-US" sz="1800" b="0" i="0" baseline="0" dirty="0">
              <a:latin typeface="Tw Cen MT" panose="020B0602020104020603" pitchFamily="34" charset="0"/>
            </a:rPr>
            <a:t>, parents, and families</a:t>
          </a:r>
          <a:endParaRPr lang="en-US" b="0" i="0" dirty="0">
            <a:latin typeface="Tw Cen MT" panose="020B0602020104020603" pitchFamily="34" charset="0"/>
          </a:endParaRPr>
        </a:p>
      </dgm:t>
    </dgm:pt>
    <dgm:pt modelId="{E6A38D2C-4DAC-41D5-BD9D-5AB2094D1814}" type="parTrans" cxnId="{4C44C67A-E34E-45CA-BB62-ADE7DBF296C2}">
      <dgm:prSet/>
      <dgm:spPr/>
      <dgm:t>
        <a:bodyPr/>
        <a:lstStyle/>
        <a:p>
          <a:endParaRPr lang="en-US" b="0" i="0">
            <a:latin typeface="Tw Cen MT" panose="020B0602020104020603" pitchFamily="34" charset="0"/>
          </a:endParaRPr>
        </a:p>
      </dgm:t>
    </dgm:pt>
    <dgm:pt modelId="{6489F0F4-0739-4B1E-9D6E-683602A709CB}" type="sibTrans" cxnId="{4C44C67A-E34E-45CA-BB62-ADE7DBF296C2}">
      <dgm:prSet/>
      <dgm:spPr/>
      <dgm:t>
        <a:bodyPr/>
        <a:lstStyle/>
        <a:p>
          <a:endParaRPr lang="en-US" b="0" i="0">
            <a:latin typeface="Tw Cen MT" panose="020B0602020104020603" pitchFamily="34" charset="0"/>
          </a:endParaRPr>
        </a:p>
      </dgm:t>
    </dgm:pt>
    <dgm:pt modelId="{D49463E7-27B9-4038-97A3-4DE900B96A3E}" type="pres">
      <dgm:prSet presAssocID="{E9521CCE-CF91-48A5-92FE-90DDDC1D0933}" presName="Name0" presStyleCnt="0">
        <dgm:presLayoutVars>
          <dgm:dir/>
          <dgm:resizeHandles val="exact"/>
        </dgm:presLayoutVars>
      </dgm:prSet>
      <dgm:spPr/>
    </dgm:pt>
    <dgm:pt modelId="{74ABF850-9D19-41BB-BE70-D5D90C96A4A8}" type="pres">
      <dgm:prSet presAssocID="{A8FAB509-036B-42DE-8F6E-F05E3A03C8FE}" presName="composite" presStyleCnt="0"/>
      <dgm:spPr/>
    </dgm:pt>
    <dgm:pt modelId="{E1F0C360-5468-44F9-A596-E0DAAC21D138}" type="pres">
      <dgm:prSet presAssocID="{A8FAB509-036B-42DE-8F6E-F05E3A03C8FE}" presName="rect1" presStyleLbl="trAlignAcc1" presStyleIdx="0" presStyleCnt="9" custScaleX="76040" custLinFactNeighborX="-7744" custLinFactNeighborY="-2218">
        <dgm:presLayoutVars>
          <dgm:bulletEnabled val="1"/>
        </dgm:presLayoutVars>
      </dgm:prSet>
      <dgm:spPr/>
    </dgm:pt>
    <dgm:pt modelId="{29ECADA7-5660-43DA-BF43-97F1F9CCFA0B}" type="pres">
      <dgm:prSet presAssocID="{A8FAB509-036B-42DE-8F6E-F05E3A03C8FE}" presName="rect2" presStyleLbl="fgImgPlace1" presStyleIdx="0" presStyleCnt="9" custScaleX="163249" custScaleY="90226" custLinFactNeighborX="-150" custLinFactNeighborY="8544"/>
      <dgm:spPr>
        <a:blipFill rotWithShape="1">
          <a:blip xmlns:r="http://schemas.openxmlformats.org/officeDocument/2006/relationships" r:embed="rId1"/>
          <a:stretch>
            <a:fillRect/>
          </a:stretch>
        </a:blipFill>
      </dgm:spPr>
    </dgm:pt>
    <dgm:pt modelId="{1D746B66-CA11-48D9-BDAD-5117CD5CA4A4}" type="pres">
      <dgm:prSet presAssocID="{6489F0F4-0739-4B1E-9D6E-683602A709CB}" presName="sibTrans" presStyleCnt="0"/>
      <dgm:spPr/>
    </dgm:pt>
    <dgm:pt modelId="{370E8959-8DAD-415D-B16F-28E10F8D07C1}" type="pres">
      <dgm:prSet presAssocID="{4EA3ADF2-A098-4E84-9BB1-6C0ED231C789}" presName="composite" presStyleCnt="0"/>
      <dgm:spPr/>
    </dgm:pt>
    <dgm:pt modelId="{51B31519-FE6A-44D8-9CA9-815200EB2F76}" type="pres">
      <dgm:prSet presAssocID="{4EA3ADF2-A098-4E84-9BB1-6C0ED231C789}" presName="rect1" presStyleLbl="trAlignAcc1" presStyleIdx="1" presStyleCnt="9" custLinFactNeighborX="-9162" custLinFactNeighborY="2218">
        <dgm:presLayoutVars>
          <dgm:bulletEnabled val="1"/>
        </dgm:presLayoutVars>
      </dgm:prSet>
      <dgm:spPr/>
    </dgm:pt>
    <dgm:pt modelId="{CAABF46B-8E90-4F4F-A52C-A037745C2E01}" type="pres">
      <dgm:prSet presAssocID="{4EA3ADF2-A098-4E84-9BB1-6C0ED231C789}" presName="rect2" presStyleLbl="fgImgPlace1" presStyleIdx="1" presStyleCnt="9" custScaleX="112545" custScaleY="86843" custLinFactNeighborX="-48473" custLinFactNeighborY="13596"/>
      <dgm:spPr>
        <a:blipFill rotWithShape="1">
          <a:blip xmlns:r="http://schemas.openxmlformats.org/officeDocument/2006/relationships" r:embed="rId2"/>
          <a:stretch>
            <a:fillRect/>
          </a:stretch>
        </a:blipFill>
      </dgm:spPr>
    </dgm:pt>
    <dgm:pt modelId="{D4DB3738-3289-4950-875B-8FF69E8A283C}" type="pres">
      <dgm:prSet presAssocID="{AEECC5A3-602E-41BB-B5FF-D2EE7E489AB5}" presName="sibTrans" presStyleCnt="0"/>
      <dgm:spPr/>
    </dgm:pt>
    <dgm:pt modelId="{EB549359-1C3C-4A19-9A29-500FA3F9FD99}" type="pres">
      <dgm:prSet presAssocID="{F7E19D33-5EFF-45C0-B6AE-F91574B043F0}" presName="composite" presStyleCnt="0"/>
      <dgm:spPr/>
    </dgm:pt>
    <dgm:pt modelId="{131FBA5E-4D09-40B6-8960-E11E486B8B3D}" type="pres">
      <dgm:prSet presAssocID="{F7E19D33-5EFF-45C0-B6AE-F91574B043F0}" presName="rect1" presStyleLbl="trAlignAcc1" presStyleIdx="2" presStyleCnt="9">
        <dgm:presLayoutVars>
          <dgm:bulletEnabled val="1"/>
        </dgm:presLayoutVars>
      </dgm:prSet>
      <dgm:spPr/>
    </dgm:pt>
    <dgm:pt modelId="{D4BA5EFF-640C-4F28-BA5D-A064E1BBDEC2}" type="pres">
      <dgm:prSet presAssocID="{F7E19D33-5EFF-45C0-B6AE-F91574B043F0}" presName="rect2" presStyleLbl="fgImgPlace1" presStyleIdx="2" presStyleCnt="9" custScaleX="159389" custLinFactNeighborX="-32041" custLinFactNeighborY="9612"/>
      <dgm:spPr>
        <a:blipFill rotWithShape="1">
          <a:blip xmlns:r="http://schemas.openxmlformats.org/officeDocument/2006/relationships" r:embed="rId3"/>
          <a:stretch>
            <a:fillRect/>
          </a:stretch>
        </a:blipFill>
      </dgm:spPr>
    </dgm:pt>
    <dgm:pt modelId="{C7E40FE9-6E9B-4CA5-AFE6-80B118FD84A3}" type="pres">
      <dgm:prSet presAssocID="{6705D9B3-D95C-4C29-A7D9-D3E4E5B16EAE}" presName="sibTrans" presStyleCnt="0"/>
      <dgm:spPr/>
    </dgm:pt>
    <dgm:pt modelId="{F1C8F4B1-BC63-4506-A4E4-FFBE4F4F42FC}" type="pres">
      <dgm:prSet presAssocID="{9B43095C-B9F0-4BB6-A8B4-9AB40A9AB7D1}" presName="composite" presStyleCnt="0"/>
      <dgm:spPr/>
    </dgm:pt>
    <dgm:pt modelId="{A8050F9A-ACC3-4292-80DE-F0E6080C9DDF}" type="pres">
      <dgm:prSet presAssocID="{9B43095C-B9F0-4BB6-A8B4-9AB40A9AB7D1}" presName="rect1" presStyleLbl="trAlignAcc1" presStyleIdx="3" presStyleCnt="9" custLinFactNeighborX="-49062" custLinFactNeighborY="-3364">
        <dgm:presLayoutVars>
          <dgm:bulletEnabled val="1"/>
        </dgm:presLayoutVars>
      </dgm:prSet>
      <dgm:spPr/>
    </dgm:pt>
    <dgm:pt modelId="{1951D37E-FF4B-479B-9C2F-DA581827B1C6}" type="pres">
      <dgm:prSet presAssocID="{9B43095C-B9F0-4BB6-A8B4-9AB40A9AB7D1}" presName="rect2" presStyleLbl="fgImgPlace1" presStyleIdx="3" presStyleCnt="9" custScaleX="120676" custScaleY="100384" custLinFactX="-100000" custLinFactNeighborX="-148664" custLinFactNeighborY="5340"/>
      <dgm:spPr>
        <a:blipFill rotWithShape="1">
          <a:blip xmlns:r="http://schemas.openxmlformats.org/officeDocument/2006/relationships" r:embed="rId4"/>
          <a:stretch>
            <a:fillRect/>
          </a:stretch>
        </a:blipFill>
      </dgm:spPr>
    </dgm:pt>
    <dgm:pt modelId="{E0B870E1-C05E-40B7-A3A7-9B6B891D1A2E}" type="pres">
      <dgm:prSet presAssocID="{148D931D-7FA9-40BF-8F44-4AD9A1061963}" presName="sibTrans" presStyleCnt="0"/>
      <dgm:spPr/>
    </dgm:pt>
    <dgm:pt modelId="{36E489F1-8C04-4277-8A49-208FD6F5F839}" type="pres">
      <dgm:prSet presAssocID="{A5FD86FD-091E-4CA2-8A52-AB3245D295F5}" presName="composite" presStyleCnt="0"/>
      <dgm:spPr/>
    </dgm:pt>
    <dgm:pt modelId="{97BC3006-1D97-4399-8856-B89D6720EF5D}" type="pres">
      <dgm:prSet presAssocID="{A5FD86FD-091E-4CA2-8A52-AB3245D295F5}" presName="rect1" presStyleLbl="trAlignAcc1" presStyleIdx="4" presStyleCnt="9" custLinFactNeighborX="-53969" custLinFactNeighborY="-2243">
        <dgm:presLayoutVars>
          <dgm:bulletEnabled val="1"/>
        </dgm:presLayoutVars>
      </dgm:prSet>
      <dgm:spPr/>
    </dgm:pt>
    <dgm:pt modelId="{34271A8A-9104-4383-BBC6-2B17B3E4489B}" type="pres">
      <dgm:prSet presAssocID="{A5FD86FD-091E-4CA2-8A52-AB3245D295F5}" presName="rect2" presStyleLbl="fgImgPlace1" presStyleIdx="4" presStyleCnt="9" custScaleX="127312" custLinFactX="-100000" custLinFactNeighborX="-159531" custLinFactNeighborY="7476"/>
      <dgm:spPr>
        <a:blipFill rotWithShape="1">
          <a:blip xmlns:r="http://schemas.openxmlformats.org/officeDocument/2006/relationships" r:embed="rId5"/>
          <a:stretch>
            <a:fillRect/>
          </a:stretch>
        </a:blipFill>
      </dgm:spPr>
    </dgm:pt>
    <dgm:pt modelId="{07FF7D64-479F-49B8-AAF7-B4A8E90063F1}" type="pres">
      <dgm:prSet presAssocID="{B166B2A4-EBDC-491B-A322-25B07FF0093A}" presName="sibTrans" presStyleCnt="0"/>
      <dgm:spPr/>
    </dgm:pt>
    <dgm:pt modelId="{9CAD3619-C204-41E4-9B68-C28FE08D0F08}" type="pres">
      <dgm:prSet presAssocID="{83BC8951-31CA-4103-9A11-CEFB68DF6973}" presName="composite" presStyleCnt="0"/>
      <dgm:spPr/>
    </dgm:pt>
    <dgm:pt modelId="{9C80C985-3CFB-4DCC-BA8E-AB0E6B43522B}" type="pres">
      <dgm:prSet presAssocID="{83BC8951-31CA-4103-9A11-CEFB68DF6973}" presName="rect1" presStyleLbl="trAlignAcc1" presStyleIdx="5" presStyleCnt="9" custLinFactX="74873" custLinFactY="-31207" custLinFactNeighborX="100000" custLinFactNeighborY="-100000">
        <dgm:presLayoutVars>
          <dgm:bulletEnabled val="1"/>
        </dgm:presLayoutVars>
      </dgm:prSet>
      <dgm:spPr/>
    </dgm:pt>
    <dgm:pt modelId="{717BB340-D151-47A4-882D-38ECFF9BC3EF}" type="pres">
      <dgm:prSet presAssocID="{83BC8951-31CA-4103-9A11-CEFB68DF6973}" presName="rect2" presStyleLbl="fgImgPlace1" presStyleIdx="5" presStyleCnt="9" custScaleX="162111" custLinFactX="370584" custLinFactY="-8939" custLinFactNeighborX="400000" custLinFactNeighborY="-100000"/>
      <dgm:spPr>
        <a:blipFill rotWithShape="1">
          <a:blip xmlns:r="http://schemas.openxmlformats.org/officeDocument/2006/relationships" r:embed="rId6"/>
          <a:stretch>
            <a:fillRect/>
          </a:stretch>
        </a:blipFill>
      </dgm:spPr>
    </dgm:pt>
    <dgm:pt modelId="{48AA4349-A560-4A26-9E89-2BD898D2B7D4}" type="pres">
      <dgm:prSet presAssocID="{00381C3A-DEBB-4985-8CEE-09262FA648A3}" presName="sibTrans" presStyleCnt="0"/>
      <dgm:spPr/>
    </dgm:pt>
    <dgm:pt modelId="{FBC03B76-0DF8-4BC4-BDDF-02D08066B513}" type="pres">
      <dgm:prSet presAssocID="{01119327-E81B-4077-AD68-FB23687F5423}" presName="composite" presStyleCnt="0"/>
      <dgm:spPr/>
    </dgm:pt>
    <dgm:pt modelId="{1AB510B1-6DB9-4E86-84A4-4E45841E8728}" type="pres">
      <dgm:prSet presAssocID="{01119327-E81B-4077-AD68-FB23687F5423}" presName="rect1" presStyleLbl="trAlignAcc1" presStyleIdx="6" presStyleCnt="9" custScaleX="113316" custLinFactX="-18247" custLinFactNeighborX="-100000" custLinFactNeighborY="-4598">
        <dgm:presLayoutVars>
          <dgm:bulletEnabled val="1"/>
        </dgm:presLayoutVars>
      </dgm:prSet>
      <dgm:spPr/>
    </dgm:pt>
    <dgm:pt modelId="{BC57F23F-AA0B-4F6C-A1F6-B82CE26CA36D}" type="pres">
      <dgm:prSet presAssocID="{01119327-E81B-4077-AD68-FB23687F5423}" presName="rect2" presStyleLbl="fgImgPlace1" presStyleIdx="6" presStyleCnt="9" custScaleX="266637" custLinFactX="-300000" custLinFactNeighborX="-373305" custLinFactNeighborY="6887"/>
      <dgm:spPr>
        <a:blipFill rotWithShape="1">
          <a:blip xmlns:r="http://schemas.openxmlformats.org/officeDocument/2006/relationships" r:embed="rId7"/>
          <a:stretch>
            <a:fillRect/>
          </a:stretch>
        </a:blipFill>
        <a:ln>
          <a:solidFill>
            <a:schemeClr val="tx1"/>
          </a:solidFill>
        </a:ln>
      </dgm:spPr>
    </dgm:pt>
    <dgm:pt modelId="{9868959F-AEDB-49E7-966A-79A880D962D4}" type="pres">
      <dgm:prSet presAssocID="{F43FB0E7-ECFC-428B-ACCA-7F39DF381309}" presName="sibTrans" presStyleCnt="0"/>
      <dgm:spPr/>
    </dgm:pt>
    <dgm:pt modelId="{6B1F3CFA-B059-40A4-BCBB-890E16F98B99}" type="pres">
      <dgm:prSet presAssocID="{DE1B9953-F165-4559-A80F-184AA88080C1}" presName="composite" presStyleCnt="0"/>
      <dgm:spPr/>
    </dgm:pt>
    <dgm:pt modelId="{402AB3B6-BCD4-4B15-979D-2C2EBF15E7A3}" type="pres">
      <dgm:prSet presAssocID="{DE1B9953-F165-4559-A80F-184AA88080C1}" presName="rect1" presStyleLbl="trAlignAcc1" presStyleIdx="7" presStyleCnt="9" custLinFactX="60190" custLinFactY="-64881" custLinFactNeighborX="100000" custLinFactNeighborY="-100000">
        <dgm:presLayoutVars>
          <dgm:bulletEnabled val="1"/>
        </dgm:presLayoutVars>
      </dgm:prSet>
      <dgm:spPr/>
    </dgm:pt>
    <dgm:pt modelId="{52DE43DA-25C6-4EC0-B357-1A9BC9E62B47}" type="pres">
      <dgm:prSet presAssocID="{DE1B9953-F165-4559-A80F-184AA88080C1}" presName="rect2" presStyleLbl="fgImgPlace1" presStyleIdx="7" presStyleCnt="9" custScaleX="226531" custLinFactX="300000" custLinFactY="-46299" custLinFactNeighborX="307592" custLinFactNeighborY="-100000"/>
      <dgm:spPr>
        <a:blipFill rotWithShape="1">
          <a:blip xmlns:r="http://schemas.openxmlformats.org/officeDocument/2006/relationships" r:embed="rId8"/>
          <a:stretch>
            <a:fillRect/>
          </a:stretch>
        </a:blipFill>
        <a:ln>
          <a:solidFill>
            <a:schemeClr val="tx1"/>
          </a:solidFill>
        </a:ln>
      </dgm:spPr>
    </dgm:pt>
    <dgm:pt modelId="{74B4990A-61FE-4BE2-B827-330EFF7A07B3}" type="pres">
      <dgm:prSet presAssocID="{42CAF1CA-7F68-4744-AC70-1D09FF8C485E}" presName="sibTrans" presStyleCnt="0"/>
      <dgm:spPr/>
    </dgm:pt>
    <dgm:pt modelId="{3578A5D7-A0B2-4791-8096-43313237E691}" type="pres">
      <dgm:prSet presAssocID="{A62ACD48-75ED-4014-B543-B0D76052B107}" presName="composite" presStyleCnt="0"/>
      <dgm:spPr/>
    </dgm:pt>
    <dgm:pt modelId="{744E7DE0-7AAB-40A5-8565-46A764CD1569}" type="pres">
      <dgm:prSet presAssocID="{A62ACD48-75ED-4014-B543-B0D76052B107}" presName="rect1" presStyleLbl="trAlignAcc1" presStyleIdx="8" presStyleCnt="9" custScaleY="191977" custLinFactNeighborX="-58875" custLinFactNeighborY="12336">
        <dgm:presLayoutVars>
          <dgm:bulletEnabled val="1"/>
        </dgm:presLayoutVars>
      </dgm:prSet>
      <dgm:spPr/>
    </dgm:pt>
    <dgm:pt modelId="{1D5B2709-E80A-4935-A1E9-1AA22D56CD0C}" type="pres">
      <dgm:prSet presAssocID="{A62ACD48-75ED-4014-B543-B0D76052B107}" presName="rect2" presStyleLbl="fgImgPlace1" presStyleIdx="8" presStyleCnt="9" custScaleX="156104" custScaleY="127374" custLinFactX="-100000" custLinFactNeighborX="-196378" custLinFactNeighborY="7476"/>
      <dgm:spPr>
        <a:blipFill rotWithShape="1">
          <a:blip xmlns:r="http://schemas.openxmlformats.org/officeDocument/2006/relationships" r:embed="rId9"/>
          <a:stretch>
            <a:fillRect/>
          </a:stretch>
        </a:blipFill>
      </dgm:spPr>
    </dgm:pt>
  </dgm:ptLst>
  <dgm:cxnLst>
    <dgm:cxn modelId="{1E34DE03-5F58-4A94-B3A6-A15765150435}" srcId="{E9521CCE-CF91-48A5-92FE-90DDDC1D0933}" destId="{01119327-E81B-4077-AD68-FB23687F5423}" srcOrd="6" destOrd="0" parTransId="{D42792F3-22C4-40F2-B2C0-20C6DE510D29}" sibTransId="{F43FB0E7-ECFC-428B-ACCA-7F39DF381309}"/>
    <dgm:cxn modelId="{6DE8D512-A072-4759-A8EC-197C47BA346E}" srcId="{E9521CCE-CF91-48A5-92FE-90DDDC1D0933}" destId="{A62ACD48-75ED-4014-B543-B0D76052B107}" srcOrd="8" destOrd="0" parTransId="{8550FB84-ADE0-4E09-9EE9-1F34F1192CE1}" sibTransId="{9C71AC95-FC8C-4DC2-A60F-7284574F8384}"/>
    <dgm:cxn modelId="{F791AF14-14A2-46F7-A3DE-EFF9EBD38AE5}" type="presOf" srcId="{F7E19D33-5EFF-45C0-B6AE-F91574B043F0}" destId="{131FBA5E-4D09-40B6-8960-E11E486B8B3D}" srcOrd="0" destOrd="0" presId="urn:microsoft.com/office/officeart/2008/layout/PictureStrips"/>
    <dgm:cxn modelId="{0A91E02A-89CC-42DC-88AB-3C0BB5241E80}" srcId="{E9521CCE-CF91-48A5-92FE-90DDDC1D0933}" destId="{9B43095C-B9F0-4BB6-A8B4-9AB40A9AB7D1}" srcOrd="3" destOrd="0" parTransId="{BBA7EF50-469D-4B26-AA48-23EDD65B20E5}" sibTransId="{148D931D-7FA9-40BF-8F44-4AD9A1061963}"/>
    <dgm:cxn modelId="{E82A6647-E71F-4804-82AD-3C8F745C0218}" srcId="{E9521CCE-CF91-48A5-92FE-90DDDC1D0933}" destId="{83BC8951-31CA-4103-9A11-CEFB68DF6973}" srcOrd="5" destOrd="0" parTransId="{63962C9D-2A91-46EB-82B7-290D60626407}" sibTransId="{00381C3A-DEBB-4985-8CEE-09262FA648A3}"/>
    <dgm:cxn modelId="{5FCA9167-90FC-4441-9630-3388154667BC}" type="presOf" srcId="{83BC8951-31CA-4103-9A11-CEFB68DF6973}" destId="{9C80C985-3CFB-4DCC-BA8E-AB0E6B43522B}" srcOrd="0" destOrd="0" presId="urn:microsoft.com/office/officeart/2008/layout/PictureStrips"/>
    <dgm:cxn modelId="{20CA576D-8F25-4254-BA2C-9BFA901315CE}" srcId="{E9521CCE-CF91-48A5-92FE-90DDDC1D0933}" destId="{DE1B9953-F165-4559-A80F-184AA88080C1}" srcOrd="7" destOrd="0" parTransId="{CA4468BB-1F8C-48D6-97B5-89434D4B8C6A}" sibTransId="{42CAF1CA-7F68-4744-AC70-1D09FF8C485E}"/>
    <dgm:cxn modelId="{F20A8E54-BA26-4D9D-BAE5-84D32861E659}" type="presOf" srcId="{E9521CCE-CF91-48A5-92FE-90DDDC1D0933}" destId="{D49463E7-27B9-4038-97A3-4DE900B96A3E}" srcOrd="0" destOrd="0" presId="urn:microsoft.com/office/officeart/2008/layout/PictureStrips"/>
    <dgm:cxn modelId="{AA372579-C131-44B3-820B-567710370E3C}" type="presOf" srcId="{A5FD86FD-091E-4CA2-8A52-AB3245D295F5}" destId="{97BC3006-1D97-4399-8856-B89D6720EF5D}" srcOrd="0" destOrd="0" presId="urn:microsoft.com/office/officeart/2008/layout/PictureStrips"/>
    <dgm:cxn modelId="{4C44C67A-E34E-45CA-BB62-ADE7DBF296C2}" srcId="{E9521CCE-CF91-48A5-92FE-90DDDC1D0933}" destId="{A8FAB509-036B-42DE-8F6E-F05E3A03C8FE}" srcOrd="0" destOrd="0" parTransId="{E6A38D2C-4DAC-41D5-BD9D-5AB2094D1814}" sibTransId="{6489F0F4-0739-4B1E-9D6E-683602A709CB}"/>
    <dgm:cxn modelId="{20F5B77C-E9C6-4925-879B-96BEF89B1A38}" srcId="{E9521CCE-CF91-48A5-92FE-90DDDC1D0933}" destId="{4EA3ADF2-A098-4E84-9BB1-6C0ED231C789}" srcOrd="1" destOrd="0" parTransId="{177B35DC-B1E5-4252-A571-9007D634D010}" sibTransId="{AEECC5A3-602E-41BB-B5FF-D2EE7E489AB5}"/>
    <dgm:cxn modelId="{F208848B-B344-4CEA-ACEF-0AE753AD09F3}" type="presOf" srcId="{01119327-E81B-4077-AD68-FB23687F5423}" destId="{1AB510B1-6DB9-4E86-84A4-4E45841E8728}" srcOrd="0" destOrd="0" presId="urn:microsoft.com/office/officeart/2008/layout/PictureStrips"/>
    <dgm:cxn modelId="{7B39319E-41D9-48E4-89BB-8708210124A5}" type="presOf" srcId="{4EA3ADF2-A098-4E84-9BB1-6C0ED231C789}" destId="{51B31519-FE6A-44D8-9CA9-815200EB2F76}" srcOrd="0" destOrd="0" presId="urn:microsoft.com/office/officeart/2008/layout/PictureStrips"/>
    <dgm:cxn modelId="{EAECE9B4-2B1A-4F8A-BC80-ABEF1B58A688}" type="presOf" srcId="{A8FAB509-036B-42DE-8F6E-F05E3A03C8FE}" destId="{E1F0C360-5468-44F9-A596-E0DAAC21D138}" srcOrd="0" destOrd="0" presId="urn:microsoft.com/office/officeart/2008/layout/PictureStrips"/>
    <dgm:cxn modelId="{9F3139B5-2495-4038-B183-F78B48955A86}" srcId="{E9521CCE-CF91-48A5-92FE-90DDDC1D0933}" destId="{F7E19D33-5EFF-45C0-B6AE-F91574B043F0}" srcOrd="2" destOrd="0" parTransId="{696DFEBD-BA79-4B87-81A2-6397E66C3BD7}" sibTransId="{6705D9B3-D95C-4C29-A7D9-D3E4E5B16EAE}"/>
    <dgm:cxn modelId="{CC3255B8-AE05-4457-BAE7-DA9325396997}" type="presOf" srcId="{9B43095C-B9F0-4BB6-A8B4-9AB40A9AB7D1}" destId="{A8050F9A-ACC3-4292-80DE-F0E6080C9DDF}" srcOrd="0" destOrd="0" presId="urn:microsoft.com/office/officeart/2008/layout/PictureStrips"/>
    <dgm:cxn modelId="{94F18CC6-AC3D-4B9A-A44A-D6C3668BDE78}" type="presOf" srcId="{A62ACD48-75ED-4014-B543-B0D76052B107}" destId="{744E7DE0-7AAB-40A5-8565-46A764CD1569}" srcOrd="0" destOrd="0" presId="urn:microsoft.com/office/officeart/2008/layout/PictureStrips"/>
    <dgm:cxn modelId="{E33DF3F4-34E2-40AB-AD20-EF1F16C01868}" srcId="{E9521CCE-CF91-48A5-92FE-90DDDC1D0933}" destId="{A5FD86FD-091E-4CA2-8A52-AB3245D295F5}" srcOrd="4" destOrd="0" parTransId="{0BA9CC57-85F1-4999-AF31-2D09BB604726}" sibTransId="{B166B2A4-EBDC-491B-A322-25B07FF0093A}"/>
    <dgm:cxn modelId="{489A15F6-4A09-402E-A0CA-F9D7F1B9E06B}" type="presOf" srcId="{DE1B9953-F165-4559-A80F-184AA88080C1}" destId="{402AB3B6-BCD4-4B15-979D-2C2EBF15E7A3}" srcOrd="0" destOrd="0" presId="urn:microsoft.com/office/officeart/2008/layout/PictureStrips"/>
    <dgm:cxn modelId="{7D51C944-5522-43F6-AF0C-091745169CF6}" type="presParOf" srcId="{D49463E7-27B9-4038-97A3-4DE900B96A3E}" destId="{74ABF850-9D19-41BB-BE70-D5D90C96A4A8}" srcOrd="0" destOrd="0" presId="urn:microsoft.com/office/officeart/2008/layout/PictureStrips"/>
    <dgm:cxn modelId="{030ABA1C-B8D7-4F0E-B8F6-C3D21235E429}" type="presParOf" srcId="{74ABF850-9D19-41BB-BE70-D5D90C96A4A8}" destId="{E1F0C360-5468-44F9-A596-E0DAAC21D138}" srcOrd="0" destOrd="0" presId="urn:microsoft.com/office/officeart/2008/layout/PictureStrips"/>
    <dgm:cxn modelId="{7ED3A4D2-FDC5-4EAD-9CFB-DBD46E18F2FC}" type="presParOf" srcId="{74ABF850-9D19-41BB-BE70-D5D90C96A4A8}" destId="{29ECADA7-5660-43DA-BF43-97F1F9CCFA0B}" srcOrd="1" destOrd="0" presId="urn:microsoft.com/office/officeart/2008/layout/PictureStrips"/>
    <dgm:cxn modelId="{7DAE1A3F-3BD7-467A-8E9D-6DDF74066248}" type="presParOf" srcId="{D49463E7-27B9-4038-97A3-4DE900B96A3E}" destId="{1D746B66-CA11-48D9-BDAD-5117CD5CA4A4}" srcOrd="1" destOrd="0" presId="urn:microsoft.com/office/officeart/2008/layout/PictureStrips"/>
    <dgm:cxn modelId="{0E1C2449-8FB8-4D51-BDF8-38DCA9D0B582}" type="presParOf" srcId="{D49463E7-27B9-4038-97A3-4DE900B96A3E}" destId="{370E8959-8DAD-415D-B16F-28E10F8D07C1}" srcOrd="2" destOrd="0" presId="urn:microsoft.com/office/officeart/2008/layout/PictureStrips"/>
    <dgm:cxn modelId="{A90E6B23-8EB0-4E71-9E9D-DA81BDBFA23D}" type="presParOf" srcId="{370E8959-8DAD-415D-B16F-28E10F8D07C1}" destId="{51B31519-FE6A-44D8-9CA9-815200EB2F76}" srcOrd="0" destOrd="0" presId="urn:microsoft.com/office/officeart/2008/layout/PictureStrips"/>
    <dgm:cxn modelId="{E9ED6832-6BEC-4226-A96F-293DA8547D45}" type="presParOf" srcId="{370E8959-8DAD-415D-B16F-28E10F8D07C1}" destId="{CAABF46B-8E90-4F4F-A52C-A037745C2E01}" srcOrd="1" destOrd="0" presId="urn:microsoft.com/office/officeart/2008/layout/PictureStrips"/>
    <dgm:cxn modelId="{E7D5C8E3-23E5-4D05-A9AC-0EB46679F09F}" type="presParOf" srcId="{D49463E7-27B9-4038-97A3-4DE900B96A3E}" destId="{D4DB3738-3289-4950-875B-8FF69E8A283C}" srcOrd="3" destOrd="0" presId="urn:microsoft.com/office/officeart/2008/layout/PictureStrips"/>
    <dgm:cxn modelId="{6BDBEF3A-D0BF-4C27-9FAB-62A90109B010}" type="presParOf" srcId="{D49463E7-27B9-4038-97A3-4DE900B96A3E}" destId="{EB549359-1C3C-4A19-9A29-500FA3F9FD99}" srcOrd="4" destOrd="0" presId="urn:microsoft.com/office/officeart/2008/layout/PictureStrips"/>
    <dgm:cxn modelId="{85796F33-9EBD-4926-A8DC-E99B2DEE2ADF}" type="presParOf" srcId="{EB549359-1C3C-4A19-9A29-500FA3F9FD99}" destId="{131FBA5E-4D09-40B6-8960-E11E486B8B3D}" srcOrd="0" destOrd="0" presId="urn:microsoft.com/office/officeart/2008/layout/PictureStrips"/>
    <dgm:cxn modelId="{01FC1963-2BC6-4BED-9E3E-713EE02AAD77}" type="presParOf" srcId="{EB549359-1C3C-4A19-9A29-500FA3F9FD99}" destId="{D4BA5EFF-640C-4F28-BA5D-A064E1BBDEC2}" srcOrd="1" destOrd="0" presId="urn:microsoft.com/office/officeart/2008/layout/PictureStrips"/>
    <dgm:cxn modelId="{A0B94B46-E8B9-44D0-9E9C-8E977371EEE5}" type="presParOf" srcId="{D49463E7-27B9-4038-97A3-4DE900B96A3E}" destId="{C7E40FE9-6E9B-4CA5-AFE6-80B118FD84A3}" srcOrd="5" destOrd="0" presId="urn:microsoft.com/office/officeart/2008/layout/PictureStrips"/>
    <dgm:cxn modelId="{9F477318-F8B4-42A8-9C24-D9E62E115E11}" type="presParOf" srcId="{D49463E7-27B9-4038-97A3-4DE900B96A3E}" destId="{F1C8F4B1-BC63-4506-A4E4-FFBE4F4F42FC}" srcOrd="6" destOrd="0" presId="urn:microsoft.com/office/officeart/2008/layout/PictureStrips"/>
    <dgm:cxn modelId="{599AC7BC-3AAB-44FC-B7FB-8F6A10E30515}" type="presParOf" srcId="{F1C8F4B1-BC63-4506-A4E4-FFBE4F4F42FC}" destId="{A8050F9A-ACC3-4292-80DE-F0E6080C9DDF}" srcOrd="0" destOrd="0" presId="urn:microsoft.com/office/officeart/2008/layout/PictureStrips"/>
    <dgm:cxn modelId="{E47F0078-62E1-4619-9CF5-6F18F4CA41D2}" type="presParOf" srcId="{F1C8F4B1-BC63-4506-A4E4-FFBE4F4F42FC}" destId="{1951D37E-FF4B-479B-9C2F-DA581827B1C6}" srcOrd="1" destOrd="0" presId="urn:microsoft.com/office/officeart/2008/layout/PictureStrips"/>
    <dgm:cxn modelId="{6E246B1D-BDA6-46DB-BEC7-6E0EEF7CB1DA}" type="presParOf" srcId="{D49463E7-27B9-4038-97A3-4DE900B96A3E}" destId="{E0B870E1-C05E-40B7-A3A7-9B6B891D1A2E}" srcOrd="7" destOrd="0" presId="urn:microsoft.com/office/officeart/2008/layout/PictureStrips"/>
    <dgm:cxn modelId="{334EED1C-547F-40FD-9508-C72655ACDD45}" type="presParOf" srcId="{D49463E7-27B9-4038-97A3-4DE900B96A3E}" destId="{36E489F1-8C04-4277-8A49-208FD6F5F839}" srcOrd="8" destOrd="0" presId="urn:microsoft.com/office/officeart/2008/layout/PictureStrips"/>
    <dgm:cxn modelId="{4E7E4F1D-92D6-4A24-BE89-03C21609AC5D}" type="presParOf" srcId="{36E489F1-8C04-4277-8A49-208FD6F5F839}" destId="{97BC3006-1D97-4399-8856-B89D6720EF5D}" srcOrd="0" destOrd="0" presId="urn:microsoft.com/office/officeart/2008/layout/PictureStrips"/>
    <dgm:cxn modelId="{999115E6-8E3B-4A7E-8758-74FF514E66C0}" type="presParOf" srcId="{36E489F1-8C04-4277-8A49-208FD6F5F839}" destId="{34271A8A-9104-4383-BBC6-2B17B3E4489B}" srcOrd="1" destOrd="0" presId="urn:microsoft.com/office/officeart/2008/layout/PictureStrips"/>
    <dgm:cxn modelId="{F4243E72-E735-4B73-802F-94710E9444C4}" type="presParOf" srcId="{D49463E7-27B9-4038-97A3-4DE900B96A3E}" destId="{07FF7D64-479F-49B8-AAF7-B4A8E90063F1}" srcOrd="9" destOrd="0" presId="urn:microsoft.com/office/officeart/2008/layout/PictureStrips"/>
    <dgm:cxn modelId="{FA2BB1CC-1B78-4CB5-8DC9-90EFD81806F8}" type="presParOf" srcId="{D49463E7-27B9-4038-97A3-4DE900B96A3E}" destId="{9CAD3619-C204-41E4-9B68-C28FE08D0F08}" srcOrd="10" destOrd="0" presId="urn:microsoft.com/office/officeart/2008/layout/PictureStrips"/>
    <dgm:cxn modelId="{842D45B4-9730-413A-BC34-16290F3DBCCD}" type="presParOf" srcId="{9CAD3619-C204-41E4-9B68-C28FE08D0F08}" destId="{9C80C985-3CFB-4DCC-BA8E-AB0E6B43522B}" srcOrd="0" destOrd="0" presId="urn:microsoft.com/office/officeart/2008/layout/PictureStrips"/>
    <dgm:cxn modelId="{DB65CD0D-4441-4F2E-B285-340DB85F91D0}" type="presParOf" srcId="{9CAD3619-C204-41E4-9B68-C28FE08D0F08}" destId="{717BB340-D151-47A4-882D-38ECFF9BC3EF}" srcOrd="1" destOrd="0" presId="urn:microsoft.com/office/officeart/2008/layout/PictureStrips"/>
    <dgm:cxn modelId="{C18CA578-2725-4232-975B-E509974E9A2A}" type="presParOf" srcId="{D49463E7-27B9-4038-97A3-4DE900B96A3E}" destId="{48AA4349-A560-4A26-9E89-2BD898D2B7D4}" srcOrd="11" destOrd="0" presId="urn:microsoft.com/office/officeart/2008/layout/PictureStrips"/>
    <dgm:cxn modelId="{75766499-CD47-4FC5-BB7A-50F7180D4C90}" type="presParOf" srcId="{D49463E7-27B9-4038-97A3-4DE900B96A3E}" destId="{FBC03B76-0DF8-4BC4-BDDF-02D08066B513}" srcOrd="12" destOrd="0" presId="urn:microsoft.com/office/officeart/2008/layout/PictureStrips"/>
    <dgm:cxn modelId="{FC9FD50B-E9D5-449F-AD4B-61950FCD5AAA}" type="presParOf" srcId="{FBC03B76-0DF8-4BC4-BDDF-02D08066B513}" destId="{1AB510B1-6DB9-4E86-84A4-4E45841E8728}" srcOrd="0" destOrd="0" presId="urn:microsoft.com/office/officeart/2008/layout/PictureStrips"/>
    <dgm:cxn modelId="{5C13C2BB-625F-4AF6-B8D6-EC732EED374A}" type="presParOf" srcId="{FBC03B76-0DF8-4BC4-BDDF-02D08066B513}" destId="{BC57F23F-AA0B-4F6C-A1F6-B82CE26CA36D}" srcOrd="1" destOrd="0" presId="urn:microsoft.com/office/officeart/2008/layout/PictureStrips"/>
    <dgm:cxn modelId="{FA1E651F-493E-4CE9-B8C8-1C2CB43E845F}" type="presParOf" srcId="{D49463E7-27B9-4038-97A3-4DE900B96A3E}" destId="{9868959F-AEDB-49E7-966A-79A880D962D4}" srcOrd="13" destOrd="0" presId="urn:microsoft.com/office/officeart/2008/layout/PictureStrips"/>
    <dgm:cxn modelId="{8152B705-67CC-4535-B036-F87C4254A6B6}" type="presParOf" srcId="{D49463E7-27B9-4038-97A3-4DE900B96A3E}" destId="{6B1F3CFA-B059-40A4-BCBB-890E16F98B99}" srcOrd="14" destOrd="0" presId="urn:microsoft.com/office/officeart/2008/layout/PictureStrips"/>
    <dgm:cxn modelId="{7D9DC274-C444-47D7-8559-CD3CEB319762}" type="presParOf" srcId="{6B1F3CFA-B059-40A4-BCBB-890E16F98B99}" destId="{402AB3B6-BCD4-4B15-979D-2C2EBF15E7A3}" srcOrd="0" destOrd="0" presId="urn:microsoft.com/office/officeart/2008/layout/PictureStrips"/>
    <dgm:cxn modelId="{E20F61DE-25A2-4532-9793-10CA963DFDB8}" type="presParOf" srcId="{6B1F3CFA-B059-40A4-BCBB-890E16F98B99}" destId="{52DE43DA-25C6-4EC0-B357-1A9BC9E62B47}" srcOrd="1" destOrd="0" presId="urn:microsoft.com/office/officeart/2008/layout/PictureStrips"/>
    <dgm:cxn modelId="{7CC2D2E1-18DC-473B-B40A-2F727926C1FB}" type="presParOf" srcId="{D49463E7-27B9-4038-97A3-4DE900B96A3E}" destId="{74B4990A-61FE-4BE2-B827-330EFF7A07B3}" srcOrd="15" destOrd="0" presId="urn:microsoft.com/office/officeart/2008/layout/PictureStrips"/>
    <dgm:cxn modelId="{4D8613DC-0DC8-4287-9B7C-55D633BBA2BA}" type="presParOf" srcId="{D49463E7-27B9-4038-97A3-4DE900B96A3E}" destId="{3578A5D7-A0B2-4791-8096-43313237E691}" srcOrd="16" destOrd="0" presId="urn:microsoft.com/office/officeart/2008/layout/PictureStrips"/>
    <dgm:cxn modelId="{0C174BEC-324F-40DE-B7DE-A53E530549C0}" type="presParOf" srcId="{3578A5D7-A0B2-4791-8096-43313237E691}" destId="{744E7DE0-7AAB-40A5-8565-46A764CD1569}" srcOrd="0" destOrd="0" presId="urn:microsoft.com/office/officeart/2008/layout/PictureStrips"/>
    <dgm:cxn modelId="{520E32D1-E09C-4DB7-9199-E0F37413501D}" type="presParOf" srcId="{3578A5D7-A0B2-4791-8096-43313237E691}" destId="{1D5B2709-E80A-4935-A1E9-1AA22D56CD0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4EE08A-0DC7-4DD8-9912-F750AEDD4F3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65FBF0A9-E0DF-4D15-9028-45CD59E94193}">
      <dgm:prSet/>
      <dgm:spPr>
        <a:xfrm>
          <a:off x="868153" y="389510"/>
          <a:ext cx="6417802" cy="2005563"/>
        </a:xfrm>
        <a:prstGeom prst="rect">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Franklin Gothic Medium" panose="020B0603020102020204" pitchFamily="34" charset="0"/>
              <a:ea typeface="+mn-ea"/>
              <a:cs typeface="+mn-cs"/>
            </a:rPr>
            <a:t>Tobacco-free government buildings, vehicles, and grounds, including parks</a:t>
          </a:r>
        </a:p>
      </dgm:t>
    </dgm:pt>
    <dgm:pt modelId="{09F74753-2A8D-485D-8650-24292094D0AA}" type="parTrans" cxnId="{246DDADF-7466-481A-9475-9B84793FC35A}">
      <dgm:prSet/>
      <dgm:spPr/>
      <dgm:t>
        <a:bodyPr/>
        <a:lstStyle/>
        <a:p>
          <a:endParaRPr lang="en-US"/>
        </a:p>
      </dgm:t>
    </dgm:pt>
    <dgm:pt modelId="{37F2C333-BE07-4F1E-B12D-858C579ED5AA}" type="sibTrans" cxnId="{246DDADF-7466-481A-9475-9B84793FC35A}">
      <dgm:prSet/>
      <dgm:spPr/>
      <dgm:t>
        <a:bodyPr/>
        <a:lstStyle/>
        <a:p>
          <a:endParaRPr lang="en-US"/>
        </a:p>
      </dgm:t>
    </dgm:pt>
    <dgm:pt modelId="{5116809C-5345-42EB-80E1-1EF99CD72127}">
      <dgm:prSet/>
      <dgm:spPr>
        <a:xfrm>
          <a:off x="868153" y="2914291"/>
          <a:ext cx="6417802" cy="2005563"/>
        </a:xfrm>
        <a:prstGeom prst="rect">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Franklin Gothic Medium" panose="020B0603020102020204" pitchFamily="34" charset="0"/>
              <a:ea typeface="+mn-ea"/>
              <a:cs typeface="+mn-cs"/>
            </a:rPr>
            <a:t>Smoke-free public places, including e-cigarettes</a:t>
          </a:r>
        </a:p>
      </dgm:t>
    </dgm:pt>
    <dgm:pt modelId="{810513AB-EE3A-4768-89E1-B2A7546BF18A}" type="parTrans" cxnId="{3EF74038-797C-4B0F-9451-98B43A8B0E0F}">
      <dgm:prSet/>
      <dgm:spPr/>
      <dgm:t>
        <a:bodyPr/>
        <a:lstStyle/>
        <a:p>
          <a:endParaRPr lang="en-US"/>
        </a:p>
      </dgm:t>
    </dgm:pt>
    <dgm:pt modelId="{512BB3A8-8303-4E43-88F9-C1758CD217D1}" type="sibTrans" cxnId="{3EF74038-797C-4B0F-9451-98B43A8B0E0F}">
      <dgm:prSet/>
      <dgm:spPr/>
      <dgm:t>
        <a:bodyPr/>
        <a:lstStyle/>
        <a:p>
          <a:endParaRPr lang="en-US"/>
        </a:p>
      </dgm:t>
    </dgm:pt>
    <dgm:pt modelId="{B72EAE54-78BB-4943-A35E-B05C757E4073}" type="pres">
      <dgm:prSet presAssocID="{CA4EE08A-0DC7-4DD8-9912-F750AEDD4F33}" presName="Name0" presStyleCnt="0">
        <dgm:presLayoutVars>
          <dgm:dir/>
          <dgm:resizeHandles val="exact"/>
        </dgm:presLayoutVars>
      </dgm:prSet>
      <dgm:spPr/>
    </dgm:pt>
    <dgm:pt modelId="{9A14FA85-CF58-4727-985E-06E893550772}" type="pres">
      <dgm:prSet presAssocID="{65FBF0A9-E0DF-4D15-9028-45CD59E94193}" presName="composite" presStyleCnt="0"/>
      <dgm:spPr/>
    </dgm:pt>
    <dgm:pt modelId="{4EF53A4A-6ED4-4322-B973-EC3F75E26EC8}" type="pres">
      <dgm:prSet presAssocID="{65FBF0A9-E0DF-4D15-9028-45CD59E94193}" presName="rect1" presStyleLbl="trAlignAcc1" presStyleIdx="0" presStyleCnt="2">
        <dgm:presLayoutVars>
          <dgm:bulletEnabled val="1"/>
        </dgm:presLayoutVars>
      </dgm:prSet>
      <dgm:spPr/>
    </dgm:pt>
    <dgm:pt modelId="{8473443C-8230-4EA4-8132-658C7CDF388F}" type="pres">
      <dgm:prSet presAssocID="{65FBF0A9-E0DF-4D15-9028-45CD59E94193}" presName="rect2" presStyleLbl="fgImgPlace1" presStyleIdx="0" presStyleCnt="2" custLinFactNeighborX="-2714" custLinFactNeighborY="12212"/>
      <dgm:spPr>
        <a:xfrm>
          <a:off x="600744" y="99818"/>
          <a:ext cx="1403894" cy="21058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a:ln w="25400" cap="flat" cmpd="sng" algn="ctr">
          <a:solidFill>
            <a:sysClr val="window" lastClr="FFFFFF">
              <a:hueOff val="0"/>
              <a:satOff val="0"/>
              <a:lumOff val="0"/>
              <a:alphaOff val="0"/>
            </a:sysClr>
          </a:solidFill>
          <a:prstDash val="solid"/>
        </a:ln>
        <a:effectLst/>
      </dgm:spPr>
    </dgm:pt>
    <dgm:pt modelId="{3BA700A2-0190-4A50-84AC-0BB53BC7C9D8}" type="pres">
      <dgm:prSet presAssocID="{37F2C333-BE07-4F1E-B12D-858C579ED5AA}" presName="sibTrans" presStyleCnt="0"/>
      <dgm:spPr/>
    </dgm:pt>
    <dgm:pt modelId="{FD92AE26-597F-45B1-9739-42A35F5B628F}" type="pres">
      <dgm:prSet presAssocID="{5116809C-5345-42EB-80E1-1EF99CD72127}" presName="composite" presStyleCnt="0"/>
      <dgm:spPr/>
    </dgm:pt>
    <dgm:pt modelId="{B4369A44-C18E-4A78-AD44-EF4CF621CE18}" type="pres">
      <dgm:prSet presAssocID="{5116809C-5345-42EB-80E1-1EF99CD72127}" presName="rect1" presStyleLbl="trAlignAcc1" presStyleIdx="1" presStyleCnt="2">
        <dgm:presLayoutVars>
          <dgm:bulletEnabled val="1"/>
        </dgm:presLayoutVars>
      </dgm:prSet>
      <dgm:spPr/>
    </dgm:pt>
    <dgm:pt modelId="{B464CAC7-B33D-4470-97F1-738250B19FE6}" type="pres">
      <dgm:prSet presAssocID="{5116809C-5345-42EB-80E1-1EF99CD72127}" presName="rect2" presStyleLbl="fgImgPlace1" presStyleIdx="1" presStyleCnt="2" custLinFactNeighborX="-4749" custLinFactNeighborY="9046"/>
      <dgm:spPr>
        <a:xfrm>
          <a:off x="600744" y="2624599"/>
          <a:ext cx="1403894" cy="210584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ln>
        <a:effectLst/>
      </dgm:spPr>
    </dgm:pt>
  </dgm:ptLst>
  <dgm:cxnLst>
    <dgm:cxn modelId="{3EF74038-797C-4B0F-9451-98B43A8B0E0F}" srcId="{CA4EE08A-0DC7-4DD8-9912-F750AEDD4F33}" destId="{5116809C-5345-42EB-80E1-1EF99CD72127}" srcOrd="1" destOrd="0" parTransId="{810513AB-EE3A-4768-89E1-B2A7546BF18A}" sibTransId="{512BB3A8-8303-4E43-88F9-C1758CD217D1}"/>
    <dgm:cxn modelId="{560F5D3F-FC60-438D-B5EE-44AFCFD18BD0}" type="presOf" srcId="{CA4EE08A-0DC7-4DD8-9912-F750AEDD4F33}" destId="{B72EAE54-78BB-4943-A35E-B05C757E4073}" srcOrd="0" destOrd="0" presId="urn:microsoft.com/office/officeart/2008/layout/PictureStrips"/>
    <dgm:cxn modelId="{9219FE48-5626-4936-9512-1FF06E3D8227}" type="presOf" srcId="{5116809C-5345-42EB-80E1-1EF99CD72127}" destId="{B4369A44-C18E-4A78-AD44-EF4CF621CE18}" srcOrd="0" destOrd="0" presId="urn:microsoft.com/office/officeart/2008/layout/PictureStrips"/>
    <dgm:cxn modelId="{E8AB3484-418F-4F5F-985B-DF63DF8FF976}" type="presOf" srcId="{65FBF0A9-E0DF-4D15-9028-45CD59E94193}" destId="{4EF53A4A-6ED4-4322-B973-EC3F75E26EC8}" srcOrd="0" destOrd="0" presId="urn:microsoft.com/office/officeart/2008/layout/PictureStrips"/>
    <dgm:cxn modelId="{246DDADF-7466-481A-9475-9B84793FC35A}" srcId="{CA4EE08A-0DC7-4DD8-9912-F750AEDD4F33}" destId="{65FBF0A9-E0DF-4D15-9028-45CD59E94193}" srcOrd="0" destOrd="0" parTransId="{09F74753-2A8D-485D-8650-24292094D0AA}" sibTransId="{37F2C333-BE07-4F1E-B12D-858C579ED5AA}"/>
    <dgm:cxn modelId="{80E6D99C-120D-410E-988C-D028B84B6422}" type="presParOf" srcId="{B72EAE54-78BB-4943-A35E-B05C757E4073}" destId="{9A14FA85-CF58-4727-985E-06E893550772}" srcOrd="0" destOrd="0" presId="urn:microsoft.com/office/officeart/2008/layout/PictureStrips"/>
    <dgm:cxn modelId="{BE2544A3-B7CC-4995-A303-E53E23DEC505}" type="presParOf" srcId="{9A14FA85-CF58-4727-985E-06E893550772}" destId="{4EF53A4A-6ED4-4322-B973-EC3F75E26EC8}" srcOrd="0" destOrd="0" presId="urn:microsoft.com/office/officeart/2008/layout/PictureStrips"/>
    <dgm:cxn modelId="{689BB6EE-1A97-40A6-B229-9EC8C22ADF46}" type="presParOf" srcId="{9A14FA85-CF58-4727-985E-06E893550772}" destId="{8473443C-8230-4EA4-8132-658C7CDF388F}" srcOrd="1" destOrd="0" presId="urn:microsoft.com/office/officeart/2008/layout/PictureStrips"/>
    <dgm:cxn modelId="{D646F3CF-A381-45E0-BAF1-511298456932}" type="presParOf" srcId="{B72EAE54-78BB-4943-A35E-B05C757E4073}" destId="{3BA700A2-0190-4A50-84AC-0BB53BC7C9D8}" srcOrd="1" destOrd="0" presId="urn:microsoft.com/office/officeart/2008/layout/PictureStrips"/>
    <dgm:cxn modelId="{C3967F44-C29A-439E-BEC3-83E79C9408DF}" type="presParOf" srcId="{B72EAE54-78BB-4943-A35E-B05C757E4073}" destId="{FD92AE26-597F-45B1-9739-42A35F5B628F}" srcOrd="2" destOrd="0" presId="urn:microsoft.com/office/officeart/2008/layout/PictureStrips"/>
    <dgm:cxn modelId="{94AC4491-3DA7-43E5-AF59-62C4DD876612}" type="presParOf" srcId="{FD92AE26-597F-45B1-9739-42A35F5B628F}" destId="{B4369A44-C18E-4A78-AD44-EF4CF621CE18}" srcOrd="0" destOrd="0" presId="urn:microsoft.com/office/officeart/2008/layout/PictureStrips"/>
    <dgm:cxn modelId="{16429017-04D0-44C4-91ED-64B460AE30B1}" type="presParOf" srcId="{FD92AE26-597F-45B1-9739-42A35F5B628F}" destId="{B464CAC7-B33D-4470-97F1-738250B19FE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9375-5FAF-4EE9-ABBD-B63576261DA5}">
      <dsp:nvSpPr>
        <dsp:cNvPr id="0" name=""/>
        <dsp:cNvSpPr/>
      </dsp:nvSpPr>
      <dsp:spPr>
        <a:xfrm>
          <a:off x="0" y="875388"/>
          <a:ext cx="3760041" cy="116718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A183-E422-4F4B-B647-50A0620CD9D8}">
      <dsp:nvSpPr>
        <dsp:cNvPr id="0" name=""/>
        <dsp:cNvSpPr/>
      </dsp:nvSpPr>
      <dsp:spPr>
        <a:xfrm>
          <a:off x="1693" y="0"/>
          <a:ext cx="814614" cy="116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1964</a:t>
          </a:r>
        </a:p>
      </dsp:txBody>
      <dsp:txXfrm>
        <a:off x="1693" y="0"/>
        <a:ext cx="814614" cy="1167184"/>
      </dsp:txXfrm>
    </dsp:sp>
    <dsp:sp modelId="{33DBB0A1-74DE-4247-AA53-BFB4B7669908}">
      <dsp:nvSpPr>
        <dsp:cNvPr id="0" name=""/>
        <dsp:cNvSpPr/>
      </dsp:nvSpPr>
      <dsp:spPr>
        <a:xfrm>
          <a:off x="263102" y="1313082"/>
          <a:ext cx="291796" cy="291796"/>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39CFD-FB86-44D5-B89E-C3290BC41A81}">
      <dsp:nvSpPr>
        <dsp:cNvPr id="0" name=""/>
        <dsp:cNvSpPr/>
      </dsp:nvSpPr>
      <dsp:spPr>
        <a:xfrm>
          <a:off x="857038" y="1750776"/>
          <a:ext cx="814614" cy="116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solidFill>
                <a:schemeClr val="bg1">
                  <a:lumMod val="65000"/>
                </a:schemeClr>
              </a:solidFill>
            </a:rPr>
            <a:t>2006</a:t>
          </a:r>
        </a:p>
      </dsp:txBody>
      <dsp:txXfrm>
        <a:off x="857038" y="1750776"/>
        <a:ext cx="814614" cy="1167184"/>
      </dsp:txXfrm>
    </dsp:sp>
    <dsp:sp modelId="{B839BEDA-393F-4EC1-A542-93F010C0C4F9}">
      <dsp:nvSpPr>
        <dsp:cNvPr id="0" name=""/>
        <dsp:cNvSpPr/>
      </dsp:nvSpPr>
      <dsp:spPr>
        <a:xfrm>
          <a:off x="1118447" y="1313082"/>
          <a:ext cx="291796" cy="291796"/>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14A6B-618A-4063-B829-7539D094C07C}">
      <dsp:nvSpPr>
        <dsp:cNvPr id="0" name=""/>
        <dsp:cNvSpPr/>
      </dsp:nvSpPr>
      <dsp:spPr>
        <a:xfrm>
          <a:off x="1712383" y="0"/>
          <a:ext cx="814614" cy="116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solidFill>
                <a:schemeClr val="bg1">
                  <a:lumMod val="65000"/>
                </a:schemeClr>
              </a:solidFill>
            </a:rPr>
            <a:t>2014</a:t>
          </a:r>
        </a:p>
      </dsp:txBody>
      <dsp:txXfrm>
        <a:off x="1712383" y="0"/>
        <a:ext cx="814614" cy="1167184"/>
      </dsp:txXfrm>
    </dsp:sp>
    <dsp:sp modelId="{314CCF85-F3DE-429E-BADA-B4D07D0B3F16}">
      <dsp:nvSpPr>
        <dsp:cNvPr id="0" name=""/>
        <dsp:cNvSpPr/>
      </dsp:nvSpPr>
      <dsp:spPr>
        <a:xfrm>
          <a:off x="1973792" y="1313082"/>
          <a:ext cx="291796" cy="291796"/>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FCD1A-2AFB-479E-95C3-C45A32953024}">
      <dsp:nvSpPr>
        <dsp:cNvPr id="0" name=""/>
        <dsp:cNvSpPr/>
      </dsp:nvSpPr>
      <dsp:spPr>
        <a:xfrm>
          <a:off x="2567728" y="1750776"/>
          <a:ext cx="814614" cy="116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kern="1200" dirty="0">
              <a:solidFill>
                <a:schemeClr val="bg1">
                  <a:lumMod val="65000"/>
                </a:schemeClr>
              </a:solidFill>
            </a:rPr>
            <a:t>2016</a:t>
          </a:r>
        </a:p>
      </dsp:txBody>
      <dsp:txXfrm>
        <a:off x="2567728" y="1750776"/>
        <a:ext cx="814614" cy="1167184"/>
      </dsp:txXfrm>
    </dsp:sp>
    <dsp:sp modelId="{2AA9EFD2-ED8D-4AD4-9393-CA6B9C7BE192}">
      <dsp:nvSpPr>
        <dsp:cNvPr id="0" name=""/>
        <dsp:cNvSpPr/>
      </dsp:nvSpPr>
      <dsp:spPr>
        <a:xfrm>
          <a:off x="2829138" y="1313082"/>
          <a:ext cx="291796" cy="291796"/>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9375-5FAF-4EE9-ABBD-B63576261DA5}">
      <dsp:nvSpPr>
        <dsp:cNvPr id="0" name=""/>
        <dsp:cNvSpPr/>
      </dsp:nvSpPr>
      <dsp:spPr>
        <a:xfrm>
          <a:off x="0" y="878245"/>
          <a:ext cx="3639160" cy="11709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A183-E422-4F4B-B647-50A0620CD9D8}">
      <dsp:nvSpPr>
        <dsp:cNvPr id="0" name=""/>
        <dsp:cNvSpPr/>
      </dsp:nvSpPr>
      <dsp:spPr>
        <a:xfrm>
          <a:off x="1639" y="0"/>
          <a:ext cx="788425" cy="117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solidFill>
                <a:schemeClr val="bg1">
                  <a:lumMod val="65000"/>
                </a:schemeClr>
              </a:solidFill>
            </a:rPr>
            <a:t>1964</a:t>
          </a:r>
        </a:p>
      </dsp:txBody>
      <dsp:txXfrm>
        <a:off x="1639" y="0"/>
        <a:ext cx="788425" cy="1170994"/>
      </dsp:txXfrm>
    </dsp:sp>
    <dsp:sp modelId="{33DBB0A1-74DE-4247-AA53-BFB4B7669908}">
      <dsp:nvSpPr>
        <dsp:cNvPr id="0" name=""/>
        <dsp:cNvSpPr/>
      </dsp:nvSpPr>
      <dsp:spPr>
        <a:xfrm>
          <a:off x="249477" y="1317368"/>
          <a:ext cx="292748" cy="2927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39CFD-FB86-44D5-B89E-C3290BC41A81}">
      <dsp:nvSpPr>
        <dsp:cNvPr id="0" name=""/>
        <dsp:cNvSpPr/>
      </dsp:nvSpPr>
      <dsp:spPr>
        <a:xfrm>
          <a:off x="829485" y="1756491"/>
          <a:ext cx="788425" cy="117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2006</a:t>
          </a:r>
        </a:p>
      </dsp:txBody>
      <dsp:txXfrm>
        <a:off x="829485" y="1756491"/>
        <a:ext cx="788425" cy="1170994"/>
      </dsp:txXfrm>
    </dsp:sp>
    <dsp:sp modelId="{B839BEDA-393F-4EC1-A542-93F010C0C4F9}">
      <dsp:nvSpPr>
        <dsp:cNvPr id="0" name=""/>
        <dsp:cNvSpPr/>
      </dsp:nvSpPr>
      <dsp:spPr>
        <a:xfrm>
          <a:off x="1077324" y="1317368"/>
          <a:ext cx="292748" cy="29274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14A6B-618A-4063-B829-7539D094C07C}">
      <dsp:nvSpPr>
        <dsp:cNvPr id="0" name=""/>
        <dsp:cNvSpPr/>
      </dsp:nvSpPr>
      <dsp:spPr>
        <a:xfrm>
          <a:off x="1657332" y="0"/>
          <a:ext cx="788425" cy="117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solidFill>
                <a:schemeClr val="bg1">
                  <a:lumMod val="65000"/>
                </a:schemeClr>
              </a:solidFill>
            </a:rPr>
            <a:t>2014</a:t>
          </a:r>
        </a:p>
      </dsp:txBody>
      <dsp:txXfrm>
        <a:off x="1657332" y="0"/>
        <a:ext cx="788425" cy="1170994"/>
      </dsp:txXfrm>
    </dsp:sp>
    <dsp:sp modelId="{314CCF85-F3DE-429E-BADA-B4D07D0B3F16}">
      <dsp:nvSpPr>
        <dsp:cNvPr id="0" name=""/>
        <dsp:cNvSpPr/>
      </dsp:nvSpPr>
      <dsp:spPr>
        <a:xfrm>
          <a:off x="1905171" y="1317368"/>
          <a:ext cx="292748" cy="2927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FCD1A-2AFB-479E-95C3-C45A32953024}">
      <dsp:nvSpPr>
        <dsp:cNvPr id="0" name=""/>
        <dsp:cNvSpPr/>
      </dsp:nvSpPr>
      <dsp:spPr>
        <a:xfrm>
          <a:off x="2485179" y="1756491"/>
          <a:ext cx="788425" cy="1170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chemeClr val="bg1">
                  <a:lumMod val="65000"/>
                </a:schemeClr>
              </a:solidFill>
            </a:rPr>
            <a:t>2016</a:t>
          </a:r>
        </a:p>
      </dsp:txBody>
      <dsp:txXfrm>
        <a:off x="2485179" y="1756491"/>
        <a:ext cx="788425" cy="1170994"/>
      </dsp:txXfrm>
    </dsp:sp>
    <dsp:sp modelId="{2AA9EFD2-ED8D-4AD4-9393-CA6B9C7BE192}">
      <dsp:nvSpPr>
        <dsp:cNvPr id="0" name=""/>
        <dsp:cNvSpPr/>
      </dsp:nvSpPr>
      <dsp:spPr>
        <a:xfrm>
          <a:off x="2733017" y="1317368"/>
          <a:ext cx="292748" cy="2927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9375-5FAF-4EE9-ABBD-B63576261DA5}">
      <dsp:nvSpPr>
        <dsp:cNvPr id="0" name=""/>
        <dsp:cNvSpPr/>
      </dsp:nvSpPr>
      <dsp:spPr>
        <a:xfrm>
          <a:off x="0" y="872530"/>
          <a:ext cx="3601060" cy="116337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A183-E422-4F4B-B647-50A0620CD9D8}">
      <dsp:nvSpPr>
        <dsp:cNvPr id="0" name=""/>
        <dsp:cNvSpPr/>
      </dsp:nvSpPr>
      <dsp:spPr>
        <a:xfrm>
          <a:off x="1622" y="0"/>
          <a:ext cx="780171" cy="116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solidFill>
                <a:schemeClr val="bg1">
                  <a:lumMod val="65000"/>
                </a:schemeClr>
              </a:solidFill>
            </a:rPr>
            <a:t>1964</a:t>
          </a:r>
        </a:p>
      </dsp:txBody>
      <dsp:txXfrm>
        <a:off x="1622" y="0"/>
        <a:ext cx="780171" cy="1163374"/>
      </dsp:txXfrm>
    </dsp:sp>
    <dsp:sp modelId="{33DBB0A1-74DE-4247-AA53-BFB4B7669908}">
      <dsp:nvSpPr>
        <dsp:cNvPr id="0" name=""/>
        <dsp:cNvSpPr/>
      </dsp:nvSpPr>
      <dsp:spPr>
        <a:xfrm>
          <a:off x="246285" y="1308795"/>
          <a:ext cx="290843" cy="290843"/>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39CFD-FB86-44D5-B89E-C3290BC41A81}">
      <dsp:nvSpPr>
        <dsp:cNvPr id="0" name=""/>
        <dsp:cNvSpPr/>
      </dsp:nvSpPr>
      <dsp:spPr>
        <a:xfrm>
          <a:off x="820801" y="1745060"/>
          <a:ext cx="780171" cy="116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0" kern="1200" dirty="0">
              <a:solidFill>
                <a:schemeClr val="bg1">
                  <a:lumMod val="65000"/>
                </a:schemeClr>
              </a:solidFill>
            </a:rPr>
            <a:t>2006</a:t>
          </a:r>
        </a:p>
      </dsp:txBody>
      <dsp:txXfrm>
        <a:off x="820801" y="1745060"/>
        <a:ext cx="780171" cy="1163374"/>
      </dsp:txXfrm>
    </dsp:sp>
    <dsp:sp modelId="{B839BEDA-393F-4EC1-A542-93F010C0C4F9}">
      <dsp:nvSpPr>
        <dsp:cNvPr id="0" name=""/>
        <dsp:cNvSpPr/>
      </dsp:nvSpPr>
      <dsp:spPr>
        <a:xfrm>
          <a:off x="1065465" y="1308795"/>
          <a:ext cx="290843" cy="290843"/>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14A6B-618A-4063-B829-7539D094C07C}">
      <dsp:nvSpPr>
        <dsp:cNvPr id="0" name=""/>
        <dsp:cNvSpPr/>
      </dsp:nvSpPr>
      <dsp:spPr>
        <a:xfrm>
          <a:off x="1639981" y="0"/>
          <a:ext cx="780171" cy="116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2014</a:t>
          </a:r>
        </a:p>
      </dsp:txBody>
      <dsp:txXfrm>
        <a:off x="1639981" y="0"/>
        <a:ext cx="780171" cy="1163374"/>
      </dsp:txXfrm>
    </dsp:sp>
    <dsp:sp modelId="{314CCF85-F3DE-429E-BADA-B4D07D0B3F16}">
      <dsp:nvSpPr>
        <dsp:cNvPr id="0" name=""/>
        <dsp:cNvSpPr/>
      </dsp:nvSpPr>
      <dsp:spPr>
        <a:xfrm>
          <a:off x="1884645" y="1308795"/>
          <a:ext cx="290843" cy="290843"/>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FCD1A-2AFB-479E-95C3-C45A32953024}">
      <dsp:nvSpPr>
        <dsp:cNvPr id="0" name=""/>
        <dsp:cNvSpPr/>
      </dsp:nvSpPr>
      <dsp:spPr>
        <a:xfrm>
          <a:off x="2459160" y="1745060"/>
          <a:ext cx="780171" cy="116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chemeClr val="bg1">
                  <a:lumMod val="65000"/>
                </a:schemeClr>
              </a:solidFill>
            </a:rPr>
            <a:t>2016</a:t>
          </a:r>
        </a:p>
      </dsp:txBody>
      <dsp:txXfrm>
        <a:off x="2459160" y="1745060"/>
        <a:ext cx="780171" cy="1163374"/>
      </dsp:txXfrm>
    </dsp:sp>
    <dsp:sp modelId="{2AA9EFD2-ED8D-4AD4-9393-CA6B9C7BE192}">
      <dsp:nvSpPr>
        <dsp:cNvPr id="0" name=""/>
        <dsp:cNvSpPr/>
      </dsp:nvSpPr>
      <dsp:spPr>
        <a:xfrm>
          <a:off x="2703824" y="1308795"/>
          <a:ext cx="290843" cy="290843"/>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9375-5FAF-4EE9-ABBD-B63576261DA5}">
      <dsp:nvSpPr>
        <dsp:cNvPr id="0" name=""/>
        <dsp:cNvSpPr/>
      </dsp:nvSpPr>
      <dsp:spPr>
        <a:xfrm>
          <a:off x="0" y="889675"/>
          <a:ext cx="3790180" cy="118623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A183-E422-4F4B-B647-50A0620CD9D8}">
      <dsp:nvSpPr>
        <dsp:cNvPr id="0" name=""/>
        <dsp:cNvSpPr/>
      </dsp:nvSpPr>
      <dsp:spPr>
        <a:xfrm>
          <a:off x="1707" y="0"/>
          <a:ext cx="821143" cy="118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solidFill>
                <a:schemeClr val="bg1">
                  <a:lumMod val="65000"/>
                </a:schemeClr>
              </a:solidFill>
            </a:rPr>
            <a:t>1964</a:t>
          </a:r>
        </a:p>
      </dsp:txBody>
      <dsp:txXfrm>
        <a:off x="1707" y="0"/>
        <a:ext cx="821143" cy="1186234"/>
      </dsp:txXfrm>
    </dsp:sp>
    <dsp:sp modelId="{33DBB0A1-74DE-4247-AA53-BFB4B7669908}">
      <dsp:nvSpPr>
        <dsp:cNvPr id="0" name=""/>
        <dsp:cNvSpPr/>
      </dsp:nvSpPr>
      <dsp:spPr>
        <a:xfrm>
          <a:off x="263999" y="1334513"/>
          <a:ext cx="296558" cy="29655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39CFD-FB86-44D5-B89E-C3290BC41A81}">
      <dsp:nvSpPr>
        <dsp:cNvPr id="0" name=""/>
        <dsp:cNvSpPr/>
      </dsp:nvSpPr>
      <dsp:spPr>
        <a:xfrm>
          <a:off x="863908" y="1779351"/>
          <a:ext cx="821143" cy="118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solidFill>
                <a:schemeClr val="bg1">
                  <a:lumMod val="65000"/>
                </a:schemeClr>
              </a:solidFill>
            </a:rPr>
            <a:t>2006</a:t>
          </a:r>
        </a:p>
      </dsp:txBody>
      <dsp:txXfrm>
        <a:off x="863908" y="1779351"/>
        <a:ext cx="821143" cy="1186234"/>
      </dsp:txXfrm>
    </dsp:sp>
    <dsp:sp modelId="{B839BEDA-393F-4EC1-A542-93F010C0C4F9}">
      <dsp:nvSpPr>
        <dsp:cNvPr id="0" name=""/>
        <dsp:cNvSpPr/>
      </dsp:nvSpPr>
      <dsp:spPr>
        <a:xfrm>
          <a:off x="1126201" y="1334513"/>
          <a:ext cx="296558" cy="29655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14A6B-618A-4063-B829-7539D094C07C}">
      <dsp:nvSpPr>
        <dsp:cNvPr id="0" name=""/>
        <dsp:cNvSpPr/>
      </dsp:nvSpPr>
      <dsp:spPr>
        <a:xfrm>
          <a:off x="1726109" y="0"/>
          <a:ext cx="821143" cy="118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solidFill>
                <a:schemeClr val="bg1">
                  <a:lumMod val="65000"/>
                </a:schemeClr>
              </a:solidFill>
            </a:rPr>
            <a:t>2014</a:t>
          </a:r>
        </a:p>
      </dsp:txBody>
      <dsp:txXfrm>
        <a:off x="1726109" y="0"/>
        <a:ext cx="821143" cy="1186234"/>
      </dsp:txXfrm>
    </dsp:sp>
    <dsp:sp modelId="{314CCF85-F3DE-429E-BADA-B4D07D0B3F16}">
      <dsp:nvSpPr>
        <dsp:cNvPr id="0" name=""/>
        <dsp:cNvSpPr/>
      </dsp:nvSpPr>
      <dsp:spPr>
        <a:xfrm>
          <a:off x="1988402" y="1334513"/>
          <a:ext cx="296558" cy="29655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FCD1A-2AFB-479E-95C3-C45A32953024}">
      <dsp:nvSpPr>
        <dsp:cNvPr id="0" name=""/>
        <dsp:cNvSpPr/>
      </dsp:nvSpPr>
      <dsp:spPr>
        <a:xfrm>
          <a:off x="2588310" y="1779351"/>
          <a:ext cx="821143" cy="118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2016</a:t>
          </a:r>
        </a:p>
      </dsp:txBody>
      <dsp:txXfrm>
        <a:off x="2588310" y="1779351"/>
        <a:ext cx="821143" cy="1186234"/>
      </dsp:txXfrm>
    </dsp:sp>
    <dsp:sp modelId="{2AA9EFD2-ED8D-4AD4-9393-CA6B9C7BE192}">
      <dsp:nvSpPr>
        <dsp:cNvPr id="0" name=""/>
        <dsp:cNvSpPr/>
      </dsp:nvSpPr>
      <dsp:spPr>
        <a:xfrm>
          <a:off x="2850603" y="1334513"/>
          <a:ext cx="296558" cy="29655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33466-413F-45D3-B5A6-C513DCBAEF5B}">
      <dsp:nvSpPr>
        <dsp:cNvPr id="0" name=""/>
        <dsp:cNvSpPr/>
      </dsp:nvSpPr>
      <dsp:spPr>
        <a:xfrm rot="2160000">
          <a:off x="2746488" y="775834"/>
          <a:ext cx="4755890" cy="155647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76B0B8-6107-4932-9757-80733CBB453A}">
      <dsp:nvSpPr>
        <dsp:cNvPr id="0" name=""/>
        <dsp:cNvSpPr/>
      </dsp:nvSpPr>
      <dsp:spPr>
        <a:xfrm rot="2040000">
          <a:off x="2824058" y="3775971"/>
          <a:ext cx="865187" cy="55372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03F4FB-847C-42D6-9297-6983CFA19F17}">
      <dsp:nvSpPr>
        <dsp:cNvPr id="0" name=""/>
        <dsp:cNvSpPr/>
      </dsp:nvSpPr>
      <dsp:spPr>
        <a:xfrm>
          <a:off x="2286005" y="3657604"/>
          <a:ext cx="4152900" cy="103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2286005" y="3657604"/>
        <a:ext cx="4152900" cy="1038225"/>
      </dsp:txXfrm>
    </dsp:sp>
    <dsp:sp modelId="{18AF5676-457E-4A63-8D88-E8351D0FC2AF}">
      <dsp:nvSpPr>
        <dsp:cNvPr id="0" name=""/>
        <dsp:cNvSpPr/>
      </dsp:nvSpPr>
      <dsp:spPr>
        <a:xfrm>
          <a:off x="3429001" y="2106943"/>
          <a:ext cx="1802477" cy="1703057"/>
        </a:xfrm>
        <a:prstGeom prst="ellipse">
          <a:avLst/>
        </a:prstGeom>
        <a:solidFill>
          <a:schemeClr val="bg2">
            <a:lumMod val="25000"/>
          </a:schemeClr>
        </a:solidFill>
        <a:ln w="12700" cap="flat" cmpd="sng" algn="ctr">
          <a:solidFill>
            <a:schemeClr val="bg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Microsoft Sans Serif" panose="020B0604020202020204" pitchFamily="34" charset="0"/>
              <a:cs typeface="Microsoft Sans Serif" panose="020B0604020202020204" pitchFamily="34" charset="0"/>
            </a:rPr>
            <a:t>Volatile Organic Compound</a:t>
          </a:r>
        </a:p>
      </dsp:txBody>
      <dsp:txXfrm>
        <a:off x="3692968" y="2356350"/>
        <a:ext cx="1274543" cy="1204243"/>
      </dsp:txXfrm>
    </dsp:sp>
    <dsp:sp modelId="{D6A1E858-75E1-4521-85A1-372DBD2A793F}">
      <dsp:nvSpPr>
        <dsp:cNvPr id="0" name=""/>
        <dsp:cNvSpPr/>
      </dsp:nvSpPr>
      <dsp:spPr>
        <a:xfrm>
          <a:off x="3177288" y="165080"/>
          <a:ext cx="1704537" cy="1692280"/>
        </a:xfrm>
        <a:prstGeom prst="ellipse">
          <a:avLst/>
        </a:prstGeom>
        <a:solidFill>
          <a:schemeClr val="bg2">
            <a:lumMod val="50000"/>
          </a:schemeClr>
        </a:solidFill>
        <a:ln w="12700" cap="flat" cmpd="sng" algn="ctr">
          <a:solidFill>
            <a:schemeClr val="bg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icrosoft Sans Serif" panose="020B0604020202020204" pitchFamily="34" charset="0"/>
              <a:cs typeface="Microsoft Sans Serif" panose="020B0604020202020204" pitchFamily="34" charset="0"/>
            </a:rPr>
            <a:t>Heavy Metals</a:t>
          </a:r>
        </a:p>
      </dsp:txBody>
      <dsp:txXfrm>
        <a:off x="3426912" y="412909"/>
        <a:ext cx="1205289" cy="1196622"/>
      </dsp:txXfrm>
    </dsp:sp>
    <dsp:sp modelId="{14773993-09DC-4741-81E9-45395C034F86}">
      <dsp:nvSpPr>
        <dsp:cNvPr id="0" name=""/>
        <dsp:cNvSpPr/>
      </dsp:nvSpPr>
      <dsp:spPr>
        <a:xfrm>
          <a:off x="4359443" y="935958"/>
          <a:ext cx="1631451" cy="1726557"/>
        </a:xfrm>
        <a:prstGeom prst="ellipse">
          <a:avLst/>
        </a:prstGeom>
        <a:solidFill>
          <a:schemeClr val="accent3">
            <a:lumMod val="75000"/>
          </a:schemeClr>
        </a:solidFill>
        <a:ln w="12700" cap="flat" cmpd="sng" algn="ctr">
          <a:solidFill>
            <a:schemeClr val="bg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Microsoft Sans Serif" panose="020B0604020202020204" pitchFamily="34" charset="0"/>
              <a:cs typeface="Microsoft Sans Serif" panose="020B0604020202020204" pitchFamily="34" charset="0"/>
            </a:rPr>
            <a:t>Fine Particulate</a:t>
          </a:r>
        </a:p>
      </dsp:txBody>
      <dsp:txXfrm>
        <a:off x="4598363" y="1188806"/>
        <a:ext cx="1153611" cy="1220861"/>
      </dsp:txXfrm>
    </dsp:sp>
    <dsp:sp modelId="{D30E3E1A-7692-41AC-82F2-3736DC305A6A}">
      <dsp:nvSpPr>
        <dsp:cNvPr id="0" name=""/>
        <dsp:cNvSpPr/>
      </dsp:nvSpPr>
      <dsp:spPr>
        <a:xfrm rot="2040000">
          <a:off x="2149471" y="336512"/>
          <a:ext cx="4845050" cy="3876040"/>
        </a:xfrm>
        <a:prstGeom prst="funnel">
          <a:avLst/>
        </a:prstGeom>
        <a:solidFill>
          <a:schemeClr val="bg1">
            <a:lumMod val="20000"/>
            <a:lumOff val="80000"/>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887D4-E6A1-4A2F-9DDD-43BDEB42C93D}">
      <dsp:nvSpPr>
        <dsp:cNvPr id="0" name=""/>
        <dsp:cNvSpPr/>
      </dsp:nvSpPr>
      <dsp:spPr>
        <a:xfrm>
          <a:off x="0" y="252974"/>
          <a:ext cx="6705599" cy="97659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55034" numCol="1" spcCol="1270" anchor="ctr" anchorCtr="0">
          <a:noAutofit/>
        </a:bodyPr>
        <a:lstStyle/>
        <a:p>
          <a:pPr marL="0" lvl="0" indent="0" algn="l" defTabSz="1244600">
            <a:lnSpc>
              <a:spcPct val="90000"/>
            </a:lnSpc>
            <a:spcBef>
              <a:spcPct val="0"/>
            </a:spcBef>
            <a:spcAft>
              <a:spcPct val="35000"/>
            </a:spcAft>
            <a:buNone/>
          </a:pPr>
          <a:r>
            <a:rPr lang="en-US" sz="2800" kern="1200" dirty="0"/>
            <a:t>Communication</a:t>
          </a:r>
        </a:p>
      </dsp:txBody>
      <dsp:txXfrm>
        <a:off x="0" y="497122"/>
        <a:ext cx="6461451" cy="488295"/>
      </dsp:txXfrm>
    </dsp:sp>
    <dsp:sp modelId="{05370C39-AF6D-4169-8162-DFA0930D25A4}">
      <dsp:nvSpPr>
        <dsp:cNvPr id="0" name=""/>
        <dsp:cNvSpPr/>
      </dsp:nvSpPr>
      <dsp:spPr>
        <a:xfrm>
          <a:off x="2065324" y="578504"/>
          <a:ext cx="4640275" cy="97659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55034" numCol="1" spcCol="1270" anchor="ctr" anchorCtr="0">
          <a:noAutofit/>
        </a:bodyPr>
        <a:lstStyle/>
        <a:p>
          <a:pPr marL="0" lvl="0" indent="0" algn="l" defTabSz="1244600">
            <a:lnSpc>
              <a:spcPct val="90000"/>
            </a:lnSpc>
            <a:spcBef>
              <a:spcPct val="0"/>
            </a:spcBef>
            <a:spcAft>
              <a:spcPct val="35000"/>
            </a:spcAft>
            <a:buNone/>
          </a:pPr>
          <a:r>
            <a:rPr lang="en-US" sz="2800" kern="1200" dirty="0"/>
            <a:t>Signage</a:t>
          </a:r>
        </a:p>
      </dsp:txBody>
      <dsp:txXfrm>
        <a:off x="2065324" y="822652"/>
        <a:ext cx="4396127" cy="488295"/>
      </dsp:txXfrm>
    </dsp:sp>
    <dsp:sp modelId="{939566C4-5B4F-437D-B2B9-2BBBD78FC59E}">
      <dsp:nvSpPr>
        <dsp:cNvPr id="0" name=""/>
        <dsp:cNvSpPr/>
      </dsp:nvSpPr>
      <dsp:spPr>
        <a:xfrm>
          <a:off x="4130649" y="904034"/>
          <a:ext cx="2574950" cy="976591"/>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55034" numCol="1" spcCol="1270" anchor="ctr" anchorCtr="0">
          <a:noAutofit/>
        </a:bodyPr>
        <a:lstStyle/>
        <a:p>
          <a:pPr marL="0" lvl="0" indent="0" algn="l" defTabSz="1244600">
            <a:lnSpc>
              <a:spcPct val="90000"/>
            </a:lnSpc>
            <a:spcBef>
              <a:spcPct val="0"/>
            </a:spcBef>
            <a:spcAft>
              <a:spcPct val="35000"/>
            </a:spcAft>
            <a:buNone/>
          </a:pPr>
          <a:r>
            <a:rPr lang="en-US" sz="2800" kern="1200" dirty="0"/>
            <a:t>Cessation</a:t>
          </a:r>
        </a:p>
      </dsp:txBody>
      <dsp:txXfrm>
        <a:off x="4130649" y="1148182"/>
        <a:ext cx="2330802" cy="488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0C360-5468-44F9-A596-E0DAAC21D138}">
      <dsp:nvSpPr>
        <dsp:cNvPr id="0" name=""/>
        <dsp:cNvSpPr/>
      </dsp:nvSpPr>
      <dsp:spPr>
        <a:xfrm>
          <a:off x="425270" y="426556"/>
          <a:ext cx="2108910"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Tw Cen MT" panose="020B0602020104020603" pitchFamily="34" charset="0"/>
            </a:rPr>
            <a:t>Individuals</a:t>
          </a:r>
          <a:r>
            <a:rPr lang="en-US" sz="1800" b="0" i="0" kern="1200" baseline="0" dirty="0">
              <a:latin typeface="Tw Cen MT" panose="020B0602020104020603" pitchFamily="34" charset="0"/>
            </a:rPr>
            <a:t>, parents, and families</a:t>
          </a:r>
          <a:endParaRPr lang="en-US" b="0" i="0" kern="1200" dirty="0">
            <a:latin typeface="Tw Cen MT" panose="020B0602020104020603" pitchFamily="34" charset="0"/>
          </a:endParaRPr>
        </a:p>
      </dsp:txBody>
      <dsp:txXfrm>
        <a:off x="425270" y="426556"/>
        <a:ext cx="2108910" cy="866694"/>
      </dsp:txXfrm>
    </dsp:sp>
    <dsp:sp modelId="{29ECADA7-5660-43DA-BF43-97F1F9CCFA0B}">
      <dsp:nvSpPr>
        <dsp:cNvPr id="0" name=""/>
        <dsp:cNvSpPr/>
      </dsp:nvSpPr>
      <dsp:spPr>
        <a:xfrm>
          <a:off x="0" y="442816"/>
          <a:ext cx="990409" cy="821083"/>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B31519-FE6A-44D8-9CA9-815200EB2F76}">
      <dsp:nvSpPr>
        <dsp:cNvPr id="0" name=""/>
        <dsp:cNvSpPr/>
      </dsp:nvSpPr>
      <dsp:spPr>
        <a:xfrm>
          <a:off x="2826979" y="457306"/>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Teachers, coaches, and other youth influences</a:t>
          </a:r>
        </a:p>
      </dsp:txBody>
      <dsp:txXfrm>
        <a:off x="2826979" y="457306"/>
        <a:ext cx="2773423" cy="866694"/>
      </dsp:txXfrm>
    </dsp:sp>
    <dsp:sp modelId="{CAABF46B-8E90-4F4F-A52C-A037745C2E01}">
      <dsp:nvSpPr>
        <dsp:cNvPr id="0" name=""/>
        <dsp:cNvSpPr/>
      </dsp:nvSpPr>
      <dsp:spPr>
        <a:xfrm>
          <a:off x="2633387" y="496487"/>
          <a:ext cx="682795" cy="79029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1FBA5E-4D09-40B6-8960-E11E486B8B3D}">
      <dsp:nvSpPr>
        <dsp:cNvPr id="0" name=""/>
        <dsp:cNvSpPr/>
      </dsp:nvSpPr>
      <dsp:spPr>
        <a:xfrm>
          <a:off x="6328726" y="468016"/>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Civic and community leaders</a:t>
          </a:r>
        </a:p>
      </dsp:txBody>
      <dsp:txXfrm>
        <a:off x="6328726" y="468016"/>
        <a:ext cx="2773423" cy="866694"/>
      </dsp:txXfrm>
    </dsp:sp>
    <dsp:sp modelId="{D4BA5EFF-640C-4F28-BA5D-A064E1BBDEC2}">
      <dsp:nvSpPr>
        <dsp:cNvPr id="0" name=""/>
        <dsp:cNvSpPr/>
      </dsp:nvSpPr>
      <dsp:spPr>
        <a:xfrm>
          <a:off x="5838626" y="430299"/>
          <a:ext cx="966991" cy="910029"/>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50F9A-ACC3-4292-80DE-F0E6080C9DDF}">
      <dsp:nvSpPr>
        <dsp:cNvPr id="0" name=""/>
        <dsp:cNvSpPr/>
      </dsp:nvSpPr>
      <dsp:spPr>
        <a:xfrm>
          <a:off x="317818" y="1531680"/>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Public health and health care professionals</a:t>
          </a:r>
        </a:p>
      </dsp:txBody>
      <dsp:txXfrm>
        <a:off x="317818" y="1531680"/>
        <a:ext cx="2773423" cy="866694"/>
      </dsp:txXfrm>
    </dsp:sp>
    <dsp:sp modelId="{1951D37E-FF4B-479B-9C2F-DA581827B1C6}">
      <dsp:nvSpPr>
        <dsp:cNvPr id="0" name=""/>
        <dsp:cNvSpPr/>
      </dsp:nvSpPr>
      <dsp:spPr>
        <a:xfrm>
          <a:off x="0" y="1482494"/>
          <a:ext cx="732124" cy="913523"/>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C3006-1D97-4399-8856-B89D6720EF5D}">
      <dsp:nvSpPr>
        <dsp:cNvPr id="0" name=""/>
        <dsp:cNvSpPr/>
      </dsp:nvSpPr>
      <dsp:spPr>
        <a:xfrm>
          <a:off x="3332068" y="1540522"/>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Researchers</a:t>
          </a:r>
        </a:p>
      </dsp:txBody>
      <dsp:txXfrm>
        <a:off x="3332068" y="1540522"/>
        <a:ext cx="2773423" cy="866694"/>
      </dsp:txXfrm>
    </dsp:sp>
    <dsp:sp modelId="{34271A8A-9104-4383-BBC6-2B17B3E4489B}">
      <dsp:nvSpPr>
        <dsp:cNvPr id="0" name=""/>
        <dsp:cNvSpPr/>
      </dsp:nvSpPr>
      <dsp:spPr>
        <a:xfrm>
          <a:off x="3055910" y="1502806"/>
          <a:ext cx="772384" cy="910029"/>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0C985-3CFB-4DCC-BA8E-AB0E6B43522B}">
      <dsp:nvSpPr>
        <dsp:cNvPr id="0" name=""/>
        <dsp:cNvSpPr/>
      </dsp:nvSpPr>
      <dsp:spPr>
        <a:xfrm>
          <a:off x="6287684" y="1514744"/>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Federal government</a:t>
          </a:r>
        </a:p>
      </dsp:txBody>
      <dsp:txXfrm>
        <a:off x="6287684" y="1514744"/>
        <a:ext cx="2773423" cy="866694"/>
      </dsp:txXfrm>
    </dsp:sp>
    <dsp:sp modelId="{717BB340-D151-47A4-882D-38ECFF9BC3EF}">
      <dsp:nvSpPr>
        <dsp:cNvPr id="0" name=""/>
        <dsp:cNvSpPr/>
      </dsp:nvSpPr>
      <dsp:spPr>
        <a:xfrm>
          <a:off x="5808775" y="1535342"/>
          <a:ext cx="983505" cy="910029"/>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B510B1-6DB9-4E86-84A4-4E45841E8728}">
      <dsp:nvSpPr>
        <dsp:cNvPr id="0" name=""/>
        <dsp:cNvSpPr/>
      </dsp:nvSpPr>
      <dsp:spPr>
        <a:xfrm>
          <a:off x="1546547" y="2612057"/>
          <a:ext cx="3142732"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State, local, tribal, and territorial governments</a:t>
          </a:r>
        </a:p>
      </dsp:txBody>
      <dsp:txXfrm>
        <a:off x="1546547" y="2612057"/>
        <a:ext cx="3142732" cy="866694"/>
      </dsp:txXfrm>
    </dsp:sp>
    <dsp:sp modelId="{BC57F23F-AA0B-4F6C-A1F6-B82CE26CA36D}">
      <dsp:nvSpPr>
        <dsp:cNvPr id="0" name=""/>
        <dsp:cNvSpPr/>
      </dsp:nvSpPr>
      <dsp:spPr>
        <a:xfrm>
          <a:off x="304801" y="2589392"/>
          <a:ext cx="1617650" cy="910029"/>
        </a:xfrm>
        <a:prstGeom prst="rect">
          <a:avLst/>
        </a:prstGeom>
        <a:blipFill rotWithShape="1">
          <a:blip xmlns:r="http://schemas.openxmlformats.org/officeDocument/2006/relationships" r:embed="rId7"/>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02AB3B6-BCD4-4B15-979D-2C2EBF15E7A3}">
      <dsp:nvSpPr>
        <dsp:cNvPr id="0" name=""/>
        <dsp:cNvSpPr/>
      </dsp:nvSpPr>
      <dsp:spPr>
        <a:xfrm>
          <a:off x="6238144" y="2649950"/>
          <a:ext cx="2773423" cy="86669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E-cigarette manufacturers, distributors, and retailers</a:t>
          </a:r>
        </a:p>
      </dsp:txBody>
      <dsp:txXfrm>
        <a:off x="6238144" y="2649950"/>
        <a:ext cx="2773423" cy="866694"/>
      </dsp:txXfrm>
    </dsp:sp>
    <dsp:sp modelId="{52DE43DA-25C6-4EC0-B357-1A9BC9E62B47}">
      <dsp:nvSpPr>
        <dsp:cNvPr id="0" name=""/>
        <dsp:cNvSpPr/>
      </dsp:nvSpPr>
      <dsp:spPr>
        <a:xfrm>
          <a:off x="4982192" y="2622412"/>
          <a:ext cx="1374332" cy="910029"/>
        </a:xfrm>
        <a:prstGeom prst="rect">
          <a:avLst/>
        </a:prstGeom>
        <a:blipFill rotWithShape="1">
          <a:blip xmlns:r="http://schemas.openxmlformats.org/officeDocument/2006/relationships" r:embed="rId8"/>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44E7DE0-7AAB-40A5-8565-46A764CD1569}">
      <dsp:nvSpPr>
        <dsp:cNvPr id="0" name=""/>
        <dsp:cNvSpPr/>
      </dsp:nvSpPr>
      <dsp:spPr>
        <a:xfrm>
          <a:off x="3400225" y="3724706"/>
          <a:ext cx="2773423" cy="16638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4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latin typeface="Tw Cen MT" panose="020B0602020104020603" pitchFamily="34" charset="0"/>
            </a:rPr>
            <a:t>Voluntary health agencies, non-governmental organizations, and other community and faith based organizations</a:t>
          </a:r>
          <a:endParaRPr lang="en-US" sz="1800" b="0" i="0" kern="1200" dirty="0">
            <a:latin typeface="Tw Cen MT" panose="020B0602020104020603" pitchFamily="34" charset="0"/>
          </a:endParaRPr>
        </a:p>
      </dsp:txBody>
      <dsp:txXfrm>
        <a:off x="3400225" y="3724706"/>
        <a:ext cx="2773423" cy="1663854"/>
      </dsp:txXfrm>
    </dsp:sp>
    <dsp:sp modelId="{1D5B2709-E80A-4935-A1E9-1AA22D56CD0C}">
      <dsp:nvSpPr>
        <dsp:cNvPr id="0" name=""/>
        <dsp:cNvSpPr/>
      </dsp:nvSpPr>
      <dsp:spPr>
        <a:xfrm>
          <a:off x="2949247" y="3834660"/>
          <a:ext cx="947061" cy="1159140"/>
        </a:xfrm>
        <a:prstGeom prst="rect">
          <a:avLst/>
        </a:prstGeom>
        <a:blipFill rotWithShape="1">
          <a:blip xmlns:r="http://schemas.openxmlformats.org/officeDocument/2006/relationships" r:embed="rId9"/>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53A4A-6ED4-4322-B973-EC3F75E26EC8}">
      <dsp:nvSpPr>
        <dsp:cNvPr id="0" name=""/>
        <dsp:cNvSpPr/>
      </dsp:nvSpPr>
      <dsp:spPr>
        <a:xfrm>
          <a:off x="868153" y="389511"/>
          <a:ext cx="6417802" cy="2005563"/>
        </a:xfrm>
        <a:prstGeom prst="rect">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8435"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Text" lastClr="000000">
                  <a:hueOff val="0"/>
                  <a:satOff val="0"/>
                  <a:lumOff val="0"/>
                  <a:alphaOff val="0"/>
                </a:sysClr>
              </a:solidFill>
              <a:latin typeface="Franklin Gothic Medium" panose="020B0603020102020204" pitchFamily="34" charset="0"/>
              <a:ea typeface="+mn-ea"/>
              <a:cs typeface="+mn-cs"/>
            </a:rPr>
            <a:t>Tobacco-free government buildings, vehicles, and grounds, including parks</a:t>
          </a:r>
        </a:p>
      </dsp:txBody>
      <dsp:txXfrm>
        <a:off x="868153" y="389511"/>
        <a:ext cx="6417802" cy="2005563"/>
      </dsp:txXfrm>
    </dsp:sp>
    <dsp:sp modelId="{8473443C-8230-4EA4-8132-658C7CDF388F}">
      <dsp:nvSpPr>
        <dsp:cNvPr id="0" name=""/>
        <dsp:cNvSpPr/>
      </dsp:nvSpPr>
      <dsp:spPr>
        <a:xfrm>
          <a:off x="562643" y="356984"/>
          <a:ext cx="1403894" cy="21058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4369A44-C18E-4A78-AD44-EF4CF621CE18}">
      <dsp:nvSpPr>
        <dsp:cNvPr id="0" name=""/>
        <dsp:cNvSpPr/>
      </dsp:nvSpPr>
      <dsp:spPr>
        <a:xfrm>
          <a:off x="868153" y="2914292"/>
          <a:ext cx="6417802" cy="2005563"/>
        </a:xfrm>
        <a:prstGeom prst="rect">
          <a:avLst/>
        </a:prstGeom>
        <a:solidFill>
          <a:sysClr val="window" lastClr="FFFFFF">
            <a:alpha val="40000"/>
            <a:hueOff val="0"/>
            <a:satOff val="0"/>
            <a:lumOff val="0"/>
            <a:alphaOff val="0"/>
          </a:sysClr>
        </a:solidFill>
        <a:ln w="9525" cap="flat" cmpd="sng" algn="ctr">
          <a:solidFill>
            <a:srgbClr val="4F81BD">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8435"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Text" lastClr="000000">
                  <a:hueOff val="0"/>
                  <a:satOff val="0"/>
                  <a:lumOff val="0"/>
                  <a:alphaOff val="0"/>
                </a:sysClr>
              </a:solidFill>
              <a:latin typeface="Franklin Gothic Medium" panose="020B0603020102020204" pitchFamily="34" charset="0"/>
              <a:ea typeface="+mn-ea"/>
              <a:cs typeface="+mn-cs"/>
            </a:rPr>
            <a:t>Smoke-free public places, including e-cigarettes</a:t>
          </a:r>
        </a:p>
      </dsp:txBody>
      <dsp:txXfrm>
        <a:off x="868153" y="2914292"/>
        <a:ext cx="6417802" cy="2005563"/>
      </dsp:txXfrm>
    </dsp:sp>
    <dsp:sp modelId="{B464CAC7-B33D-4470-97F1-738250B19FE6}">
      <dsp:nvSpPr>
        <dsp:cNvPr id="0" name=""/>
        <dsp:cNvSpPr/>
      </dsp:nvSpPr>
      <dsp:spPr>
        <a:xfrm>
          <a:off x="534073" y="2815094"/>
          <a:ext cx="1403894" cy="210584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0.23158</cdr:x>
      <cdr:y>0.18831</cdr:y>
    </cdr:from>
    <cdr:to>
      <cdr:x>0.97895</cdr:x>
      <cdr:y>0.33333</cdr:y>
    </cdr:to>
    <cdr:sp macro="" textlink="">
      <cdr:nvSpPr>
        <cdr:cNvPr id="2" name="TextBox 1">
          <a:extLst xmlns:a="http://schemas.openxmlformats.org/drawingml/2006/main">
            <a:ext uri="{FF2B5EF4-FFF2-40B4-BE49-F238E27FC236}">
              <a16:creationId xmlns:a16="http://schemas.microsoft.com/office/drawing/2014/main" id="{73D3A1AF-6ED1-4A4D-BB6B-E508FD4AC2EE}"/>
            </a:ext>
          </a:extLst>
        </cdr:cNvPr>
        <cdr:cNvSpPr txBox="1"/>
      </cdr:nvSpPr>
      <cdr:spPr>
        <a:xfrm xmlns:a="http://schemas.openxmlformats.org/drawingml/2006/main">
          <a:off x="1676408" y="947048"/>
          <a:ext cx="5410211" cy="729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 counties have passed 5-7 policies out of  the 7 allowed</a:t>
          </a:r>
        </a:p>
      </cdr:txBody>
    </cdr:sp>
  </cdr:relSizeAnchor>
  <cdr:relSizeAnchor xmlns:cdr="http://schemas.openxmlformats.org/drawingml/2006/chartDrawing">
    <cdr:from>
      <cdr:x>0.14737</cdr:x>
      <cdr:y>0.37542</cdr:y>
    </cdr:from>
    <cdr:to>
      <cdr:x>0.65482</cdr:x>
      <cdr:y>0.51515</cdr:y>
    </cdr:to>
    <cdr:sp macro="" textlink="">
      <cdr:nvSpPr>
        <cdr:cNvPr id="3" name="TextBox 2">
          <a:extLst xmlns:a="http://schemas.openxmlformats.org/drawingml/2006/main">
            <a:ext uri="{FF2B5EF4-FFF2-40B4-BE49-F238E27FC236}">
              <a16:creationId xmlns:a16="http://schemas.microsoft.com/office/drawing/2014/main" id="{49583C4D-78CB-4704-BB18-75FE03FE3CBC}"/>
            </a:ext>
          </a:extLst>
        </cdr:cNvPr>
        <cdr:cNvSpPr txBox="1"/>
      </cdr:nvSpPr>
      <cdr:spPr>
        <a:xfrm xmlns:a="http://schemas.openxmlformats.org/drawingml/2006/main">
          <a:off x="1066811" y="1888062"/>
          <a:ext cx="3673431" cy="7027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69 counties have passed 1-4 policies out of 7 allowed</a:t>
          </a:r>
        </a:p>
      </cdr:txBody>
    </cdr:sp>
  </cdr:relSizeAnchor>
  <cdr:relSizeAnchor xmlns:cdr="http://schemas.openxmlformats.org/drawingml/2006/chartDrawing">
    <cdr:from>
      <cdr:x>0.14495</cdr:x>
      <cdr:y>0.74826</cdr:y>
    </cdr:from>
    <cdr:to>
      <cdr:x>0.63836</cdr:x>
      <cdr:y>0.85243</cdr:y>
    </cdr:to>
    <cdr:sp macro="" textlink="">
      <cdr:nvSpPr>
        <cdr:cNvPr id="4" name="TextBox 3">
          <a:extLst xmlns:a="http://schemas.openxmlformats.org/drawingml/2006/main">
            <a:ext uri="{FF2B5EF4-FFF2-40B4-BE49-F238E27FC236}">
              <a16:creationId xmlns:a16="http://schemas.microsoft.com/office/drawing/2014/main" id="{1CED804F-643C-4356-B5DB-35817F1A7ED6}"/>
            </a:ext>
          </a:extLst>
        </cdr:cNvPr>
        <cdr:cNvSpPr txBox="1"/>
      </cdr:nvSpPr>
      <cdr:spPr>
        <a:xfrm xmlns:a="http://schemas.openxmlformats.org/drawingml/2006/main">
          <a:off x="942976" y="2052638"/>
          <a:ext cx="3209925"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0.21053</cdr:x>
      <cdr:y>0.61255</cdr:y>
    </cdr:from>
    <cdr:to>
      <cdr:x>0.91579</cdr:x>
      <cdr:y>0.75758</cdr:y>
    </cdr:to>
    <cdr:sp macro="" textlink="">
      <cdr:nvSpPr>
        <cdr:cNvPr id="5" name="TextBox 4">
          <a:extLst xmlns:a="http://schemas.openxmlformats.org/drawingml/2006/main">
            <a:ext uri="{FF2B5EF4-FFF2-40B4-BE49-F238E27FC236}">
              <a16:creationId xmlns:a16="http://schemas.microsoft.com/office/drawing/2014/main" id="{8A88BAEF-CBA7-4EF7-B4C8-CEA3FD43E2D0}"/>
            </a:ext>
          </a:extLst>
        </cdr:cNvPr>
        <cdr:cNvSpPr txBox="1"/>
      </cdr:nvSpPr>
      <cdr:spPr>
        <a:xfrm xmlns:a="http://schemas.openxmlformats.org/drawingml/2006/main">
          <a:off x="1524027" y="3080636"/>
          <a:ext cx="5105377" cy="7293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r>
            <a:rPr lang="en-US" sz="2000" dirty="0">
              <a:latin typeface="+mn-lt"/>
              <a:ea typeface="+mn-ea"/>
              <a:cs typeface="+mn-cs"/>
            </a:rPr>
            <a:t>counties have passed  0 policies out of 7 allowed </a:t>
          </a:r>
        </a:p>
      </cdr:txBody>
    </cdr:sp>
  </cdr:relSizeAnchor>
  <cdr:relSizeAnchor xmlns:cdr="http://schemas.openxmlformats.org/drawingml/2006/chartDrawing">
    <cdr:from>
      <cdr:x>0.00212</cdr:x>
      <cdr:y>0.87172</cdr:y>
    </cdr:from>
    <cdr:to>
      <cdr:x>0.99821</cdr:x>
      <cdr:y>0.99807</cdr:y>
    </cdr:to>
    <cdr:sp macro="" textlink="">
      <cdr:nvSpPr>
        <cdr:cNvPr id="6" name="TextBox 5">
          <a:extLst xmlns:a="http://schemas.openxmlformats.org/drawingml/2006/main">
            <a:ext uri="{FF2B5EF4-FFF2-40B4-BE49-F238E27FC236}">
              <a16:creationId xmlns:a16="http://schemas.microsoft.com/office/drawing/2014/main" id="{ECDA7B64-57D3-446C-8529-63812674D82E}"/>
            </a:ext>
          </a:extLst>
        </cdr:cNvPr>
        <cdr:cNvSpPr txBox="1"/>
      </cdr:nvSpPr>
      <cdr:spPr>
        <a:xfrm xmlns:a="http://schemas.openxmlformats.org/drawingml/2006/main">
          <a:off x="15334" y="4384032"/>
          <a:ext cx="7210696" cy="635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i="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215"/>
          </a:xfrm>
          <a:prstGeom prst="rect">
            <a:avLst/>
          </a:prstGeom>
        </p:spPr>
        <p:txBody>
          <a:bodyPr vert="horz" lIns="91915" tIns="45958" rIns="91915" bIns="45958"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215"/>
          </a:xfrm>
          <a:prstGeom prst="rect">
            <a:avLst/>
          </a:prstGeom>
        </p:spPr>
        <p:txBody>
          <a:bodyPr vert="horz" lIns="91915" tIns="45958" rIns="91915" bIns="45958" rtlCol="0"/>
          <a:lstStyle>
            <a:lvl1pPr algn="r">
              <a:defRPr sz="1200"/>
            </a:lvl1pPr>
          </a:lstStyle>
          <a:p>
            <a:fld id="{A9B734D9-FBB7-4B85-86A2-24E15EDE55E0}" type="datetimeFigureOut">
              <a:rPr lang="en-US" smtClean="0"/>
              <a:t>8/24/2017</a:t>
            </a:fld>
            <a:endParaRPr lang="en-US" dirty="0"/>
          </a:p>
        </p:txBody>
      </p:sp>
      <p:sp>
        <p:nvSpPr>
          <p:cNvPr id="4" name="Footer Placeholder 3"/>
          <p:cNvSpPr>
            <a:spLocks noGrp="1"/>
          </p:cNvSpPr>
          <p:nvPr>
            <p:ph type="ftr" sz="quarter" idx="2"/>
          </p:nvPr>
        </p:nvSpPr>
        <p:spPr>
          <a:xfrm>
            <a:off x="1" y="8841885"/>
            <a:ext cx="3043979" cy="467215"/>
          </a:xfrm>
          <a:prstGeom prst="rect">
            <a:avLst/>
          </a:prstGeom>
        </p:spPr>
        <p:txBody>
          <a:bodyPr vert="horz" lIns="91915" tIns="45958" rIns="91915" bIns="4595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885"/>
            <a:ext cx="3043979" cy="467215"/>
          </a:xfrm>
          <a:prstGeom prst="rect">
            <a:avLst/>
          </a:prstGeom>
        </p:spPr>
        <p:txBody>
          <a:bodyPr vert="horz" lIns="91915" tIns="45958" rIns="91915" bIns="45958"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3" tIns="46656" rIns="93313" bIns="46656"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13" tIns="46656" rIns="93313" bIns="46656" rtlCol="0"/>
          <a:lstStyle>
            <a:lvl1pPr algn="r">
              <a:defRPr sz="1200"/>
            </a:lvl1pPr>
          </a:lstStyle>
          <a:p>
            <a:fld id="{E3FD6F98-055A-4837-90F2-8E5F6821A1BB}" type="datetimeFigureOut">
              <a:rPr lang="en-US" smtClean="0"/>
              <a:t>8/24/2017</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3" tIns="46656" rIns="93313" bIns="46656" rtlCol="0" anchor="ctr"/>
          <a:lstStyle/>
          <a:p>
            <a:endParaRPr lang="en-US" dirty="0"/>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13" tIns="46656" rIns="93313"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3" tIns="46656" rIns="93313" bIns="46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13" tIns="46656" rIns="93313" bIns="4665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bcnewyork.com/news/local/ECigarettes-Drugs-Marijuana-Vapor-Pens-Smoking-I-Team-227269001.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590607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685800"/>
            <a:ext cx="4570412" cy="3429000"/>
          </a:xfrm>
        </p:spPr>
      </p:sp>
      <p:sp>
        <p:nvSpPr>
          <p:cNvPr id="3" name="Notes Placeholder 2"/>
          <p:cNvSpPr>
            <a:spLocks noGrp="1"/>
          </p:cNvSpPr>
          <p:nvPr>
            <p:ph type="body" idx="1"/>
          </p:nvPr>
        </p:nvSpPr>
        <p:spPr/>
        <p:txBody>
          <a:bodyPr/>
          <a:lstStyle/>
          <a:p>
            <a:r>
              <a:rPr lang="en-US" dirty="0"/>
              <a:t>The Report was released December 8, 2016 in Washington, D.C. by U.S. Surgeon General Dr. Murthy and is based on science. </a:t>
            </a:r>
          </a:p>
          <a:p>
            <a:endParaRPr lang="en-US" dirty="0"/>
          </a:p>
          <a:p>
            <a:r>
              <a:rPr lang="en-US" dirty="0"/>
              <a:t>There has never been an U.S. Surgeon General’s Report that was not based on science or that had to go back and recall any of the information that was include and according to Dr. Brian King, that was one reason why this report was not released until now so that everything included was conclusive sound science.</a:t>
            </a:r>
          </a:p>
          <a:p>
            <a:endParaRPr lang="en-US" dirty="0"/>
          </a:p>
          <a:p>
            <a:r>
              <a:rPr lang="en-US" dirty="0"/>
              <a:t>We know from previous research that 9 in 10 adults who smoke first try conventional cigarettes during adolescence and this could extend to e-cigarettes as well (USDHHS 2012)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0C7C2-D4A9-4643-8F1B-A5D7FEEF1C5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47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Slide courtesy of Dr. Brian King, CDC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5CECD-26D6-4AE7-B742-15E57311EB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0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Dr. Brian King</a:t>
            </a:r>
          </a:p>
          <a:p>
            <a:endParaRPr lang="en-US" dirty="0"/>
          </a:p>
          <a:p>
            <a:r>
              <a:rPr lang="en-US" dirty="0"/>
              <a:t>“I was on the train from New York to Baltimore and I enjoyed the pen the whole way there and back with no one noticing," said one life-long marijuana user who asked not to be identified. "I absolutely was thinking 'This is not bad at 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rPr>
              <a:t>	Source: </a:t>
            </a:r>
            <a:r>
              <a:rPr lang="en-US" sz="1200" dirty="0">
                <a:solidFill>
                  <a:srgbClr val="FFFFFF"/>
                </a:solidFill>
              </a:rPr>
              <a:t>NBC New York. </a:t>
            </a:r>
            <a:r>
              <a:rPr lang="en-US" sz="1200" dirty="0">
                <a:solidFill>
                  <a:srgbClr val="FFFFFF"/>
                </a:solidFill>
                <a:hlinkClick r:id="rId3"/>
              </a:rPr>
              <a:t>http://www.nbcnewyork.com/news/local/ECigarettes-Drugs-Marijuana-Vapor-Pens-Smoking-I-Team-227269001.html</a:t>
            </a:r>
            <a:r>
              <a:rPr lang="en-US" sz="1200" dirty="0">
                <a:solidFill>
                  <a:srgbClr val="FFFFFF"/>
                </a:solidFill>
              </a:rPr>
              <a:t> </a:t>
            </a:r>
          </a:p>
          <a:p>
            <a:endParaRPr lang="en-US" dirty="0"/>
          </a:p>
          <a:p>
            <a:r>
              <a:rPr lang="en-US" dirty="0"/>
              <a:t>Approximately 1/3 of students who had ever used an e-cigarette (32.5%) reported having used (at least once) an e-cigarette for a substance other than nicotine.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28C8-DAE8-4592-AFC8-58821E8818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399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Center for Health Statistics, 2013</a:t>
            </a:r>
          </a:p>
        </p:txBody>
      </p:sp>
      <p:sp>
        <p:nvSpPr>
          <p:cNvPr id="4" name="Slide Number Placeholder 3"/>
          <p:cNvSpPr>
            <a:spLocks noGrp="1"/>
          </p:cNvSpPr>
          <p:nvPr>
            <p:ph type="sldNum" sz="quarter" idx="10"/>
          </p:nvPr>
        </p:nvSpPr>
        <p:spPr/>
        <p:txBody>
          <a:bodyPr/>
          <a:lstStyle/>
          <a:p>
            <a:fld id="{609479F1-E6BE-4F26-97CE-61F13C6F5EBA}" type="slidenum">
              <a:rPr lang="en-US" smtClean="0"/>
              <a:t>14</a:t>
            </a:fld>
            <a:endParaRPr lang="en-US" dirty="0"/>
          </a:p>
        </p:txBody>
      </p:sp>
    </p:spTree>
    <p:extLst>
      <p:ext uri="{BB962C8B-B14F-4D97-AF65-F5344CB8AC3E}">
        <p14:creationId xmlns:p14="http://schemas.microsoft.com/office/powerpoint/2010/main" val="208259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a:latin typeface="Arial" pitchFamily="34" charset="0"/>
              </a:rPr>
              <a:t>Slide courtesy of Dr. Brian King, CDC</a:t>
            </a:r>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E64C-9AD6-4CAD-8CEF-02E9322685AD}"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1173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Dr. Brian King, CDC</a:t>
            </a:r>
          </a:p>
          <a:p>
            <a:r>
              <a:rPr lang="en-US" dirty="0"/>
              <a:t>Source: Centers for Disease Control and Prevention. Best Practices for Comprehensive Tobacco Control Programs. 2014</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1F8FB-168D-492D-BF01-27E8E4998B9C}"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8/24/2017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405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1160463"/>
            <a:ext cx="4173538" cy="31321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C39C6-EB9A-42A1-ADE4-45936B485304}"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7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0168" indent="-279872" eaLnBrk="0" hangingPunct="0">
              <a:spcBef>
                <a:spcPct val="30000"/>
              </a:spcBef>
              <a:defRPr sz="1200">
                <a:solidFill>
                  <a:schemeClr val="tx1"/>
                </a:solidFill>
                <a:latin typeface="Arial" pitchFamily="34" charset="0"/>
                <a:cs typeface="Arial" pitchFamily="34" charset="0"/>
              </a:defRPr>
            </a:lvl2pPr>
            <a:lvl3pPr marL="1124178" indent="-223585" eaLnBrk="0" hangingPunct="0">
              <a:spcBef>
                <a:spcPct val="30000"/>
              </a:spcBef>
              <a:defRPr sz="1200">
                <a:solidFill>
                  <a:schemeClr val="tx1"/>
                </a:solidFill>
                <a:latin typeface="Arial" pitchFamily="34" charset="0"/>
                <a:cs typeface="Arial" pitchFamily="34" charset="0"/>
              </a:defRPr>
            </a:lvl3pPr>
            <a:lvl4pPr marL="1574474" indent="-223585" eaLnBrk="0" hangingPunct="0">
              <a:spcBef>
                <a:spcPct val="30000"/>
              </a:spcBef>
              <a:defRPr sz="1200">
                <a:solidFill>
                  <a:schemeClr val="tx1"/>
                </a:solidFill>
                <a:latin typeface="Arial" pitchFamily="34" charset="0"/>
                <a:cs typeface="Arial" pitchFamily="34" charset="0"/>
              </a:defRPr>
            </a:lvl4pPr>
            <a:lvl5pPr marL="2024770" indent="-223585" eaLnBrk="0" hangingPunct="0">
              <a:spcBef>
                <a:spcPct val="30000"/>
              </a:spcBef>
              <a:defRPr sz="1200">
                <a:solidFill>
                  <a:schemeClr val="tx1"/>
                </a:solidFill>
                <a:latin typeface="Arial" pitchFamily="34" charset="0"/>
                <a:cs typeface="Arial" pitchFamily="34" charset="0"/>
              </a:defRPr>
            </a:lvl5pPr>
            <a:lvl6pPr marL="2475067" indent="-223585" eaLnBrk="0" fontAlgn="base" hangingPunct="0">
              <a:spcBef>
                <a:spcPct val="30000"/>
              </a:spcBef>
              <a:spcAft>
                <a:spcPct val="0"/>
              </a:spcAft>
              <a:defRPr sz="1200">
                <a:solidFill>
                  <a:schemeClr val="tx1"/>
                </a:solidFill>
                <a:latin typeface="Arial" pitchFamily="34" charset="0"/>
                <a:cs typeface="Arial" pitchFamily="34" charset="0"/>
              </a:defRPr>
            </a:lvl6pPr>
            <a:lvl7pPr marL="2925363" indent="-223585" eaLnBrk="0" fontAlgn="base" hangingPunct="0">
              <a:spcBef>
                <a:spcPct val="30000"/>
              </a:spcBef>
              <a:spcAft>
                <a:spcPct val="0"/>
              </a:spcAft>
              <a:defRPr sz="1200">
                <a:solidFill>
                  <a:schemeClr val="tx1"/>
                </a:solidFill>
                <a:latin typeface="Arial" pitchFamily="34" charset="0"/>
                <a:cs typeface="Arial" pitchFamily="34" charset="0"/>
              </a:defRPr>
            </a:lvl7pPr>
            <a:lvl8pPr marL="3375659" indent="-223585" eaLnBrk="0" fontAlgn="base" hangingPunct="0">
              <a:spcBef>
                <a:spcPct val="30000"/>
              </a:spcBef>
              <a:spcAft>
                <a:spcPct val="0"/>
              </a:spcAft>
              <a:defRPr sz="1200">
                <a:solidFill>
                  <a:schemeClr val="tx1"/>
                </a:solidFill>
                <a:latin typeface="Arial" pitchFamily="34" charset="0"/>
                <a:cs typeface="Arial" pitchFamily="34" charset="0"/>
              </a:defRPr>
            </a:lvl8pPr>
            <a:lvl9pPr marL="3825955" indent="-22358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385C6A7-9354-4BA2-8BA2-58AF9B68865C}" type="slidenum">
              <a:rPr lang="en-US" altLang="en-US" smtClean="0"/>
              <a:pPr eaLnBrk="1" hangingPunct="1">
                <a:spcBef>
                  <a:spcPct val="0"/>
                </a:spcBef>
              </a:pPr>
              <a:t>20</a:t>
            </a:fld>
            <a:endParaRPr lang="en-US"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cs typeface="Arial" pitchFamily="34" charset="0"/>
              </a:rPr>
              <a:t>Think Image from original presentation</a:t>
            </a:r>
          </a:p>
        </p:txBody>
      </p:sp>
    </p:spTree>
    <p:extLst>
      <p:ext uri="{BB962C8B-B14F-4D97-AF65-F5344CB8AC3E}">
        <p14:creationId xmlns:p14="http://schemas.microsoft.com/office/powerpoint/2010/main" val="2001357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0168" indent="-279872" eaLnBrk="0" hangingPunct="0">
              <a:spcBef>
                <a:spcPct val="30000"/>
              </a:spcBef>
              <a:defRPr sz="1200">
                <a:solidFill>
                  <a:schemeClr val="tx1"/>
                </a:solidFill>
                <a:latin typeface="Arial" pitchFamily="34" charset="0"/>
                <a:cs typeface="Arial" pitchFamily="34" charset="0"/>
              </a:defRPr>
            </a:lvl2pPr>
            <a:lvl3pPr marL="1124178" indent="-223585" eaLnBrk="0" hangingPunct="0">
              <a:spcBef>
                <a:spcPct val="30000"/>
              </a:spcBef>
              <a:defRPr sz="1200">
                <a:solidFill>
                  <a:schemeClr val="tx1"/>
                </a:solidFill>
                <a:latin typeface="Arial" pitchFamily="34" charset="0"/>
                <a:cs typeface="Arial" pitchFamily="34" charset="0"/>
              </a:defRPr>
            </a:lvl3pPr>
            <a:lvl4pPr marL="1574474" indent="-223585" eaLnBrk="0" hangingPunct="0">
              <a:spcBef>
                <a:spcPct val="30000"/>
              </a:spcBef>
              <a:defRPr sz="1200">
                <a:solidFill>
                  <a:schemeClr val="tx1"/>
                </a:solidFill>
                <a:latin typeface="Arial" pitchFamily="34" charset="0"/>
                <a:cs typeface="Arial" pitchFamily="34" charset="0"/>
              </a:defRPr>
            </a:lvl4pPr>
            <a:lvl5pPr marL="2024770" indent="-223585" eaLnBrk="0" hangingPunct="0">
              <a:spcBef>
                <a:spcPct val="30000"/>
              </a:spcBef>
              <a:defRPr sz="1200">
                <a:solidFill>
                  <a:schemeClr val="tx1"/>
                </a:solidFill>
                <a:latin typeface="Arial" pitchFamily="34" charset="0"/>
                <a:cs typeface="Arial" pitchFamily="34" charset="0"/>
              </a:defRPr>
            </a:lvl5pPr>
            <a:lvl6pPr marL="2475067" indent="-223585" eaLnBrk="0" fontAlgn="base" hangingPunct="0">
              <a:spcBef>
                <a:spcPct val="30000"/>
              </a:spcBef>
              <a:spcAft>
                <a:spcPct val="0"/>
              </a:spcAft>
              <a:defRPr sz="1200">
                <a:solidFill>
                  <a:schemeClr val="tx1"/>
                </a:solidFill>
                <a:latin typeface="Arial" pitchFamily="34" charset="0"/>
                <a:cs typeface="Arial" pitchFamily="34" charset="0"/>
              </a:defRPr>
            </a:lvl6pPr>
            <a:lvl7pPr marL="2925363" indent="-223585" eaLnBrk="0" fontAlgn="base" hangingPunct="0">
              <a:spcBef>
                <a:spcPct val="30000"/>
              </a:spcBef>
              <a:spcAft>
                <a:spcPct val="0"/>
              </a:spcAft>
              <a:defRPr sz="1200">
                <a:solidFill>
                  <a:schemeClr val="tx1"/>
                </a:solidFill>
                <a:latin typeface="Arial" pitchFamily="34" charset="0"/>
                <a:cs typeface="Arial" pitchFamily="34" charset="0"/>
              </a:defRPr>
            </a:lvl7pPr>
            <a:lvl8pPr marL="3375659" indent="-223585" eaLnBrk="0" fontAlgn="base" hangingPunct="0">
              <a:spcBef>
                <a:spcPct val="30000"/>
              </a:spcBef>
              <a:spcAft>
                <a:spcPct val="0"/>
              </a:spcAft>
              <a:defRPr sz="1200">
                <a:solidFill>
                  <a:schemeClr val="tx1"/>
                </a:solidFill>
                <a:latin typeface="Arial" pitchFamily="34" charset="0"/>
                <a:cs typeface="Arial" pitchFamily="34" charset="0"/>
              </a:defRPr>
            </a:lvl8pPr>
            <a:lvl9pPr marL="3825955" indent="-22358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385C6A7-9354-4BA2-8BA2-58AF9B68865C}" type="slidenum">
              <a:rPr lang="en-US" altLang="en-US" smtClean="0"/>
              <a:pPr eaLnBrk="1" hangingPunct="1">
                <a:spcBef>
                  <a:spcPct val="0"/>
                </a:spcBef>
              </a:pPr>
              <a:t>21</a:t>
            </a:fld>
            <a:endParaRPr lang="en-US"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cs typeface="Arial" pitchFamily="34" charset="0"/>
              </a:rPr>
              <a:t>Think Stock Image from original presentation</a:t>
            </a:r>
          </a:p>
          <a:p>
            <a:pPr eaLnBrk="1" hangingPunct="1"/>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100495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0168" indent="-279872" eaLnBrk="0" hangingPunct="0">
              <a:spcBef>
                <a:spcPct val="30000"/>
              </a:spcBef>
              <a:defRPr sz="1200">
                <a:solidFill>
                  <a:schemeClr val="tx1"/>
                </a:solidFill>
                <a:latin typeface="Arial" pitchFamily="34" charset="0"/>
                <a:cs typeface="Arial" pitchFamily="34" charset="0"/>
              </a:defRPr>
            </a:lvl2pPr>
            <a:lvl3pPr marL="1124178" indent="-223585" eaLnBrk="0" hangingPunct="0">
              <a:spcBef>
                <a:spcPct val="30000"/>
              </a:spcBef>
              <a:defRPr sz="1200">
                <a:solidFill>
                  <a:schemeClr val="tx1"/>
                </a:solidFill>
                <a:latin typeface="Arial" pitchFamily="34" charset="0"/>
                <a:cs typeface="Arial" pitchFamily="34" charset="0"/>
              </a:defRPr>
            </a:lvl3pPr>
            <a:lvl4pPr marL="1574474" indent="-223585" eaLnBrk="0" hangingPunct="0">
              <a:spcBef>
                <a:spcPct val="30000"/>
              </a:spcBef>
              <a:defRPr sz="1200">
                <a:solidFill>
                  <a:schemeClr val="tx1"/>
                </a:solidFill>
                <a:latin typeface="Arial" pitchFamily="34" charset="0"/>
                <a:cs typeface="Arial" pitchFamily="34" charset="0"/>
              </a:defRPr>
            </a:lvl4pPr>
            <a:lvl5pPr marL="2024770" indent="-223585" eaLnBrk="0" hangingPunct="0">
              <a:spcBef>
                <a:spcPct val="30000"/>
              </a:spcBef>
              <a:defRPr sz="1200">
                <a:solidFill>
                  <a:schemeClr val="tx1"/>
                </a:solidFill>
                <a:latin typeface="Arial" pitchFamily="34" charset="0"/>
                <a:cs typeface="Arial" pitchFamily="34" charset="0"/>
              </a:defRPr>
            </a:lvl5pPr>
            <a:lvl6pPr marL="2475067" indent="-223585" eaLnBrk="0" fontAlgn="base" hangingPunct="0">
              <a:spcBef>
                <a:spcPct val="30000"/>
              </a:spcBef>
              <a:spcAft>
                <a:spcPct val="0"/>
              </a:spcAft>
              <a:defRPr sz="1200">
                <a:solidFill>
                  <a:schemeClr val="tx1"/>
                </a:solidFill>
                <a:latin typeface="Arial" pitchFamily="34" charset="0"/>
                <a:cs typeface="Arial" pitchFamily="34" charset="0"/>
              </a:defRPr>
            </a:lvl6pPr>
            <a:lvl7pPr marL="2925363" indent="-223585" eaLnBrk="0" fontAlgn="base" hangingPunct="0">
              <a:spcBef>
                <a:spcPct val="30000"/>
              </a:spcBef>
              <a:spcAft>
                <a:spcPct val="0"/>
              </a:spcAft>
              <a:defRPr sz="1200">
                <a:solidFill>
                  <a:schemeClr val="tx1"/>
                </a:solidFill>
                <a:latin typeface="Arial" pitchFamily="34" charset="0"/>
                <a:cs typeface="Arial" pitchFamily="34" charset="0"/>
              </a:defRPr>
            </a:lvl7pPr>
            <a:lvl8pPr marL="3375659" indent="-223585" eaLnBrk="0" fontAlgn="base" hangingPunct="0">
              <a:spcBef>
                <a:spcPct val="30000"/>
              </a:spcBef>
              <a:spcAft>
                <a:spcPct val="0"/>
              </a:spcAft>
              <a:defRPr sz="1200">
                <a:solidFill>
                  <a:schemeClr val="tx1"/>
                </a:solidFill>
                <a:latin typeface="Arial" pitchFamily="34" charset="0"/>
                <a:cs typeface="Arial" pitchFamily="34" charset="0"/>
              </a:defRPr>
            </a:lvl8pPr>
            <a:lvl9pPr marL="3825955" indent="-22358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385C6A7-9354-4BA2-8BA2-58AF9B68865C}" type="slidenum">
              <a:rPr lang="en-US" altLang="en-US" smtClean="0"/>
              <a:pPr eaLnBrk="1" hangingPunct="1">
                <a:spcBef>
                  <a:spcPct val="0"/>
                </a:spcBef>
              </a:pPr>
              <a:t>22</a:t>
            </a:fld>
            <a:endParaRPr lang="en-US"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cs typeface="Arial" pitchFamily="34" charset="0"/>
              </a:rPr>
              <a:t>Thinkstock 89486397</a:t>
            </a:r>
          </a:p>
        </p:txBody>
      </p:sp>
    </p:spTree>
    <p:extLst>
      <p:ext uri="{BB962C8B-B14F-4D97-AF65-F5344CB8AC3E}">
        <p14:creationId xmlns:p14="http://schemas.microsoft.com/office/powerpoint/2010/main" val="334454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317799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0168" indent="-279872" eaLnBrk="0" hangingPunct="0">
              <a:spcBef>
                <a:spcPct val="30000"/>
              </a:spcBef>
              <a:defRPr sz="1200">
                <a:solidFill>
                  <a:schemeClr val="tx1"/>
                </a:solidFill>
                <a:latin typeface="Arial" pitchFamily="34" charset="0"/>
                <a:cs typeface="Arial" pitchFamily="34" charset="0"/>
              </a:defRPr>
            </a:lvl2pPr>
            <a:lvl3pPr marL="1124178" indent="-223585" eaLnBrk="0" hangingPunct="0">
              <a:spcBef>
                <a:spcPct val="30000"/>
              </a:spcBef>
              <a:defRPr sz="1200">
                <a:solidFill>
                  <a:schemeClr val="tx1"/>
                </a:solidFill>
                <a:latin typeface="Arial" pitchFamily="34" charset="0"/>
                <a:cs typeface="Arial" pitchFamily="34" charset="0"/>
              </a:defRPr>
            </a:lvl3pPr>
            <a:lvl4pPr marL="1574474" indent="-223585" eaLnBrk="0" hangingPunct="0">
              <a:spcBef>
                <a:spcPct val="30000"/>
              </a:spcBef>
              <a:defRPr sz="1200">
                <a:solidFill>
                  <a:schemeClr val="tx1"/>
                </a:solidFill>
                <a:latin typeface="Arial" pitchFamily="34" charset="0"/>
                <a:cs typeface="Arial" pitchFamily="34" charset="0"/>
              </a:defRPr>
            </a:lvl4pPr>
            <a:lvl5pPr marL="2024770" indent="-223585" eaLnBrk="0" hangingPunct="0">
              <a:spcBef>
                <a:spcPct val="30000"/>
              </a:spcBef>
              <a:defRPr sz="1200">
                <a:solidFill>
                  <a:schemeClr val="tx1"/>
                </a:solidFill>
                <a:latin typeface="Arial" pitchFamily="34" charset="0"/>
                <a:cs typeface="Arial" pitchFamily="34" charset="0"/>
              </a:defRPr>
            </a:lvl5pPr>
            <a:lvl6pPr marL="2475067" indent="-223585" eaLnBrk="0" fontAlgn="base" hangingPunct="0">
              <a:spcBef>
                <a:spcPct val="30000"/>
              </a:spcBef>
              <a:spcAft>
                <a:spcPct val="0"/>
              </a:spcAft>
              <a:defRPr sz="1200">
                <a:solidFill>
                  <a:schemeClr val="tx1"/>
                </a:solidFill>
                <a:latin typeface="Arial" pitchFamily="34" charset="0"/>
                <a:cs typeface="Arial" pitchFamily="34" charset="0"/>
              </a:defRPr>
            </a:lvl6pPr>
            <a:lvl7pPr marL="2925363" indent="-223585" eaLnBrk="0" fontAlgn="base" hangingPunct="0">
              <a:spcBef>
                <a:spcPct val="30000"/>
              </a:spcBef>
              <a:spcAft>
                <a:spcPct val="0"/>
              </a:spcAft>
              <a:defRPr sz="1200">
                <a:solidFill>
                  <a:schemeClr val="tx1"/>
                </a:solidFill>
                <a:latin typeface="Arial" pitchFamily="34" charset="0"/>
                <a:cs typeface="Arial" pitchFamily="34" charset="0"/>
              </a:defRPr>
            </a:lvl7pPr>
            <a:lvl8pPr marL="3375659" indent="-223585" eaLnBrk="0" fontAlgn="base" hangingPunct="0">
              <a:spcBef>
                <a:spcPct val="30000"/>
              </a:spcBef>
              <a:spcAft>
                <a:spcPct val="0"/>
              </a:spcAft>
              <a:defRPr sz="1200">
                <a:solidFill>
                  <a:schemeClr val="tx1"/>
                </a:solidFill>
                <a:latin typeface="Arial" pitchFamily="34" charset="0"/>
                <a:cs typeface="Arial" pitchFamily="34" charset="0"/>
              </a:defRPr>
            </a:lvl8pPr>
            <a:lvl9pPr marL="3825955" indent="-22358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385C6A7-9354-4BA2-8BA2-58AF9B68865C}" type="slidenum">
              <a:rPr lang="en-US" altLang="en-US" smtClean="0"/>
              <a:pPr eaLnBrk="1" hangingPunct="1">
                <a:spcBef>
                  <a:spcPct val="0"/>
                </a:spcBef>
              </a:pPr>
              <a:t>23</a:t>
            </a:fld>
            <a:endParaRPr lang="en-US"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cs typeface="Arial" pitchFamily="34" charset="0"/>
              </a:rPr>
              <a:t>Thinkstock: </a:t>
            </a:r>
          </a:p>
          <a:p>
            <a:pPr eaLnBrk="1" hangingPunct="1"/>
            <a:r>
              <a:rPr lang="en-US" altLang="en-US" dirty="0">
                <a:latin typeface="Arial" pitchFamily="34" charset="0"/>
                <a:cs typeface="Arial" pitchFamily="34" charset="0"/>
              </a:rPr>
              <a:t>BankAmerica Tower 91841174  Bowling: 77738480  Movie: 638236110  Groceries: 78180656</a:t>
            </a:r>
          </a:p>
        </p:txBody>
      </p:sp>
    </p:spTree>
    <p:extLst>
      <p:ext uri="{BB962C8B-B14F-4D97-AF65-F5344CB8AC3E}">
        <p14:creationId xmlns:p14="http://schemas.microsoft.com/office/powerpoint/2010/main" val="2232272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124759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It is the opinion of the NC Attorney General’s Office and of lawyers from the NC School of Government that the BOCC is merely “approving” the rule of the Board of Health.</a:t>
            </a:r>
          </a:p>
          <a:p>
            <a:r>
              <a:rPr lang="en-US" altLang="en-US" dirty="0">
                <a:latin typeface="Arial" pitchFamily="34" charset="0"/>
                <a:cs typeface="Arial" pitchFamily="34" charset="0"/>
              </a:rPr>
              <a:t> </a:t>
            </a:r>
          </a:p>
          <a:p>
            <a:r>
              <a:rPr lang="en-US" altLang="en-US" dirty="0">
                <a:latin typeface="Arial" pitchFamily="34" charset="0"/>
                <a:cs typeface="Arial" pitchFamily="34" charset="0"/>
              </a:rPr>
              <a:t>The Board of Health rule remains a rule after it is approved by the BOCC and applies to the county and the municipalities. </a:t>
            </a:r>
          </a:p>
          <a:p>
            <a:endParaRPr lang="en-US" altLang="en-US" dirty="0">
              <a:latin typeface="Arial" pitchFamily="34" charset="0"/>
              <a:cs typeface="Arial"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1731" indent="-281435" eaLnBrk="0" hangingPunct="0">
              <a:spcBef>
                <a:spcPct val="30000"/>
              </a:spcBef>
              <a:defRPr sz="1200">
                <a:solidFill>
                  <a:schemeClr val="tx1"/>
                </a:solidFill>
                <a:latin typeface="Arial" pitchFamily="34" charset="0"/>
                <a:cs typeface="Arial" pitchFamily="34" charset="0"/>
              </a:defRPr>
            </a:lvl2pPr>
            <a:lvl3pPr marL="1125741" indent="-225148" eaLnBrk="0" hangingPunct="0">
              <a:spcBef>
                <a:spcPct val="30000"/>
              </a:spcBef>
              <a:defRPr sz="1200">
                <a:solidFill>
                  <a:schemeClr val="tx1"/>
                </a:solidFill>
                <a:latin typeface="Arial" pitchFamily="34" charset="0"/>
                <a:cs typeface="Arial" pitchFamily="34" charset="0"/>
              </a:defRPr>
            </a:lvl3pPr>
            <a:lvl4pPr marL="1576037" indent="-225148" eaLnBrk="0" hangingPunct="0">
              <a:spcBef>
                <a:spcPct val="30000"/>
              </a:spcBef>
              <a:defRPr sz="1200">
                <a:solidFill>
                  <a:schemeClr val="tx1"/>
                </a:solidFill>
                <a:latin typeface="Arial" pitchFamily="34" charset="0"/>
                <a:cs typeface="Arial" pitchFamily="34" charset="0"/>
              </a:defRPr>
            </a:lvl4pPr>
            <a:lvl5pPr marL="2026333" indent="-225148" eaLnBrk="0" hangingPunct="0">
              <a:spcBef>
                <a:spcPct val="30000"/>
              </a:spcBef>
              <a:defRPr sz="1200">
                <a:solidFill>
                  <a:schemeClr val="tx1"/>
                </a:solidFill>
                <a:latin typeface="Arial" pitchFamily="34" charset="0"/>
                <a:cs typeface="Arial" pitchFamily="34" charset="0"/>
              </a:defRPr>
            </a:lvl5pPr>
            <a:lvl6pPr marL="2476630" indent="-225148" eaLnBrk="0" fontAlgn="base" hangingPunct="0">
              <a:spcBef>
                <a:spcPct val="30000"/>
              </a:spcBef>
              <a:spcAft>
                <a:spcPct val="0"/>
              </a:spcAft>
              <a:defRPr sz="1200">
                <a:solidFill>
                  <a:schemeClr val="tx1"/>
                </a:solidFill>
                <a:latin typeface="Arial" pitchFamily="34" charset="0"/>
                <a:cs typeface="Arial" pitchFamily="34" charset="0"/>
              </a:defRPr>
            </a:lvl6pPr>
            <a:lvl7pPr marL="2926926" indent="-225148" eaLnBrk="0" fontAlgn="base" hangingPunct="0">
              <a:spcBef>
                <a:spcPct val="30000"/>
              </a:spcBef>
              <a:spcAft>
                <a:spcPct val="0"/>
              </a:spcAft>
              <a:defRPr sz="1200">
                <a:solidFill>
                  <a:schemeClr val="tx1"/>
                </a:solidFill>
                <a:latin typeface="Arial" pitchFamily="34" charset="0"/>
                <a:cs typeface="Arial" pitchFamily="34" charset="0"/>
              </a:defRPr>
            </a:lvl7pPr>
            <a:lvl8pPr marL="3377222" indent="-225148" eaLnBrk="0" fontAlgn="base" hangingPunct="0">
              <a:spcBef>
                <a:spcPct val="30000"/>
              </a:spcBef>
              <a:spcAft>
                <a:spcPct val="0"/>
              </a:spcAft>
              <a:defRPr sz="1200">
                <a:solidFill>
                  <a:schemeClr val="tx1"/>
                </a:solidFill>
                <a:latin typeface="Arial" pitchFamily="34" charset="0"/>
                <a:cs typeface="Arial" pitchFamily="34" charset="0"/>
              </a:defRPr>
            </a:lvl8pPr>
            <a:lvl9pPr marL="3827518" indent="-225148"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3FC25D84-C411-4669-A209-90C0B11D11BF}" type="slidenum">
              <a:rPr lang="en-US" altLang="en-US" smtClean="0"/>
              <a:pPr eaLnBrk="1" hangingPunct="1">
                <a:spcBef>
                  <a:spcPct val="0"/>
                </a:spcBef>
              </a:pPr>
              <a:t>25</a:t>
            </a:fld>
            <a:endParaRPr lang="en-US" altLang="en-US" dirty="0"/>
          </a:p>
        </p:txBody>
      </p:sp>
    </p:spTree>
    <p:extLst>
      <p:ext uri="{BB962C8B-B14F-4D97-AF65-F5344CB8AC3E}">
        <p14:creationId xmlns:p14="http://schemas.microsoft.com/office/powerpoint/2010/main" val="4079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collected by the National Association of County and City Health Officials shows that boards of health are most likely to be involved in policies related to tobacco, alcohol, and other drug use more than any other area.</a:t>
            </a:r>
          </a:p>
          <a:p>
            <a:endParaRPr lang="en-US" dirty="0"/>
          </a:p>
          <a:p>
            <a:r>
              <a:rPr lang="en-US" dirty="0"/>
              <a:t>NACCHO 2015 Local Board of Health Profile</a:t>
            </a:r>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26</a:t>
            </a:fld>
            <a:endParaRPr lang="en-US" dirty="0"/>
          </a:p>
        </p:txBody>
      </p:sp>
    </p:spTree>
    <p:extLst>
      <p:ext uri="{BB962C8B-B14F-4D97-AF65-F5344CB8AC3E}">
        <p14:creationId xmlns:p14="http://schemas.microsoft.com/office/powerpoint/2010/main" val="2586316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17600" y="696913"/>
            <a:ext cx="4646613" cy="348615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cs typeface="Arial"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31731" indent="-281435" eaLnBrk="0" hangingPunct="0">
              <a:spcBef>
                <a:spcPct val="30000"/>
              </a:spcBef>
              <a:defRPr sz="1200">
                <a:solidFill>
                  <a:schemeClr val="tx1"/>
                </a:solidFill>
                <a:latin typeface="Arial" pitchFamily="34" charset="0"/>
                <a:cs typeface="Arial" pitchFamily="34" charset="0"/>
              </a:defRPr>
            </a:lvl2pPr>
            <a:lvl3pPr marL="1125741" indent="-225148" eaLnBrk="0" hangingPunct="0">
              <a:spcBef>
                <a:spcPct val="30000"/>
              </a:spcBef>
              <a:defRPr sz="1200">
                <a:solidFill>
                  <a:schemeClr val="tx1"/>
                </a:solidFill>
                <a:latin typeface="Arial" pitchFamily="34" charset="0"/>
                <a:cs typeface="Arial" pitchFamily="34" charset="0"/>
              </a:defRPr>
            </a:lvl3pPr>
            <a:lvl4pPr marL="1576037" indent="-225148" eaLnBrk="0" hangingPunct="0">
              <a:spcBef>
                <a:spcPct val="30000"/>
              </a:spcBef>
              <a:defRPr sz="1200">
                <a:solidFill>
                  <a:schemeClr val="tx1"/>
                </a:solidFill>
                <a:latin typeface="Arial" pitchFamily="34" charset="0"/>
                <a:cs typeface="Arial" pitchFamily="34" charset="0"/>
              </a:defRPr>
            </a:lvl4pPr>
            <a:lvl5pPr marL="2026333" indent="-225148" eaLnBrk="0" hangingPunct="0">
              <a:spcBef>
                <a:spcPct val="30000"/>
              </a:spcBef>
              <a:defRPr sz="1200">
                <a:solidFill>
                  <a:schemeClr val="tx1"/>
                </a:solidFill>
                <a:latin typeface="Arial" pitchFamily="34" charset="0"/>
                <a:cs typeface="Arial" pitchFamily="34" charset="0"/>
              </a:defRPr>
            </a:lvl5pPr>
            <a:lvl6pPr marL="2476630" indent="-225148" eaLnBrk="0" fontAlgn="base" hangingPunct="0">
              <a:spcBef>
                <a:spcPct val="30000"/>
              </a:spcBef>
              <a:spcAft>
                <a:spcPct val="0"/>
              </a:spcAft>
              <a:defRPr sz="1200">
                <a:solidFill>
                  <a:schemeClr val="tx1"/>
                </a:solidFill>
                <a:latin typeface="Arial" pitchFamily="34" charset="0"/>
                <a:cs typeface="Arial" pitchFamily="34" charset="0"/>
              </a:defRPr>
            </a:lvl6pPr>
            <a:lvl7pPr marL="2926926" indent="-225148" eaLnBrk="0" fontAlgn="base" hangingPunct="0">
              <a:spcBef>
                <a:spcPct val="30000"/>
              </a:spcBef>
              <a:spcAft>
                <a:spcPct val="0"/>
              </a:spcAft>
              <a:defRPr sz="1200">
                <a:solidFill>
                  <a:schemeClr val="tx1"/>
                </a:solidFill>
                <a:latin typeface="Arial" pitchFamily="34" charset="0"/>
                <a:cs typeface="Arial" pitchFamily="34" charset="0"/>
              </a:defRPr>
            </a:lvl7pPr>
            <a:lvl8pPr marL="3377222" indent="-225148" eaLnBrk="0" fontAlgn="base" hangingPunct="0">
              <a:spcBef>
                <a:spcPct val="30000"/>
              </a:spcBef>
              <a:spcAft>
                <a:spcPct val="0"/>
              </a:spcAft>
              <a:defRPr sz="1200">
                <a:solidFill>
                  <a:schemeClr val="tx1"/>
                </a:solidFill>
                <a:latin typeface="Arial" pitchFamily="34" charset="0"/>
                <a:cs typeface="Arial" pitchFamily="34" charset="0"/>
              </a:defRPr>
            </a:lvl8pPr>
            <a:lvl9pPr marL="3827518" indent="-225148"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286DD9F-0CA7-4CB7-BCB1-09FCB277D85A}"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6129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2020, North Carolina aims to increase the percentage of counties and municipalities that have adopted 100% SF or TF policy to 100% for government buildings, 70% for government grounds (50% for municipalities), and 50% for indoor public places. </a:t>
            </a:r>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29</a:t>
            </a:fld>
            <a:endParaRPr lang="en-US" dirty="0"/>
          </a:p>
        </p:txBody>
      </p:sp>
    </p:spTree>
    <p:extLst>
      <p:ext uri="{BB962C8B-B14F-4D97-AF65-F5344CB8AC3E}">
        <p14:creationId xmlns:p14="http://schemas.microsoft.com/office/powerpoint/2010/main" val="1394642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the increase in smoke-free / tobacco-free policies may have been related to the Community Transformation Grant activity that came to a close that year. More staff, capacity and funding on the ground helps build momentum for policy change.</a:t>
            </a:r>
          </a:p>
        </p:txBody>
      </p:sp>
      <p:sp>
        <p:nvSpPr>
          <p:cNvPr id="4" name="Slide Number Placeholder 3"/>
          <p:cNvSpPr>
            <a:spLocks noGrp="1"/>
          </p:cNvSpPr>
          <p:nvPr>
            <p:ph type="sldNum" sz="quarter" idx="10"/>
          </p:nvPr>
        </p:nvSpPr>
        <p:spPr/>
        <p:txBody>
          <a:bodyPr/>
          <a:lstStyle/>
          <a:p>
            <a:fld id="{609479F1-E6BE-4F26-97CE-61F13C6F5EBA}" type="slidenum">
              <a:rPr lang="en-US" smtClean="0"/>
              <a:t>30</a:t>
            </a:fld>
            <a:endParaRPr lang="en-US" dirty="0"/>
          </a:p>
        </p:txBody>
      </p:sp>
    </p:spTree>
    <p:extLst>
      <p:ext uri="{BB962C8B-B14F-4D97-AF65-F5344CB8AC3E}">
        <p14:creationId xmlns:p14="http://schemas.microsoft.com/office/powerpoint/2010/main" val="2954491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31</a:t>
            </a:fld>
            <a:endParaRPr lang="en-US" dirty="0"/>
          </a:p>
        </p:txBody>
      </p:sp>
    </p:spTree>
    <p:extLst>
      <p:ext uri="{BB962C8B-B14F-4D97-AF65-F5344CB8AC3E}">
        <p14:creationId xmlns:p14="http://schemas.microsoft.com/office/powerpoint/2010/main" val="245481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urban counties have adopted 5-7 policies and more rural counties have adopted no policies. The challenges in the rural areas include the history and culture of tobacco farming ties in the community.</a:t>
            </a:r>
          </a:p>
        </p:txBody>
      </p:sp>
      <p:sp>
        <p:nvSpPr>
          <p:cNvPr id="4" name="Slide Number Placeholder 3"/>
          <p:cNvSpPr>
            <a:spLocks noGrp="1"/>
          </p:cNvSpPr>
          <p:nvPr>
            <p:ph type="sldNum" sz="quarter" idx="10"/>
          </p:nvPr>
        </p:nvSpPr>
        <p:spPr/>
        <p:txBody>
          <a:bodyPr/>
          <a:lstStyle/>
          <a:p>
            <a:fld id="{609479F1-E6BE-4F26-97CE-61F13C6F5EBA}" type="slidenum">
              <a:rPr lang="en-US" smtClean="0"/>
              <a:t>32</a:t>
            </a:fld>
            <a:endParaRPr lang="en-US" dirty="0"/>
          </a:p>
        </p:txBody>
      </p:sp>
    </p:spTree>
    <p:extLst>
      <p:ext uri="{BB962C8B-B14F-4D97-AF65-F5344CB8AC3E}">
        <p14:creationId xmlns:p14="http://schemas.microsoft.com/office/powerpoint/2010/main" val="184931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9’s success in smoke-free / tobacco-free policies may be related to the additional funding that they received from CDC for the Partnerships Improving Community Health  (PICH) grants. Again, funding and staff capacity helps build momentum for policy change.</a:t>
            </a:r>
          </a:p>
        </p:txBody>
      </p:sp>
      <p:sp>
        <p:nvSpPr>
          <p:cNvPr id="4" name="Slide Number Placeholder 3"/>
          <p:cNvSpPr>
            <a:spLocks noGrp="1"/>
          </p:cNvSpPr>
          <p:nvPr>
            <p:ph type="sldNum" sz="quarter" idx="10"/>
          </p:nvPr>
        </p:nvSpPr>
        <p:spPr/>
        <p:txBody>
          <a:bodyPr/>
          <a:lstStyle/>
          <a:p>
            <a:fld id="{609479F1-E6BE-4F26-97CE-61F13C6F5EBA}" type="slidenum">
              <a:rPr lang="en-US" smtClean="0"/>
              <a:t>33</a:t>
            </a:fld>
            <a:endParaRPr lang="en-US" dirty="0"/>
          </a:p>
        </p:txBody>
      </p:sp>
    </p:spTree>
    <p:extLst>
      <p:ext uri="{BB962C8B-B14F-4D97-AF65-F5344CB8AC3E}">
        <p14:creationId xmlns:p14="http://schemas.microsoft.com/office/powerpoint/2010/main" val="277622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(Thinkstock 57569622) Over time science has shown that people who smoke cigarettes are much more likely to develop – and die from – certain diseases than people who don’t smoke.   And despite the warnings, more than 20 million Americans  have died from smoking since the that first report in 1964.</a:t>
            </a:r>
          </a:p>
          <a:p>
            <a:endParaRPr lang="en-US" dirty="0"/>
          </a:p>
          <a:p>
            <a:r>
              <a:rPr lang="en-US" dirty="0"/>
              <a:t>From a health equity perspective I really like the way Washington State Department of Health is reframing questions like “Why do people smoke?” Instead from a population health perspective we must examine, “What social and environmental stresses prompt people to smoke?” </a:t>
            </a:r>
          </a:p>
          <a:p>
            <a:endParaRPr lang="en-US" dirty="0"/>
          </a:p>
          <a:p>
            <a:r>
              <a:rPr lang="en-US" dirty="0"/>
              <a:t>A major stressor is that in the communities where we still see smoking the most, there is also more tobacco advertising and usually cheaper prices and the marketing works. Tobacco companies have spent billions of dollars refining and marketing the cigarette. As a result, cigarettes have become more deadly and more addictive over these past 50 years.</a:t>
            </a:r>
          </a:p>
          <a:p>
            <a:endParaRPr lang="en-US" dirty="0"/>
          </a:p>
          <a:p>
            <a:r>
              <a:rPr lang="en-US" dirty="0"/>
              <a:t>Over the past decade the percentage of current adult smokers has declined in NC. Based on the Behavioral Risk Factor Surveillance System (BRFSS) data, 19.1%, of NC adults were current cigarette smokers in 2015, a decline from 21.8% in 2011. </a:t>
            </a:r>
          </a:p>
          <a:p>
            <a:endParaRPr lang="en-US" dirty="0"/>
          </a:p>
          <a:p>
            <a:r>
              <a:rPr lang="en-US" dirty="0"/>
              <a:t>However, data show those who are low-income, less educated, male, adults between the ages of 18-24, African American, and American Indian residents of NC are more likely to smoke than others. Further, high smoking rates among persons with mental illness, substance abuse and/or disability issues and among lesbian, gay, bisexual and transgender (LGBT) populations constitute large health disparities in vulnerable populations. This data is similar to national tobacco-related disparities.</a:t>
            </a:r>
          </a:p>
          <a:p>
            <a:endParaRPr lang="en-US" dirty="0"/>
          </a:p>
          <a:p>
            <a:r>
              <a:rPr lang="en-US" dirty="0"/>
              <a:t>Pregnant women are also a vulnerable population identified in NC. </a:t>
            </a:r>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4</a:t>
            </a:fld>
            <a:endParaRPr lang="en-US" dirty="0"/>
          </a:p>
        </p:txBody>
      </p:sp>
    </p:spTree>
    <p:extLst>
      <p:ext uri="{BB962C8B-B14F-4D97-AF65-F5344CB8AC3E}">
        <p14:creationId xmlns:p14="http://schemas.microsoft.com/office/powerpoint/2010/main" val="216727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Incremental progress is a success as long as it does not shut any doors to future progress. A majority of the smoke-free / tobacco-free policies adopted cover county buildings and vehicles. Counties may then decide to take it a step further and prohibit smoking and tobacco use on government grounds since it usually becomes an issue outside as well.</a:t>
            </a:r>
          </a:p>
        </p:txBody>
      </p:sp>
      <p:sp>
        <p:nvSpPr>
          <p:cNvPr id="4" name="Slide Number Placeholder 3"/>
          <p:cNvSpPr>
            <a:spLocks noGrp="1"/>
          </p:cNvSpPr>
          <p:nvPr>
            <p:ph type="sldNum" sz="quarter" idx="10"/>
          </p:nvPr>
        </p:nvSpPr>
        <p:spPr/>
        <p:txBody>
          <a:bodyPr/>
          <a:lstStyle/>
          <a:p>
            <a:fld id="{609479F1-E6BE-4F26-97CE-61F13C6F5EBA}" type="slidenum">
              <a:rPr lang="en-US" smtClean="0"/>
              <a:t>34</a:t>
            </a:fld>
            <a:endParaRPr lang="en-US" dirty="0"/>
          </a:p>
        </p:txBody>
      </p:sp>
    </p:spTree>
    <p:extLst>
      <p:ext uri="{BB962C8B-B14F-4D97-AF65-F5344CB8AC3E}">
        <p14:creationId xmlns:p14="http://schemas.microsoft.com/office/powerpoint/2010/main" val="177862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priority for the Tobacco Prevention and Control Branch is to get all county government buildings covered by a comprehensive smoke-free policy. You can see from this map that counties without a comprehensive smoke-free / tobacco-free policy are generally located in tobacco growing and tobacco manufacturing areas of the state.</a:t>
            </a:r>
          </a:p>
        </p:txBody>
      </p:sp>
      <p:sp>
        <p:nvSpPr>
          <p:cNvPr id="4" name="Slide Number Placeholder 3"/>
          <p:cNvSpPr>
            <a:spLocks noGrp="1"/>
          </p:cNvSpPr>
          <p:nvPr>
            <p:ph type="sldNum" sz="quarter" idx="10"/>
          </p:nvPr>
        </p:nvSpPr>
        <p:spPr/>
        <p:txBody>
          <a:bodyPr/>
          <a:lstStyle/>
          <a:p>
            <a:fld id="{609479F1-E6BE-4F26-97CE-61F13C6F5EBA}" type="slidenum">
              <a:rPr lang="en-US" smtClean="0"/>
              <a:t>35</a:t>
            </a:fld>
            <a:endParaRPr lang="en-US" dirty="0"/>
          </a:p>
        </p:txBody>
      </p:sp>
    </p:spTree>
    <p:extLst>
      <p:ext uri="{BB962C8B-B14F-4D97-AF65-F5344CB8AC3E}">
        <p14:creationId xmlns:p14="http://schemas.microsoft.com/office/powerpoint/2010/main" val="1366812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Durham County was the first to adopt a comprehensive smoke-free public places rule in early 2012</a:t>
            </a:r>
          </a:p>
        </p:txBody>
      </p:sp>
      <p:sp>
        <p:nvSpPr>
          <p:cNvPr id="4" name="Slide Number Placeholder 3"/>
          <p:cNvSpPr>
            <a:spLocks noGrp="1"/>
          </p:cNvSpPr>
          <p:nvPr>
            <p:ph type="sldNum" sz="quarter" idx="10"/>
          </p:nvPr>
        </p:nvSpPr>
        <p:spPr/>
        <p:txBody>
          <a:bodyPr/>
          <a:lstStyle/>
          <a:p>
            <a:fld id="{609479F1-E6BE-4F26-97CE-61F13C6F5EBA}" type="slidenum">
              <a:rPr lang="en-US" smtClean="0"/>
              <a:t>40</a:t>
            </a:fld>
            <a:endParaRPr lang="en-US" dirty="0"/>
          </a:p>
        </p:txBody>
      </p:sp>
    </p:spTree>
    <p:extLst>
      <p:ext uri="{BB962C8B-B14F-4D97-AF65-F5344CB8AC3E}">
        <p14:creationId xmlns:p14="http://schemas.microsoft.com/office/powerpoint/2010/main" val="203651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fall 2012, Orange County became the second to adopt a comprehensive smoke-free public places rule.</a:t>
            </a:r>
          </a:p>
          <a:p>
            <a:endParaRPr lang="en-US" dirty="0"/>
          </a:p>
          <a:p>
            <a:r>
              <a:rPr lang="en-US" dirty="0"/>
              <a:t>Orange County Health Director Collen Bridger came up with the idea to activate smoking response teams, including youth, health dept. staff and volunteers to investigate areas where smoking complaints occur and educate the public about the smoke-free public places rule.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9B53C-C6C0-42F5-8047-D871F0F63E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14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tickets have been written to date</a:t>
            </a:r>
          </a:p>
          <a:p>
            <a:endParaRPr lang="en-US" dirty="0"/>
          </a:p>
          <a:p>
            <a:r>
              <a:rPr lang="en-US" dirty="0"/>
              <a:t>Enforcement</a:t>
            </a:r>
            <a:r>
              <a:rPr lang="en-US" baseline="0" dirty="0"/>
              <a:t> philosophy developed with police &amp; partners</a:t>
            </a:r>
          </a:p>
          <a:p>
            <a:endParaRPr lang="en-US" baseline="0" dirty="0"/>
          </a:p>
          <a:p>
            <a:r>
              <a:rPr lang="en-US" baseline="0" dirty="0"/>
              <a:t>Similar to Mecklenburg – Orange achieves compliance through communication strategies, signage, and promoting cessation.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9B53C-C6C0-42F5-8047-D871F0F63E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154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Gaston County Health Director and health educators attended TPCB media / policy training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Bessemer City Manager personally “touched by tobacco” and is a champion for tobacco-free policy change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Bessemer City request dashboards of municipalities with smoke-free public places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TPCB develops message maps for public hearing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strongest tobacco-free ordinance in the state is adopted on August 16, 2016</a:t>
            </a:r>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43</a:t>
            </a:fld>
            <a:endParaRPr lang="en-US" dirty="0"/>
          </a:p>
        </p:txBody>
      </p:sp>
    </p:spTree>
    <p:extLst>
      <p:ext uri="{BB962C8B-B14F-4D97-AF65-F5344CB8AC3E}">
        <p14:creationId xmlns:p14="http://schemas.microsoft.com/office/powerpoint/2010/main" val="971980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44</a:t>
            </a:fld>
            <a:endParaRPr lang="en-US" dirty="0"/>
          </a:p>
        </p:txBody>
      </p:sp>
    </p:spTree>
    <p:extLst>
      <p:ext uri="{BB962C8B-B14F-4D97-AF65-F5344CB8AC3E}">
        <p14:creationId xmlns:p14="http://schemas.microsoft.com/office/powerpoint/2010/main" val="2450550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Slide courtesy of Dr. Brian King, CDC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01888-EBB7-A346-8A74-8215791CDC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6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Slide courtesy of Dr. Brian King, CDC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28C8-DAE8-4592-AFC8-58821E8818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723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Repair shop (Thinkstock 74854014), C-store (155357385)</a:t>
            </a:r>
          </a:p>
          <a:p>
            <a:r>
              <a:rPr lang="en-US" dirty="0"/>
              <a:t>The state routinely hears complaints about smoking in places like auto mechanic shops, sweepstakes parlors that still operate and mom and pop shops that don’t fall under the Smoke-free Restaurants and Bars Law. </a:t>
            </a:r>
          </a:p>
          <a:p>
            <a:endParaRPr lang="en-US" dirty="0"/>
          </a:p>
          <a:p>
            <a:r>
              <a:rPr lang="en-US" dirty="0"/>
              <a:t>Everyone should be protected from the dangers of secondhand smoke.</a:t>
            </a:r>
          </a:p>
          <a:p>
            <a:endParaRPr lang="en-US" dirty="0"/>
          </a:p>
          <a:p>
            <a:r>
              <a:rPr lang="en-US" dirty="0"/>
              <a:t>Photo credit: </a:t>
            </a:r>
            <a:r>
              <a:rPr lang="en-US" dirty="0" err="1"/>
              <a:t>bing</a:t>
            </a:r>
            <a:r>
              <a:rPr lang="en-US" dirty="0"/>
              <a:t> image search</a:t>
            </a:r>
          </a:p>
        </p:txBody>
      </p:sp>
      <p:sp>
        <p:nvSpPr>
          <p:cNvPr id="4" name="Slide Number Placeholder 3"/>
          <p:cNvSpPr>
            <a:spLocks noGrp="1"/>
          </p:cNvSpPr>
          <p:nvPr>
            <p:ph type="sldNum" sz="quarter" idx="10"/>
          </p:nvPr>
        </p:nvSpPr>
        <p:spPr/>
        <p:txBody>
          <a:bodyPr/>
          <a:lstStyle/>
          <a:p>
            <a:fld id="{609479F1-E6BE-4F26-97CE-61F13C6F5EBA}" type="slidenum">
              <a:rPr lang="en-US" smtClean="0"/>
              <a:t>47</a:t>
            </a:fld>
            <a:endParaRPr lang="en-US" dirty="0"/>
          </a:p>
        </p:txBody>
      </p:sp>
    </p:spTree>
    <p:extLst>
      <p:ext uri="{BB962C8B-B14F-4D97-AF65-F5344CB8AC3E}">
        <p14:creationId xmlns:p14="http://schemas.microsoft.com/office/powerpoint/2010/main" val="367757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Truth Initiative launched a campaign about why tobacco use is a social injustice issue.</a:t>
            </a:r>
          </a:p>
          <a:p>
            <a:endParaRPr lang="en-US" dirty="0"/>
          </a:p>
          <a:p>
            <a:r>
              <a:rPr lang="en-US" dirty="0"/>
              <a:t>Despite fewer teens smoking than ever before, tobacco is still a massive health issue and it affects some communities a lot more than others.</a:t>
            </a:r>
          </a:p>
          <a:p>
            <a:endParaRPr lang="en-US" dirty="0"/>
          </a:p>
          <a:p>
            <a:r>
              <a:rPr lang="en-US" dirty="0"/>
              <a:t>And it’s no coincidence that rates among certain communities are higher. It’s a result of the decades of targeting by the tobacco industry, designed to hook them on a deadly product.</a:t>
            </a:r>
          </a:p>
          <a:p>
            <a:endParaRPr lang="en-US" dirty="0"/>
          </a:p>
          <a:p>
            <a:r>
              <a:rPr lang="en-US" dirty="0"/>
              <a:t>Why? </a:t>
            </a:r>
            <a:r>
              <a:rPr lang="en-US" i="1" dirty="0"/>
              <a:t>Read ad on slide.</a:t>
            </a:r>
          </a:p>
          <a:p>
            <a:endParaRPr lang="en-US" i="1" dirty="0"/>
          </a:p>
          <a:p>
            <a:r>
              <a:rPr lang="en-US" i="0" dirty="0"/>
              <a:t>Source: Truth Initiative, Social Injustice Toolkit</a:t>
            </a:r>
          </a:p>
        </p:txBody>
      </p:sp>
      <p:sp>
        <p:nvSpPr>
          <p:cNvPr id="4" name="Slide Number Placeholder 3"/>
          <p:cNvSpPr>
            <a:spLocks noGrp="1"/>
          </p:cNvSpPr>
          <p:nvPr>
            <p:ph type="sldNum" sz="quarter" idx="10"/>
          </p:nvPr>
        </p:nvSpPr>
        <p:spPr/>
        <p:txBody>
          <a:bodyPr/>
          <a:lstStyle/>
          <a:p>
            <a:fld id="{609479F1-E6BE-4F26-97CE-61F13C6F5EBA}" type="slidenum">
              <a:rPr lang="en-US" smtClean="0"/>
              <a:t>5</a:t>
            </a:fld>
            <a:endParaRPr lang="en-US" dirty="0"/>
          </a:p>
        </p:txBody>
      </p:sp>
    </p:spTree>
    <p:extLst>
      <p:ext uri="{BB962C8B-B14F-4D97-AF65-F5344CB8AC3E}">
        <p14:creationId xmlns:p14="http://schemas.microsoft.com/office/powerpoint/2010/main" val="3657280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Page E - 1</a:t>
            </a:r>
          </a:p>
        </p:txBody>
      </p:sp>
      <p:sp>
        <p:nvSpPr>
          <p:cNvPr id="6" name="Header Placeholder 5"/>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Appendix E: Proposed Regional Funding</a:t>
            </a:r>
          </a:p>
        </p:txBody>
      </p:sp>
    </p:spTree>
    <p:extLst>
      <p:ext uri="{BB962C8B-B14F-4D97-AF65-F5344CB8AC3E}">
        <p14:creationId xmlns:p14="http://schemas.microsoft.com/office/powerpoint/2010/main" val="3780763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47AEC-1587-4347-BE0C-2B2B783A739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3395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NC Association of Local Health Directors voted to give the Challenge Award to local counties and communities that adopt 100% smoke-free/tobacco free regulations in local governments buildings, grounds and public places. The award is in memory of the Tobacco Prevention and Control Branch Head Sally Herndon’s sister, who died due to exposure to secondhand smoke; </a:t>
            </a:r>
            <a:r>
              <a:rPr lang="en-US"/>
              <a:t>she and </a:t>
            </a:r>
            <a:r>
              <a:rPr lang="en-US" dirty="0"/>
              <a:t>earned the nickname Mighty Mouse on her volleyball team.</a:t>
            </a:r>
          </a:p>
          <a:p>
            <a:endParaRPr lang="en-US" dirty="0"/>
          </a:p>
          <a:p>
            <a:r>
              <a:rPr lang="en-US" dirty="0"/>
              <a:t>To be eligible for the Challenge Award, a local government would need to pass a regulation to the full extent allowable by NC law, that is, become smoke-free/tobacco free in local government buildings, grounds, and public places.  Thus, county or city governments are eligible.</a:t>
            </a:r>
          </a:p>
          <a:p>
            <a:endParaRPr lang="en-US" dirty="0"/>
          </a:p>
          <a:p>
            <a:r>
              <a:rPr lang="en-US" sz="1200" b="1" kern="1200" dirty="0">
                <a:solidFill>
                  <a:schemeClr val="tx1"/>
                </a:solidFill>
                <a:effectLst/>
                <a:latin typeface="+mn-lt"/>
                <a:ea typeface="+mn-ea"/>
                <a:cs typeface="+mn-cs"/>
              </a:rPr>
              <a:t>Winners to-date include: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Durham County</a:t>
            </a:r>
          </a:p>
          <a:p>
            <a:pPr lvl="0"/>
            <a:r>
              <a:rPr lang="en-US" sz="1200" kern="1200" dirty="0">
                <a:solidFill>
                  <a:schemeClr val="tx1"/>
                </a:solidFill>
                <a:effectLst/>
                <a:latin typeface="+mn-lt"/>
                <a:ea typeface="+mn-ea"/>
                <a:cs typeface="+mn-cs"/>
              </a:rPr>
              <a:t>Orange County</a:t>
            </a:r>
          </a:p>
          <a:p>
            <a:pPr lvl="0"/>
            <a:r>
              <a:rPr lang="en-US" sz="1200" kern="1200" dirty="0">
                <a:solidFill>
                  <a:schemeClr val="tx1"/>
                </a:solidFill>
                <a:effectLst/>
                <a:latin typeface="+mn-lt"/>
                <a:ea typeface="+mn-ea"/>
                <a:cs typeface="+mn-cs"/>
              </a:rPr>
              <a:t>Bessemer City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479F1-E6BE-4F26-97CE-61F13C6F5E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9224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C7D24-0DC9-4E9C-89C0-35D79A09D337}" type="slidenum">
              <a:rPr lang="en-US" smtClean="0"/>
              <a:t>53</a:t>
            </a:fld>
            <a:endParaRPr lang="en-US" dirty="0"/>
          </a:p>
        </p:txBody>
      </p:sp>
    </p:spTree>
    <p:extLst>
      <p:ext uri="{BB962C8B-B14F-4D97-AF65-F5344CB8AC3E}">
        <p14:creationId xmlns:p14="http://schemas.microsoft.com/office/powerpoint/2010/main" val="207152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Fifty years ago Dr. Luther Terry shocked the nation when he released the first Surgeon General’s report that linked smoking to lung cancer and heart disease. In January, the 32</a:t>
            </a:r>
            <a:r>
              <a:rPr lang="en-US" baseline="30000" dirty="0"/>
              <a:t>nd</a:t>
            </a:r>
            <a:r>
              <a:rPr lang="en-US" dirty="0"/>
              <a:t> Surgeon General’s Report on smoking and health was released.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0C7C2-D4A9-4643-8F1B-A5D7FEEF1C5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45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685800"/>
            <a:ext cx="4570412" cy="3429000"/>
          </a:xfrm>
        </p:spPr>
      </p:sp>
      <p:sp>
        <p:nvSpPr>
          <p:cNvPr id="3" name="Notes Placeholder 2"/>
          <p:cNvSpPr>
            <a:spLocks noGrp="1"/>
          </p:cNvSpPr>
          <p:nvPr>
            <p:ph type="body" idx="1"/>
          </p:nvPr>
        </p:nvSpPr>
        <p:spPr/>
        <p:txBody>
          <a:bodyPr/>
          <a:lstStyle/>
          <a:p>
            <a:r>
              <a:rPr lang="en-US" dirty="0"/>
              <a:t>In 2006, the scientific evidence showed that there is no risk-free level of exposure to secondhand smoke. This data was instrumental in building support for smoke-free policies such as NC’s Smoke-Free Restaurants and Bars Law.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0C7C2-D4A9-4643-8F1B-A5D7FEEF1C5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52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1088" y="685800"/>
            <a:ext cx="4570412" cy="3429000"/>
          </a:xfrm>
        </p:spPr>
      </p:sp>
      <p:sp>
        <p:nvSpPr>
          <p:cNvPr id="3" name="Notes Placeholder 2"/>
          <p:cNvSpPr>
            <a:spLocks noGrp="1"/>
          </p:cNvSpPr>
          <p:nvPr>
            <p:ph type="body" idx="1"/>
          </p:nvPr>
        </p:nvSpPr>
        <p:spPr/>
        <p:txBody>
          <a:bodyPr/>
          <a:lstStyle/>
          <a:p>
            <a:r>
              <a:rPr lang="en-US" dirty="0"/>
              <a:t>The 2014 report provides more evidence of the serious damage smoking does to the human body. It also commemorates the anniversary of that first report that laid the foundation for today’s programs to reduce the disease and death caused by smoking.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0C7C2-D4A9-4643-8F1B-A5D7FEEF1C5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50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take home message from this diagram which you can find in the 2014 Surgeon General’s Report is that the reason cigarette smoking is so deadly is that it causes disease in nearly every organ of the body.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diseases highlighted in red are new findings in the 2014 Report. For example until 2014, we did not know conclusively that smoking causes diabetes.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danger of smoking comes from inhaling chemical compounds, some in the tobacco and some that are created when tobacco is burned.  The process used to make modern cigarettes includes the use of many harmful chemicals.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all, scientists have identified more than 7,000 chemicals and chemical compounds in tobacco smoke.  At least 70 of them are known to cause cancer.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 of those chemicals speed and enhance the absorption of nicotine – which is the primary agent in tobacco that causes addiction.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of these deaths were of adults with a history of smoking but two and a half million were of people did not smoke but who died because they breathed in secondhand smoke from other people’s cigarettes.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Source: </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The health consequences of smoking – 50 years of progress: a report of the Surgeon General. – Atlanta, GA. : U.S. Department of Health and Human Services, Centers for Disease Control and Prevention, National Center for Chronic Disease Prevention and Health Promotion, Office on Smoking and Health, 2014.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9</a:t>
            </a:fld>
            <a:endParaRPr lang="en-US" dirty="0"/>
          </a:p>
        </p:txBody>
      </p:sp>
    </p:spTree>
    <p:extLst>
      <p:ext uri="{BB962C8B-B14F-4D97-AF65-F5344CB8AC3E}">
        <p14:creationId xmlns:p14="http://schemas.microsoft.com/office/powerpoint/2010/main" val="337759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around an active smoker presents a significant health risk to those who do not smoke. </a:t>
            </a:r>
          </a:p>
          <a:p>
            <a:endParaRPr lang="en-US" dirty="0"/>
          </a:p>
          <a:p>
            <a:r>
              <a:rPr lang="en-US" dirty="0"/>
              <a:t>This because Secondhand smoke contains the same toxins that those actively smoking inhale and it kills more than 42 thousand nonsmokers a year in this country.</a:t>
            </a:r>
          </a:p>
          <a:p>
            <a:endParaRPr lang="en-US" dirty="0"/>
          </a:p>
          <a:p>
            <a:r>
              <a:rPr lang="en-US" dirty="0"/>
              <a:t>The science in 50 years of Surgeon General’s Reports has also removed notion that there might be such a thing as a “safe” cigarette.  All cigarettes are harmful, and any exposure to tobacco smoke can cause both immediate and long-term damage to the body.  </a:t>
            </a:r>
          </a:p>
          <a:p>
            <a:endParaRPr lang="en-US" dirty="0"/>
          </a:p>
          <a:p>
            <a:r>
              <a:rPr lang="en-US" dirty="0"/>
              <a:t>The Bottom line is that: There is no safe level of exposure to tobacco smoke, and there is no safe cigarette! </a:t>
            </a:r>
          </a:p>
          <a:p>
            <a:endParaRPr lang="en-US" dirty="0"/>
          </a:p>
          <a:p>
            <a:r>
              <a:rPr lang="en-US" dirty="0"/>
              <a:t>That is evident by the fact that more than 100,000 of the smoking-related deaths were of babies who died from Sudden Infant Death Syndrome or other health conditions caused by smoking in the home or during pregnancy.</a:t>
            </a:r>
          </a:p>
          <a:p>
            <a:endParaRPr lang="en-US" dirty="0"/>
          </a:p>
          <a:p>
            <a:r>
              <a:rPr lang="en-US" dirty="0"/>
              <a:t>Data sourced from CDC Tobacco Fact Sheet: http://www.cdc.gov/tobacco/data_statistics/fact_sheets/secondhand_smoke/health_effects/</a:t>
            </a:r>
          </a:p>
          <a:p>
            <a:endParaRPr lang="en-US" dirty="0"/>
          </a:p>
          <a:p>
            <a:r>
              <a:rPr lang="en-US" dirty="0"/>
              <a:t>Source: The health consequences of smoking – 50 years of progress: a report of the Surgeon General. – Atlanta, GA. : U.S. Department of Health and Human Services, Centers for Disease Control and Prevention, National Center for Chronic Disease Prevention and Health Promotion, Office on Smoking and Health, 2014. </a:t>
            </a:r>
          </a:p>
          <a:p>
            <a:endParaRPr lang="en-US" dirty="0"/>
          </a:p>
          <a:p>
            <a:endParaRPr lang="en-US" dirty="0"/>
          </a:p>
        </p:txBody>
      </p:sp>
      <p:sp>
        <p:nvSpPr>
          <p:cNvPr id="4" name="Slide Number Placeholder 3"/>
          <p:cNvSpPr>
            <a:spLocks noGrp="1"/>
          </p:cNvSpPr>
          <p:nvPr>
            <p:ph type="sldNum" sz="quarter" idx="10"/>
          </p:nvPr>
        </p:nvSpPr>
        <p:spPr/>
        <p:txBody>
          <a:bodyPr/>
          <a:lstStyle/>
          <a:p>
            <a:fld id="{609479F1-E6BE-4F26-97CE-61F13C6F5EBA}" type="slidenum">
              <a:rPr lang="en-US" smtClean="0"/>
              <a:t>10</a:t>
            </a:fld>
            <a:endParaRPr lang="en-US" dirty="0"/>
          </a:p>
        </p:txBody>
      </p:sp>
    </p:spTree>
    <p:extLst>
      <p:ext uri="{BB962C8B-B14F-4D97-AF65-F5344CB8AC3E}">
        <p14:creationId xmlns:p14="http://schemas.microsoft.com/office/powerpoint/2010/main" val="2509011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385F63A-478E-4104-B80A-0D77081C1397}" type="datetime1">
              <a:rPr lang="en-US" smtClean="0"/>
              <a:t>8/24/2017</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MacNeil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A82412-32CE-44C9-A48F-09182CDFB011}" type="slidenum">
              <a:rPr lang="en-US" smtClean="0"/>
              <a:t>‹#›</a:t>
            </a:fld>
            <a:endParaRPr lang="en-US"/>
          </a:p>
        </p:txBody>
      </p:sp>
    </p:spTree>
    <p:extLst>
      <p:ext uri="{BB962C8B-B14F-4D97-AF65-F5344CB8AC3E}">
        <p14:creationId xmlns:p14="http://schemas.microsoft.com/office/powerpoint/2010/main" val="13530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marL="0" indent="0">
              <a:buNone/>
              <a:defRPr>
                <a:solidFill>
                  <a:schemeClr val="tx1"/>
                </a:solidFill>
              </a:defRPr>
            </a:lvl1pPr>
          </a:lstStyle>
          <a:p>
            <a:r>
              <a:rPr lang="en-US" dirty="0"/>
              <a:t>Large SmartArt Graphic</a:t>
            </a:r>
          </a:p>
        </p:txBody>
      </p:sp>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l">
              <a:defRPr sz="2800" b="1" i="0">
                <a:solidFill>
                  <a:srgbClr val="288DC2"/>
                </a:solidFill>
                <a:latin typeface="+mn-lt"/>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3167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462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241272213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891117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4096849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1377359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3829431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b="1" i="1">
                <a:solidFill>
                  <a:srgbClr val="288DC2"/>
                </a:solidFill>
                <a:latin typeface="+mn-lt"/>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217673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6"/>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928687" y="70130"/>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10" name="Subtitle 2"/>
          <p:cNvSpPr>
            <a:spLocks noGrp="1"/>
          </p:cNvSpPr>
          <p:nvPr>
            <p:ph type="subTitle" idx="13"/>
          </p:nvPr>
        </p:nvSpPr>
        <p:spPr>
          <a:xfrm>
            <a:off x="928687" y="400040"/>
            <a:ext cx="552926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383823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55521699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466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33377" y="70130"/>
            <a:ext cx="43268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733377" y="400040"/>
            <a:ext cx="4326895"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15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937563" y="70130"/>
            <a:ext cx="46287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937563" y="400040"/>
            <a:ext cx="46287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2035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026343" y="70130"/>
            <a:ext cx="5383336"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026343" y="400040"/>
            <a:ext cx="5383336"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3931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715623" y="70130"/>
            <a:ext cx="5605277"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715623" y="400040"/>
            <a:ext cx="5605277"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595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852783" y="70130"/>
            <a:ext cx="488964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852783" y="400040"/>
            <a:ext cx="488964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564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0584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4" name="Title 1"/>
          <p:cNvSpPr>
            <a:spLocks noGrp="1"/>
          </p:cNvSpPr>
          <p:nvPr>
            <p:ph type="title"/>
          </p:nvPr>
        </p:nvSpPr>
        <p:spPr>
          <a:xfrm>
            <a:off x="1200255" y="51842"/>
            <a:ext cx="5301129"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5" name="Subtitle 2"/>
          <p:cNvSpPr>
            <a:spLocks noGrp="1"/>
          </p:cNvSpPr>
          <p:nvPr>
            <p:ph type="subTitle" idx="13"/>
          </p:nvPr>
        </p:nvSpPr>
        <p:spPr>
          <a:xfrm>
            <a:off x="1200255" y="381752"/>
            <a:ext cx="5301129"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Content Placeholder 2"/>
          <p:cNvSpPr>
            <a:spLocks noGrp="1"/>
          </p:cNvSpPr>
          <p:nvPr>
            <p:ph idx="1" hasCustomPrompt="1"/>
          </p:nvPr>
        </p:nvSpPr>
        <p:spPr>
          <a:xfrm>
            <a:off x="628650" y="1188385"/>
            <a:ext cx="78867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0391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6557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257786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91379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Rectangle 8"/>
          <p:cNvSpPr/>
          <p:nvPr userDrawn="1"/>
        </p:nvSpPr>
        <p:spPr>
          <a:xfrm>
            <a:off x="622979" y="1"/>
            <a:ext cx="48634" cy="10209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3952267"/>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723048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7093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4" name="Picture Placeholder 3"/>
          <p:cNvSpPr>
            <a:spLocks noGrp="1"/>
          </p:cNvSpPr>
          <p:nvPr>
            <p:ph type="pic" sz="quarter" idx="13" hasCustomPrompt="1"/>
          </p:nvPr>
        </p:nvSpPr>
        <p:spPr>
          <a:xfrm>
            <a:off x="628650" y="1228726"/>
            <a:ext cx="78867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194562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4261281" y="1266932"/>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173184"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094234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4" name="Picture Placeholder 3"/>
          <p:cNvSpPr>
            <a:spLocks noGrp="1"/>
          </p:cNvSpPr>
          <p:nvPr>
            <p:ph type="pic" sz="quarter" idx="13" hasCustomPrompt="1"/>
          </p:nvPr>
        </p:nvSpPr>
        <p:spPr>
          <a:xfrm>
            <a:off x="5064781" y="1737588"/>
            <a:ext cx="3925594"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9" name="Content Placeholder 2"/>
          <p:cNvSpPr>
            <a:spLocks noGrp="1"/>
          </p:cNvSpPr>
          <p:nvPr>
            <p:ph idx="1" hasCustomPrompt="1"/>
          </p:nvPr>
        </p:nvSpPr>
        <p:spPr>
          <a:xfrm>
            <a:off x="190939" y="1266340"/>
            <a:ext cx="468740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9128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2304749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p:cNvSpPr>
            <a:spLocks noGrp="1"/>
          </p:cNvSpPr>
          <p:nvPr>
            <p:ph idx="1" hasCustomPrompt="1"/>
          </p:nvPr>
        </p:nvSpPr>
        <p:spPr>
          <a:xfrm>
            <a:off x="4261281" y="1266932"/>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173184" y="1266932"/>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320988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8" name="Content Placeholder 2"/>
          <p:cNvSpPr>
            <a:spLocks noGrp="1"/>
          </p:cNvSpPr>
          <p:nvPr>
            <p:ph idx="1" hasCustomPrompt="1"/>
          </p:nvPr>
        </p:nvSpPr>
        <p:spPr>
          <a:xfrm>
            <a:off x="191771" y="1321534"/>
            <a:ext cx="468740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5029270" y="1321534"/>
            <a:ext cx="3925594"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Tree>
    <p:extLst>
      <p:ext uri="{BB962C8B-B14F-4D97-AF65-F5344CB8AC3E}">
        <p14:creationId xmlns:p14="http://schemas.microsoft.com/office/powerpoint/2010/main" val="392553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64294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2427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Click icon to add picture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666498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Click icon to add picture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Tree>
    <p:extLst>
      <p:ext uri="{BB962C8B-B14F-4D97-AF65-F5344CB8AC3E}">
        <p14:creationId xmlns:p14="http://schemas.microsoft.com/office/powerpoint/2010/main" val="1676678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9CCA5A3F-9DEC-48E5-969E-AD34C75416A5}" type="datetimeFigureOut">
              <a:rPr lang="en-US">
                <a:solidFill>
                  <a:prstClr val="black">
                    <a:tint val="75000"/>
                  </a:prstClr>
                </a:solidFill>
              </a:rPr>
              <a:pPr>
                <a:defRPr/>
              </a:pPr>
              <a:t>8/24/2017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820C0F-19C3-4620-888C-E4973A818D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058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Text Placeholder 2"/>
          <p:cNvSpPr>
            <a:spLocks noGrp="1"/>
          </p:cNvSpPr>
          <p:nvPr>
            <p:ph type="body"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tint val="75000"/>
                  </a:schemeClr>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tint val="75000"/>
                  </a:schemeClr>
                </a:solidFill>
              </a:defRPr>
            </a:lvl1pPr>
          </a:lstStyle>
          <a:p>
            <a:pPr>
              <a:defRPr/>
            </a:pPr>
            <a:fld id="{BDC806B9-D2B4-4B0E-973B-C26E0F667ACD}" type="slidenum">
              <a:rPr lang="en-US"/>
              <a:pPr>
                <a:defRPr/>
              </a:pPr>
              <a:t>‹#›</a:t>
            </a:fld>
            <a:endParaRPr lang="en-US"/>
          </a:p>
        </p:txBody>
      </p:sp>
    </p:spTree>
    <p:extLst>
      <p:ext uri="{BB962C8B-B14F-4D97-AF65-F5344CB8AC3E}">
        <p14:creationId xmlns:p14="http://schemas.microsoft.com/office/powerpoint/2010/main" val="3558903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E7E0BBEA-68E7-4DCA-97B1-43007FBF1BFF}" type="datetimeFigureOut">
              <a:rPr lang="en-US">
                <a:solidFill>
                  <a:prstClr val="black">
                    <a:tint val="75000"/>
                  </a:prstClr>
                </a:solidFill>
              </a:rPr>
              <a:pPr>
                <a:defRPr/>
              </a:pPr>
              <a:t>8/24/2017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B42FF2-BACA-45F8-9DA0-8F00412049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261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6DFD565-E141-4CE7-A738-43E0AF4A243E}" type="datetimeFigureOut">
              <a:rPr lang="en-US">
                <a:solidFill>
                  <a:prstClr val="black">
                    <a:tint val="75000"/>
                  </a:prstClr>
                </a:solidFill>
              </a:rPr>
              <a:pPr>
                <a:defRPr/>
              </a:pPr>
              <a:t>8/24/2017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79D05C0-1D42-4EA2-9F4E-8BEFB5A340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6154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7" descr="tpc-logo-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6096000"/>
            <a:ext cx="8382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6A08F347-9BAF-4221-B082-9E6CF2AF0BC2}" type="datetimeFigureOut">
              <a:rPr lang="en-US"/>
              <a:pPr>
                <a:defRPr/>
              </a:pPr>
              <a:t>8/24/2017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B297C8-911C-48D9-AD8B-FF4DADDBEB18}" type="slidenum">
              <a:rPr lang="en-US"/>
              <a:pPr>
                <a:defRPr/>
              </a:pPr>
              <a:t>‹#›</a:t>
            </a:fld>
            <a:endParaRPr lang="en-US"/>
          </a:p>
        </p:txBody>
      </p:sp>
    </p:spTree>
    <p:extLst>
      <p:ext uri="{BB962C8B-B14F-4D97-AF65-F5344CB8AC3E}">
        <p14:creationId xmlns:p14="http://schemas.microsoft.com/office/powerpoint/2010/main" val="83941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l">
              <a:defRPr sz="2800" b="1" i="0">
                <a:solidFill>
                  <a:srgbClr val="288DC2"/>
                </a:solidFill>
                <a:latin typeface="+mn-lt"/>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chemeClr val="tx1"/>
                </a:solidFill>
                <a:latin typeface="Arial" panose="020B0604020202020204" pitchFamily="34" charset="0"/>
                <a:cs typeface="Arial" panose="020B0604020202020204" pitchFamily="34" charset="0"/>
              </a:defRPr>
            </a:lvl1pPr>
            <a:lvl2pPr>
              <a:defRPr sz="1600">
                <a:solidFill>
                  <a:schemeClr val="tx1"/>
                </a:solidFill>
                <a:latin typeface="Arial" panose="020B0604020202020204" pitchFamily="34" charset="0"/>
                <a:cs typeface="Arial" panose="020B0604020202020204" pitchFamily="34" charset="0"/>
              </a:defRPr>
            </a:lvl2pPr>
            <a:lvl3pPr>
              <a:defRPr sz="1600">
                <a:solidFill>
                  <a:schemeClr val="tx1"/>
                </a:solidFill>
                <a:latin typeface="Arial" panose="020B0604020202020204" pitchFamily="34" charset="0"/>
                <a:cs typeface="Arial" panose="020B0604020202020204" pitchFamily="34" charset="0"/>
              </a:defRPr>
            </a:lvl3pPr>
            <a:lvl4pPr>
              <a:defRPr sz="1200">
                <a:solidFill>
                  <a:schemeClr val="tx1"/>
                </a:solidFill>
                <a:latin typeface="Arial" panose="020B0604020202020204" pitchFamily="34" charset="0"/>
                <a:cs typeface="Arial" panose="020B0604020202020204" pitchFamily="34" charset="0"/>
              </a:defRPr>
            </a:lvl4pPr>
            <a:lvl5pPr>
              <a:defRPr sz="1200">
                <a:solidFill>
                  <a:schemeClr val="tx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49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296015-1977-4DBB-B01C-917A826DFC78}" type="datetimeFigureOut">
              <a:rPr lang="en-US" smtClean="0"/>
              <a:t>8/24/2017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62926-A6A7-4715-B517-BBDF67B827C4}" type="slidenum">
              <a:rPr lang="en-US" smtClean="0"/>
              <a:t>‹#›</a:t>
            </a:fld>
            <a:endParaRPr lang="en-US"/>
          </a:p>
        </p:txBody>
      </p:sp>
    </p:spTree>
    <p:extLst>
      <p:ext uri="{BB962C8B-B14F-4D97-AF65-F5344CB8AC3E}">
        <p14:creationId xmlns:p14="http://schemas.microsoft.com/office/powerpoint/2010/main" val="10890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6750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srgbClr val="FFFFFF"/>
              </a:solidFill>
            </a:endParaRPr>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73017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2634068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6" r:id="rId13"/>
    <p:sldLayoutId id="2147483688" r:id="rId14"/>
    <p:sldLayoutId id="2147483689" r:id="rId15"/>
    <p:sldLayoutId id="2147483690"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213BC8E-6E50-438E-A451-0362E6C2D1D0}" type="datetimeFigureOut">
              <a:rPr lang="en-US" smtClean="0">
                <a:solidFill>
                  <a:prstClr val="black">
                    <a:tint val="75000"/>
                  </a:prstClr>
                </a:solidFill>
              </a:rPr>
              <a:pPr>
                <a:defRPr/>
              </a:pPr>
              <a:t>8/24/2017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2CBB687-3B00-4B78-965E-C65EEACC4C4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64158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microsoft.com/office/2007/relationships/hdphoto" Target="../media/hdphoto1.wdp"/><Relationship Id="rId4" Type="http://schemas.openxmlformats.org/officeDocument/2006/relationships/diagramData" Target="../diagrams/data5.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9.jpe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5.jp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8.jpg&amp;ehk=7zNpusFBFrCfV75gGWbP1A&amp;pid=OfficeInsert"/><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www.cdcfoundation.org/businesspulse" TargetMode="External"/><Relationship Id="rId7" Type="http://schemas.openxmlformats.org/officeDocument/2006/relationships/hyperlink" Target="http://www.tobaccopreventionandcontrol.ncdhhs.gov/maps/maps.htm" TargetMode="External"/><Relationship Id="rId2" Type="http://schemas.openxmlformats.org/officeDocument/2006/relationships/hyperlink" Target="http://www.tobaccopreventionandcontrol.ncdhhs.gov/lgtoolkit/index.htm" TargetMode="External"/><Relationship Id="rId1" Type="http://schemas.openxmlformats.org/officeDocument/2006/relationships/slideLayout" Target="../slideLayouts/slideLayout12.xml"/><Relationship Id="rId6" Type="http://schemas.openxmlformats.org/officeDocument/2006/relationships/hyperlink" Target="https://e-cigarettes.surgeongeneral.gov/" TargetMode="External"/><Relationship Id="rId5" Type="http://schemas.openxmlformats.org/officeDocument/2006/relationships/hyperlink" Target="http://canons.sog.unc.edu/?p=7788" TargetMode="External"/><Relationship Id="rId4" Type="http://schemas.openxmlformats.org/officeDocument/2006/relationships/hyperlink" Target="http://www.thecommunityguide.org/Tobacco/smokefreepolicies.html"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mailto:anna.stein@dhhs.nc.gov" TargetMode="External"/><Relationship Id="rId3" Type="http://schemas.openxmlformats.org/officeDocument/2006/relationships/hyperlink" Target="mailto:ann.staples@dhhs.nc.gov" TargetMode="External"/><Relationship Id="rId7" Type="http://schemas.openxmlformats.org/officeDocument/2006/relationships/hyperlink" Target="mailto:jim.martin@dhhs.nc.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mailto:sally.herndon@dhhs.nc.gov" TargetMode="External"/><Relationship Id="rId5" Type="http://schemas.openxmlformats.org/officeDocument/2006/relationships/hyperlink" Target="mailto:Courtney.Heck@dhhs.nc.gov" TargetMode="External"/><Relationship Id="rId4" Type="http://schemas.openxmlformats.org/officeDocument/2006/relationships/hyperlink" Target="mailto:joyce.swetlick@dhhs.nc.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162300" y="1727200"/>
            <a:ext cx="5981700" cy="954088"/>
          </a:xfrm>
        </p:spPr>
        <p:txBody>
          <a:bodyPr>
            <a:noAutofit/>
          </a:bodyPr>
          <a:lstStyle/>
          <a:p>
            <a:pPr marL="0" indent="0">
              <a:lnSpc>
                <a:spcPct val="100000"/>
              </a:lnSpc>
              <a:spcBef>
                <a:spcPts val="0"/>
              </a:spcBef>
              <a:buNone/>
            </a:pPr>
            <a:r>
              <a:rPr lang="en-US" sz="2800" dirty="0">
                <a:solidFill>
                  <a:schemeClr val="tx2">
                    <a:lumMod val="50000"/>
                  </a:schemeClr>
                </a:solidFill>
                <a:latin typeface="Franklin Gothic Demi Cond" panose="020B0706030402020204" pitchFamily="34" charset="0"/>
              </a:rPr>
              <a:t>Local Government Tobacco-Free Policies:</a:t>
            </a:r>
          </a:p>
          <a:p>
            <a:pPr marL="0" indent="0">
              <a:lnSpc>
                <a:spcPct val="100000"/>
              </a:lnSpc>
              <a:spcBef>
                <a:spcPts val="0"/>
              </a:spcBef>
              <a:buNone/>
            </a:pPr>
            <a:r>
              <a:rPr lang="en-US" sz="2800" dirty="0">
                <a:solidFill>
                  <a:schemeClr val="tx2">
                    <a:lumMod val="50000"/>
                  </a:schemeClr>
                </a:solidFill>
                <a:latin typeface="Franklin Gothic Demi Cond" panose="020B0706030402020204" pitchFamily="34" charset="0"/>
              </a:rPr>
              <a:t>From Challenge to Success</a:t>
            </a:r>
          </a:p>
        </p:txBody>
      </p:sp>
      <p:sp>
        <p:nvSpPr>
          <p:cNvPr id="2" name="TextBox 1"/>
          <p:cNvSpPr txBox="1"/>
          <p:nvPr/>
        </p:nvSpPr>
        <p:spPr>
          <a:xfrm>
            <a:off x="2800177" y="4419599"/>
            <a:ext cx="2089162" cy="461665"/>
          </a:xfrm>
          <a:prstGeom prst="rect">
            <a:avLst/>
          </a:prstGeom>
          <a:noFill/>
        </p:spPr>
        <p:txBody>
          <a:bodyPr wrap="none" rtlCol="0">
            <a:spAutoFit/>
          </a:bodyPr>
          <a:lstStyle/>
          <a:p>
            <a:r>
              <a:rPr lang="en-US" sz="2400" dirty="0">
                <a:solidFill>
                  <a:schemeClr val="accent3">
                    <a:lumMod val="50000"/>
                  </a:schemeClr>
                </a:solidFill>
                <a:latin typeface="Franklin Gothic Demi Cond" panose="020B0706030402020204" pitchFamily="34" charset="0"/>
              </a:rPr>
              <a:t>Month DD, 2017</a:t>
            </a:r>
          </a:p>
        </p:txBody>
      </p:sp>
    </p:spTree>
    <p:extLst>
      <p:ext uri="{BB962C8B-B14F-4D97-AF65-F5344CB8AC3E}">
        <p14:creationId xmlns:p14="http://schemas.microsoft.com/office/powerpoint/2010/main" val="285136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050" y="228600"/>
            <a:ext cx="8870950" cy="1062038"/>
          </a:xfrm>
        </p:spPr>
        <p:txBody>
          <a:bodyPr>
            <a:normAutofit/>
          </a:bodyPr>
          <a:lstStyle/>
          <a:p>
            <a:pPr algn="l"/>
            <a:r>
              <a:rPr lang="en-US" sz="3600" b="1" i="0" dirty="0">
                <a:latin typeface="Franklin Gothic Demi" panose="020B0703020102020204" pitchFamily="34" charset="0"/>
              </a:rPr>
              <a:t>Secondhand Smoke Impacts Everyone</a:t>
            </a:r>
          </a:p>
        </p:txBody>
      </p:sp>
      <p:pic>
        <p:nvPicPr>
          <p:cNvPr id="4" name="Picture 3"/>
          <p:cNvPicPr>
            <a:picLocks noChangeAspect="1"/>
          </p:cNvPicPr>
          <p:nvPr/>
        </p:nvPicPr>
        <p:blipFill rotWithShape="1">
          <a:blip r:embed="rId3"/>
          <a:srcRect t="13144" b="5367"/>
          <a:stretch/>
        </p:blipFill>
        <p:spPr>
          <a:xfrm>
            <a:off x="206399" y="1676400"/>
            <a:ext cx="8903554" cy="4068473"/>
          </a:xfrm>
          <a:prstGeom prst="rect">
            <a:avLst/>
          </a:prstGeom>
        </p:spPr>
      </p:pic>
    </p:spTree>
    <p:extLst>
      <p:ext uri="{BB962C8B-B14F-4D97-AF65-F5344CB8AC3E}">
        <p14:creationId xmlns:p14="http://schemas.microsoft.com/office/powerpoint/2010/main" val="323858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228600"/>
            <a:ext cx="8229600" cy="1371600"/>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p:txBody>
      </p:sp>
      <p:sp>
        <p:nvSpPr>
          <p:cNvPr id="2" name="Title 1"/>
          <p:cNvSpPr>
            <a:spLocks noGrp="1"/>
          </p:cNvSpPr>
          <p:nvPr>
            <p:ph type="title" idx="4294967295"/>
          </p:nvPr>
        </p:nvSpPr>
        <p:spPr>
          <a:xfrm>
            <a:off x="0" y="76200"/>
            <a:ext cx="3962400" cy="1384300"/>
          </a:xfrm>
        </p:spPr>
        <p:txBody>
          <a:bodyPr>
            <a:noAutofit/>
          </a:bodyPr>
          <a:lstStyle/>
          <a:p>
            <a:pPr algn="l"/>
            <a:r>
              <a:rPr lang="en-US" sz="3200" b="1" i="0" dirty="0">
                <a:solidFill>
                  <a:schemeClr val="tx1"/>
                </a:solidFill>
                <a:latin typeface="Franklin Gothic Demi" panose="020B0703020102020204" pitchFamily="34" charset="0"/>
                <a:cs typeface="Arial"/>
              </a:rPr>
              <a:t>E-cigarette aerosol</a:t>
            </a:r>
            <a:br>
              <a:rPr lang="en-US" sz="3200" b="1" i="0" dirty="0">
                <a:solidFill>
                  <a:schemeClr val="tx1"/>
                </a:solidFill>
                <a:latin typeface="Franklin Gothic Demi" panose="020B0703020102020204" pitchFamily="34" charset="0"/>
                <a:cs typeface="Arial"/>
              </a:rPr>
            </a:br>
            <a:r>
              <a:rPr lang="en-US" sz="3200" b="1" i="0" dirty="0">
                <a:solidFill>
                  <a:schemeClr val="tx1"/>
                </a:solidFill>
                <a:latin typeface="Franklin Gothic Demi" panose="020B0703020102020204" pitchFamily="34" charset="0"/>
                <a:cs typeface="Arial"/>
              </a:rPr>
              <a:t>is not harmless</a:t>
            </a:r>
          </a:p>
        </p:txBody>
      </p:sp>
      <p:graphicFrame>
        <p:nvGraphicFramePr>
          <p:cNvPr id="7" name="Diagram 6"/>
          <p:cNvGraphicFramePr/>
          <p:nvPr>
            <p:extLst>
              <p:ext uri="{D42A27DB-BD31-4B8C-83A1-F6EECF244321}">
                <p14:modId xmlns:p14="http://schemas.microsoft.com/office/powerpoint/2010/main" val="3758336117"/>
              </p:ext>
            </p:extLst>
          </p:nvPr>
        </p:nvGraphicFramePr>
        <p:xfrm>
          <a:off x="47015" y="2705099"/>
          <a:ext cx="3790180" cy="2965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3837195" y="0"/>
            <a:ext cx="5306805" cy="6858000"/>
          </a:xfrm>
          <a:prstGeom prst="rect">
            <a:avLst/>
          </a:prstGeom>
        </p:spPr>
      </p:pic>
    </p:spTree>
    <p:extLst>
      <p:ext uri="{BB962C8B-B14F-4D97-AF65-F5344CB8AC3E}">
        <p14:creationId xmlns:p14="http://schemas.microsoft.com/office/powerpoint/2010/main" val="168880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74" y="0"/>
            <a:ext cx="9426174" cy="6880947"/>
          </a:xfrm>
          <a:prstGeom prst="rect">
            <a:avLst/>
          </a:prstGeom>
          <a:solidFill>
            <a:schemeClr val="bg2">
              <a:lumMod val="40000"/>
              <a:lumOff val="60000"/>
            </a:schemeClr>
          </a:solidFill>
          <a:ln>
            <a:solidFill>
              <a:schemeClr val="bg2"/>
            </a:solidFill>
          </a:ln>
        </p:spPr>
      </p:pic>
      <p:graphicFrame>
        <p:nvGraphicFramePr>
          <p:cNvPr id="15" name="Diagram 14"/>
          <p:cNvGraphicFramePr/>
          <p:nvPr>
            <p:extLst/>
          </p:nvPr>
        </p:nvGraphicFramePr>
        <p:xfrm>
          <a:off x="204537" y="1503947"/>
          <a:ext cx="8305800" cy="553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p:cNvSpPr/>
          <p:nvPr/>
        </p:nvSpPr>
        <p:spPr>
          <a:xfrm>
            <a:off x="5067190" y="1359654"/>
            <a:ext cx="1752600" cy="1676400"/>
          </a:xfrm>
          <a:prstGeom prst="ellipse">
            <a:avLst/>
          </a:prstGeom>
          <a:solidFill>
            <a:schemeClr val="bg2"/>
          </a:solidFill>
          <a:ln>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Nicotine</a:t>
            </a:r>
          </a:p>
        </p:txBody>
      </p:sp>
      <p:sp>
        <p:nvSpPr>
          <p:cNvPr id="3" name="Oval 2"/>
          <p:cNvSpPr/>
          <p:nvPr/>
        </p:nvSpPr>
        <p:spPr>
          <a:xfrm>
            <a:off x="5983027" y="2739497"/>
            <a:ext cx="1828800" cy="1828800"/>
          </a:xfrm>
          <a:prstGeom prst="ellipse">
            <a:avLst/>
          </a:prstGeom>
          <a:solidFill>
            <a:schemeClr val="bg2">
              <a:lumMod val="90000"/>
            </a:schemeClr>
          </a:solidFill>
          <a:ln>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icrosoft Sans Serif" panose="020B0604020202020204" pitchFamily="34" charset="0"/>
              </a:rPr>
              <a:t>Other Compounds</a:t>
            </a:r>
          </a:p>
        </p:txBody>
      </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6872" b="89810" l="5363" r="89905"/>
                    </a14:imgEffect>
                  </a14:imgLayer>
                </a14:imgProps>
              </a:ext>
              <a:ext uri="{28A0092B-C50C-407E-A947-70E740481C1C}">
                <a14:useLocalDpi xmlns:a14="http://schemas.microsoft.com/office/drawing/2010/main" val="0"/>
              </a:ext>
            </a:extLst>
          </a:blip>
          <a:stretch>
            <a:fillRect/>
          </a:stretch>
        </p:blipFill>
        <p:spPr>
          <a:xfrm rot="979588">
            <a:off x="-1051359" y="4427236"/>
            <a:ext cx="5039102" cy="3353088"/>
          </a:xfrm>
          <a:prstGeom prst="rect">
            <a:avLst/>
          </a:prstGeom>
        </p:spPr>
      </p:pic>
      <p:sp>
        <p:nvSpPr>
          <p:cNvPr id="6" name="TextBox 5"/>
          <p:cNvSpPr txBox="1"/>
          <p:nvPr/>
        </p:nvSpPr>
        <p:spPr>
          <a:xfrm>
            <a:off x="-60591" y="16586"/>
            <a:ext cx="88360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Franklin Gothic Demi" panose="020B0703020102020204" pitchFamily="34" charset="0"/>
                <a:cs typeface="Arial" panose="020B0604020202020204" pitchFamily="34" charset="0"/>
              </a:rPr>
              <a:t>E-Cigarette Aerosol Contains Harmful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Franklin Gothic Demi" panose="020B0703020102020204" pitchFamily="34" charset="0"/>
                <a:cs typeface="Arial" panose="020B0604020202020204" pitchFamily="34" charset="0"/>
              </a:rPr>
              <a:t>Potentially Harmful Ingredients</a:t>
            </a:r>
          </a:p>
        </p:txBody>
      </p:sp>
    </p:spTree>
    <p:extLst>
      <p:ext uri="{BB962C8B-B14F-4D97-AF65-F5344CB8AC3E}">
        <p14:creationId xmlns:p14="http://schemas.microsoft.com/office/powerpoint/2010/main" val="41461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081" y="114719"/>
            <a:ext cx="1663537" cy="1663537"/>
          </a:xfrm>
          <a:prstGeom prst="rect">
            <a:avLst/>
          </a:prstGeom>
        </p:spPr>
      </p:pic>
      <p:grpSp>
        <p:nvGrpSpPr>
          <p:cNvPr id="6" name="Group 5"/>
          <p:cNvGrpSpPr>
            <a:grpSpLocks/>
          </p:cNvGrpSpPr>
          <p:nvPr/>
        </p:nvGrpSpPr>
        <p:grpSpPr bwMode="auto">
          <a:xfrm>
            <a:off x="3497156" y="1610815"/>
            <a:ext cx="4576762" cy="5105397"/>
            <a:chOff x="2287583" y="1201733"/>
            <a:chExt cx="4576767" cy="5104968"/>
          </a:xfrm>
          <a:solidFill>
            <a:schemeClr val="bg2"/>
          </a:solidFill>
        </p:grpSpPr>
        <p:sp>
          <p:nvSpPr>
            <p:cNvPr id="9" name="Freeform 8"/>
            <p:cNvSpPr>
              <a:spLocks/>
            </p:cNvSpPr>
            <p:nvPr/>
          </p:nvSpPr>
          <p:spPr bwMode="auto">
            <a:xfrm>
              <a:off x="2287588" y="1201738"/>
              <a:ext cx="4468813" cy="641350"/>
            </a:xfrm>
            <a:custGeom>
              <a:avLst/>
              <a:gdLst>
                <a:gd name="T0" fmla="*/ 2815 w 2815"/>
                <a:gd name="T1" fmla="*/ 228 h 404"/>
                <a:gd name="T2" fmla="*/ 609 w 2815"/>
                <a:gd name="T3" fmla="*/ 404 h 404"/>
                <a:gd name="T4" fmla="*/ 607 w 2815"/>
                <a:gd name="T5" fmla="*/ 404 h 404"/>
                <a:gd name="T6" fmla="*/ 0 w 2815"/>
                <a:gd name="T7" fmla="*/ 242 h 404"/>
                <a:gd name="T8" fmla="*/ 2505 w 2815"/>
                <a:gd name="T9" fmla="*/ 0 h 404"/>
                <a:gd name="T10" fmla="*/ 2815 w 2815"/>
                <a:gd name="T11" fmla="*/ 228 h 4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5" h="404">
                  <a:moveTo>
                    <a:pt x="2815" y="228"/>
                  </a:moveTo>
                  <a:lnTo>
                    <a:pt x="609" y="404"/>
                  </a:lnTo>
                  <a:lnTo>
                    <a:pt x="607" y="404"/>
                  </a:lnTo>
                  <a:lnTo>
                    <a:pt x="0" y="242"/>
                  </a:lnTo>
                  <a:lnTo>
                    <a:pt x="2505" y="0"/>
                  </a:lnTo>
                  <a:lnTo>
                    <a:pt x="2815" y="228"/>
                  </a:lnTo>
                  <a:close/>
                </a:path>
              </a:pathLst>
            </a:custGeom>
            <a:grpFill/>
            <a:ln w="9525" cap="flat" cmpd="sng" algn="ctr">
              <a:solidFill>
                <a:srgbClr val="0195F9"/>
              </a:solidFill>
              <a:prstDash val="solid"/>
              <a:round/>
              <a:headEnd type="none" w="med" len="med"/>
              <a:tailEnd type="none" w="med" len="me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9"/>
            <p:cNvSpPr>
              <a:spLocks/>
            </p:cNvSpPr>
            <p:nvPr/>
          </p:nvSpPr>
          <p:spPr bwMode="auto">
            <a:xfrm>
              <a:off x="2287588" y="1585913"/>
              <a:ext cx="963613" cy="4229100"/>
            </a:xfrm>
            <a:custGeom>
              <a:avLst/>
              <a:gdLst>
                <a:gd name="T0" fmla="*/ 607 w 607"/>
                <a:gd name="T1" fmla="*/ 162 h 2664"/>
                <a:gd name="T2" fmla="*/ 607 w 607"/>
                <a:gd name="T3" fmla="*/ 2460 h 2664"/>
                <a:gd name="T4" fmla="*/ 0 w 607"/>
                <a:gd name="T5" fmla="*/ 2664 h 2664"/>
                <a:gd name="T6" fmla="*/ 0 w 607"/>
                <a:gd name="T7" fmla="*/ 0 h 2664"/>
                <a:gd name="T8" fmla="*/ 607 w 607"/>
                <a:gd name="T9" fmla="*/ 162 h 2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7" h="2664">
                  <a:moveTo>
                    <a:pt x="607" y="162"/>
                  </a:moveTo>
                  <a:lnTo>
                    <a:pt x="607" y="2460"/>
                  </a:lnTo>
                  <a:lnTo>
                    <a:pt x="0" y="2664"/>
                  </a:lnTo>
                  <a:lnTo>
                    <a:pt x="0" y="0"/>
                  </a:lnTo>
                  <a:lnTo>
                    <a:pt x="607" y="162"/>
                  </a:lnTo>
                  <a:close/>
                </a:path>
              </a:pathLst>
            </a:custGeom>
            <a:grpFill/>
            <a:ln w="9525" cap="flat" cmpd="sng" algn="ctr">
              <a:solidFill>
                <a:srgbClr val="0195F9"/>
              </a:solidFill>
              <a:prstDash val="solid"/>
              <a:round/>
              <a:headEnd type="none" w="med" len="med"/>
              <a:tailEnd type="none" w="med" len="me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Line 28"/>
            <p:cNvSpPr>
              <a:spLocks noChangeShapeType="1"/>
            </p:cNvSpPr>
            <p:nvPr/>
          </p:nvSpPr>
          <p:spPr bwMode="auto">
            <a:xfrm>
              <a:off x="6759575" y="5834063"/>
              <a:ext cx="1588" cy="1588"/>
            </a:xfrm>
            <a:prstGeom prst="line">
              <a:avLst/>
            </a:prstGeom>
            <a:grpFill/>
            <a:ln w="9525" algn="ctr">
              <a:solidFill>
                <a:srgbClr val="0195F9"/>
              </a:solidFill>
              <a:round/>
              <a:headEnd/>
              <a:tailEn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Line 29"/>
            <p:cNvSpPr>
              <a:spLocks noChangeShapeType="1"/>
            </p:cNvSpPr>
            <p:nvPr/>
          </p:nvSpPr>
          <p:spPr bwMode="auto">
            <a:xfrm>
              <a:off x="6759575" y="5834063"/>
              <a:ext cx="1588" cy="1588"/>
            </a:xfrm>
            <a:prstGeom prst="line">
              <a:avLst/>
            </a:prstGeom>
            <a:grpFill/>
            <a:ln w="9525" algn="ctr">
              <a:solidFill>
                <a:srgbClr val="0195F9"/>
              </a:solidFill>
              <a:round/>
              <a:headEnd/>
              <a:tailEn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2"/>
            <p:cNvSpPr>
              <a:spLocks/>
            </p:cNvSpPr>
            <p:nvPr/>
          </p:nvSpPr>
          <p:spPr bwMode="auto">
            <a:xfrm>
              <a:off x="2287588" y="5491163"/>
              <a:ext cx="4471988" cy="801688"/>
            </a:xfrm>
            <a:custGeom>
              <a:avLst/>
              <a:gdLst>
                <a:gd name="T0" fmla="*/ 0 w 2817"/>
                <a:gd name="T1" fmla="*/ 204 h 505"/>
                <a:gd name="T2" fmla="*/ 2501 w 2817"/>
                <a:gd name="T3" fmla="*/ 505 h 505"/>
                <a:gd name="T4" fmla="*/ 2817 w 2817"/>
                <a:gd name="T5" fmla="*/ 216 h 505"/>
                <a:gd name="T6" fmla="*/ 607 w 2817"/>
                <a:gd name="T7" fmla="*/ 0 h 505"/>
                <a:gd name="T8" fmla="*/ 0 w 2817"/>
                <a:gd name="T9" fmla="*/ 204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7" h="505">
                  <a:moveTo>
                    <a:pt x="0" y="204"/>
                  </a:moveTo>
                  <a:lnTo>
                    <a:pt x="2501" y="505"/>
                  </a:lnTo>
                  <a:lnTo>
                    <a:pt x="2817" y="216"/>
                  </a:lnTo>
                  <a:lnTo>
                    <a:pt x="607" y="0"/>
                  </a:lnTo>
                  <a:lnTo>
                    <a:pt x="0" y="204"/>
                  </a:lnTo>
                  <a:close/>
                </a:path>
              </a:pathLst>
            </a:custGeom>
            <a:grpFill/>
            <a:ln w="9525" cap="flat" cmpd="sng" algn="ctr">
              <a:solidFill>
                <a:srgbClr val="0195F9"/>
              </a:solidFill>
              <a:prstDash val="solid"/>
              <a:round/>
              <a:headEnd type="none" w="med" len="med"/>
              <a:tailEnd type="none" w="med" len="me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3"/>
            <p:cNvSpPr>
              <a:spLocks/>
            </p:cNvSpPr>
            <p:nvPr/>
          </p:nvSpPr>
          <p:spPr bwMode="auto">
            <a:xfrm>
              <a:off x="6134100" y="1201738"/>
              <a:ext cx="730250" cy="4457700"/>
            </a:xfrm>
            <a:custGeom>
              <a:avLst/>
              <a:gdLst>
                <a:gd name="T0" fmla="*/ 460 w 460"/>
                <a:gd name="T1" fmla="*/ 2426 h 2808"/>
                <a:gd name="T2" fmla="*/ 254 w 460"/>
                <a:gd name="T3" fmla="*/ 2808 h 2808"/>
                <a:gd name="T4" fmla="*/ 0 w 460"/>
                <a:gd name="T5" fmla="*/ 2672 h 2808"/>
                <a:gd name="T6" fmla="*/ 82 w 460"/>
                <a:gd name="T7" fmla="*/ 2630 h 2808"/>
                <a:gd name="T8" fmla="*/ 82 w 460"/>
                <a:gd name="T9" fmla="*/ 0 h 2808"/>
                <a:gd name="T10" fmla="*/ 392 w 460"/>
                <a:gd name="T11" fmla="*/ 228 h 2808"/>
                <a:gd name="T12" fmla="*/ 392 w 460"/>
                <a:gd name="T13" fmla="*/ 2463 h 2808"/>
                <a:gd name="T14" fmla="*/ 460 w 460"/>
                <a:gd name="T15" fmla="*/ 2426 h 28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0" h="2808">
                  <a:moveTo>
                    <a:pt x="460" y="2426"/>
                  </a:moveTo>
                  <a:lnTo>
                    <a:pt x="254" y="2808"/>
                  </a:lnTo>
                  <a:lnTo>
                    <a:pt x="0" y="2672"/>
                  </a:lnTo>
                  <a:lnTo>
                    <a:pt x="82" y="2630"/>
                  </a:lnTo>
                  <a:lnTo>
                    <a:pt x="82" y="0"/>
                  </a:lnTo>
                  <a:lnTo>
                    <a:pt x="392" y="228"/>
                  </a:lnTo>
                  <a:lnTo>
                    <a:pt x="392" y="2463"/>
                  </a:lnTo>
                  <a:lnTo>
                    <a:pt x="460" y="2426"/>
                  </a:lnTo>
                  <a:close/>
                </a:path>
              </a:pathLst>
            </a:custGeom>
            <a:grpFill/>
            <a:ln w="9525" cap="flat" cmpd="sng" algn="ctr">
              <a:solidFill>
                <a:srgbClr val="0195F9"/>
              </a:solidFill>
              <a:prstDash val="solid"/>
              <a:round/>
              <a:headEnd type="none" w="med" len="med"/>
              <a:tailEnd type="none" w="med" len="me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4"/>
            <p:cNvSpPr>
              <a:spLocks/>
            </p:cNvSpPr>
            <p:nvPr/>
          </p:nvSpPr>
          <p:spPr bwMode="auto">
            <a:xfrm>
              <a:off x="6257925" y="5341938"/>
              <a:ext cx="501650" cy="950913"/>
            </a:xfrm>
            <a:custGeom>
              <a:avLst/>
              <a:gdLst>
                <a:gd name="T0" fmla="*/ 0 w 316"/>
                <a:gd name="T1" fmla="*/ 599 h 599"/>
                <a:gd name="T2" fmla="*/ 0 w 316"/>
                <a:gd name="T3" fmla="*/ 160 h 599"/>
                <a:gd name="T4" fmla="*/ 176 w 316"/>
                <a:gd name="T5" fmla="*/ 258 h 599"/>
                <a:gd name="T6" fmla="*/ 316 w 316"/>
                <a:gd name="T7" fmla="*/ 0 h 599"/>
                <a:gd name="T8" fmla="*/ 316 w 316"/>
                <a:gd name="T9" fmla="*/ 310 h 599"/>
                <a:gd name="T10" fmla="*/ 0 w 316"/>
                <a:gd name="T11" fmla="*/ 599 h 5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 h="599">
                  <a:moveTo>
                    <a:pt x="0" y="599"/>
                  </a:moveTo>
                  <a:lnTo>
                    <a:pt x="0" y="160"/>
                  </a:lnTo>
                  <a:lnTo>
                    <a:pt x="176" y="258"/>
                  </a:lnTo>
                  <a:lnTo>
                    <a:pt x="316" y="0"/>
                  </a:lnTo>
                  <a:lnTo>
                    <a:pt x="316" y="310"/>
                  </a:lnTo>
                  <a:lnTo>
                    <a:pt x="0" y="599"/>
                  </a:lnTo>
                  <a:close/>
                </a:path>
              </a:pathLst>
            </a:custGeom>
            <a:grpFill/>
            <a:ln w="9525" cap="flat" cmpd="sng" algn="ctr">
              <a:solidFill>
                <a:srgbClr val="0195F9"/>
              </a:solidFill>
              <a:prstDash val="solid"/>
              <a:round/>
              <a:headEnd type="none" w="med" len="med"/>
              <a:tailEnd type="none" w="med" len="med"/>
            </a:ln>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p:cNvGrpSpPr>
              <a:grpSpLocks/>
            </p:cNvGrpSpPr>
            <p:nvPr/>
          </p:nvGrpSpPr>
          <p:grpSpPr bwMode="auto">
            <a:xfrm>
              <a:off x="2287583" y="1201733"/>
              <a:ext cx="4575180" cy="5104968"/>
              <a:chOff x="2287583" y="1201733"/>
              <a:chExt cx="4575180" cy="5104968"/>
            </a:xfrm>
            <a:grpFill/>
          </p:grpSpPr>
          <p:sp>
            <p:nvSpPr>
              <p:cNvPr id="17" name="Freeform 16"/>
              <p:cNvSpPr>
                <a:spLocks/>
              </p:cNvSpPr>
              <p:nvPr/>
            </p:nvSpPr>
            <p:spPr bwMode="auto">
              <a:xfrm>
                <a:off x="2287583" y="1208082"/>
                <a:ext cx="4468817" cy="641296"/>
              </a:xfrm>
              <a:custGeom>
                <a:avLst/>
                <a:gdLst/>
                <a:ahLst/>
                <a:cxnLst>
                  <a:cxn ang="0">
                    <a:pos x="2815" y="228"/>
                  </a:cxn>
                  <a:cxn ang="0">
                    <a:pos x="609" y="404"/>
                  </a:cxn>
                  <a:cxn ang="0">
                    <a:pos x="607" y="404"/>
                  </a:cxn>
                  <a:cxn ang="0">
                    <a:pos x="0" y="242"/>
                  </a:cxn>
                  <a:cxn ang="0">
                    <a:pos x="2505" y="0"/>
                  </a:cxn>
                  <a:cxn ang="0">
                    <a:pos x="2815" y="228"/>
                  </a:cxn>
                </a:cxnLst>
                <a:rect l="0" t="0" r="r" b="b"/>
                <a:pathLst>
                  <a:path w="2815" h="404">
                    <a:moveTo>
                      <a:pt x="2815" y="228"/>
                    </a:moveTo>
                    <a:lnTo>
                      <a:pt x="609" y="404"/>
                    </a:lnTo>
                    <a:lnTo>
                      <a:pt x="607" y="404"/>
                    </a:lnTo>
                    <a:lnTo>
                      <a:pt x="0" y="242"/>
                    </a:lnTo>
                    <a:lnTo>
                      <a:pt x="2505" y="0"/>
                    </a:lnTo>
                    <a:lnTo>
                      <a:pt x="2815" y="228"/>
                    </a:lnTo>
                    <a:close/>
                  </a:path>
                </a:pathLst>
              </a:custGeom>
              <a:grpFill/>
              <a:ln>
                <a:noFill/>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Freeform 17"/>
              <p:cNvSpPr>
                <a:spLocks/>
              </p:cNvSpPr>
              <p:nvPr/>
            </p:nvSpPr>
            <p:spPr bwMode="auto">
              <a:xfrm>
                <a:off x="2287583" y="1585875"/>
                <a:ext cx="963613" cy="4228742"/>
              </a:xfrm>
              <a:custGeom>
                <a:avLst/>
                <a:gdLst/>
                <a:ahLst/>
                <a:cxnLst>
                  <a:cxn ang="0">
                    <a:pos x="607" y="162"/>
                  </a:cxn>
                  <a:cxn ang="0">
                    <a:pos x="607" y="2460"/>
                  </a:cxn>
                  <a:cxn ang="0">
                    <a:pos x="0" y="2664"/>
                  </a:cxn>
                  <a:cxn ang="0">
                    <a:pos x="0" y="0"/>
                  </a:cxn>
                  <a:cxn ang="0">
                    <a:pos x="607" y="162"/>
                  </a:cxn>
                </a:cxnLst>
                <a:rect l="0" t="0" r="r" b="b"/>
                <a:pathLst>
                  <a:path w="607" h="2664">
                    <a:moveTo>
                      <a:pt x="607" y="162"/>
                    </a:moveTo>
                    <a:lnTo>
                      <a:pt x="607" y="2460"/>
                    </a:lnTo>
                    <a:lnTo>
                      <a:pt x="0" y="2664"/>
                    </a:lnTo>
                    <a:lnTo>
                      <a:pt x="0" y="0"/>
                    </a:lnTo>
                    <a:lnTo>
                      <a:pt x="607" y="162"/>
                    </a:lnTo>
                    <a:close/>
                  </a:path>
                </a:pathLst>
              </a:custGeom>
              <a:grpFill/>
              <a:ln>
                <a:noFill/>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9" name="Freeform 18"/>
              <p:cNvSpPr>
                <a:spLocks/>
              </p:cNvSpPr>
              <p:nvPr/>
            </p:nvSpPr>
            <p:spPr bwMode="auto">
              <a:xfrm>
                <a:off x="6257924" y="5355868"/>
                <a:ext cx="501651" cy="950833"/>
              </a:xfrm>
              <a:custGeom>
                <a:avLst/>
                <a:gdLst/>
                <a:ahLst/>
                <a:cxnLst>
                  <a:cxn ang="0">
                    <a:pos x="0" y="599"/>
                  </a:cxn>
                  <a:cxn ang="0">
                    <a:pos x="0" y="160"/>
                  </a:cxn>
                  <a:cxn ang="0">
                    <a:pos x="176" y="258"/>
                  </a:cxn>
                  <a:cxn ang="0">
                    <a:pos x="316" y="0"/>
                  </a:cxn>
                  <a:cxn ang="0">
                    <a:pos x="316" y="310"/>
                  </a:cxn>
                  <a:cxn ang="0">
                    <a:pos x="0" y="599"/>
                  </a:cxn>
                </a:cxnLst>
                <a:rect l="0" t="0" r="r" b="b"/>
                <a:pathLst>
                  <a:path w="316" h="599">
                    <a:moveTo>
                      <a:pt x="0" y="599"/>
                    </a:moveTo>
                    <a:lnTo>
                      <a:pt x="0" y="160"/>
                    </a:lnTo>
                    <a:lnTo>
                      <a:pt x="176" y="258"/>
                    </a:lnTo>
                    <a:lnTo>
                      <a:pt x="316" y="0"/>
                    </a:lnTo>
                    <a:lnTo>
                      <a:pt x="316" y="310"/>
                    </a:lnTo>
                    <a:lnTo>
                      <a:pt x="0" y="599"/>
                    </a:lnTo>
                    <a:close/>
                  </a:path>
                </a:pathLst>
              </a:custGeom>
              <a:grpFill/>
              <a:ln>
                <a:noFill/>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0" name="Freeform 19"/>
              <p:cNvSpPr>
                <a:spLocks/>
              </p:cNvSpPr>
              <p:nvPr/>
            </p:nvSpPr>
            <p:spPr bwMode="auto">
              <a:xfrm>
                <a:off x="6132512" y="1201733"/>
                <a:ext cx="730251" cy="4457323"/>
              </a:xfrm>
              <a:custGeom>
                <a:avLst/>
                <a:gdLst/>
                <a:ahLst/>
                <a:cxnLst>
                  <a:cxn ang="0">
                    <a:pos x="460" y="2426"/>
                  </a:cxn>
                  <a:cxn ang="0">
                    <a:pos x="254" y="2808"/>
                  </a:cxn>
                  <a:cxn ang="0">
                    <a:pos x="0" y="2672"/>
                  </a:cxn>
                  <a:cxn ang="0">
                    <a:pos x="82" y="2630"/>
                  </a:cxn>
                  <a:cxn ang="0">
                    <a:pos x="82" y="0"/>
                  </a:cxn>
                  <a:cxn ang="0">
                    <a:pos x="392" y="228"/>
                  </a:cxn>
                  <a:cxn ang="0">
                    <a:pos x="392" y="2463"/>
                  </a:cxn>
                  <a:cxn ang="0">
                    <a:pos x="460" y="2426"/>
                  </a:cxn>
                </a:cxnLst>
                <a:rect l="0" t="0" r="r" b="b"/>
                <a:pathLst>
                  <a:path w="460" h="2808">
                    <a:moveTo>
                      <a:pt x="460" y="2426"/>
                    </a:moveTo>
                    <a:lnTo>
                      <a:pt x="254" y="2808"/>
                    </a:lnTo>
                    <a:lnTo>
                      <a:pt x="0" y="2672"/>
                    </a:lnTo>
                    <a:lnTo>
                      <a:pt x="82" y="2630"/>
                    </a:lnTo>
                    <a:lnTo>
                      <a:pt x="82" y="0"/>
                    </a:lnTo>
                    <a:lnTo>
                      <a:pt x="392" y="228"/>
                    </a:lnTo>
                    <a:lnTo>
                      <a:pt x="392" y="2463"/>
                    </a:lnTo>
                    <a:lnTo>
                      <a:pt x="460" y="2426"/>
                    </a:lnTo>
                    <a:close/>
                  </a:path>
                </a:pathLst>
              </a:custGeom>
              <a:grpFill/>
              <a:ln>
                <a:noFill/>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grpSp>
      <p:sp>
        <p:nvSpPr>
          <p:cNvPr id="7" name="TextBox 19"/>
          <p:cNvSpPr txBox="1">
            <a:spLocks noChangeArrowheads="1"/>
          </p:cNvSpPr>
          <p:nvPr/>
        </p:nvSpPr>
        <p:spPr bwMode="auto">
          <a:xfrm>
            <a:off x="3242658" y="329762"/>
            <a:ext cx="22957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chor="b">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ITC Clearface Std"/>
                <a:ea typeface="+mn-ea"/>
                <a:cs typeface="+mn-cs"/>
              </a:rPr>
              <a:t>Chapter 2 Conclusion 8. </a:t>
            </a:r>
          </a:p>
        </p:txBody>
      </p:sp>
      <p:cxnSp>
        <p:nvCxnSpPr>
          <p:cNvPr id="8" name="Straight Arrow Connector 7"/>
          <p:cNvCxnSpPr/>
          <p:nvPr/>
        </p:nvCxnSpPr>
        <p:spPr bwMode="auto">
          <a:xfrm>
            <a:off x="3176225" y="1290160"/>
            <a:ext cx="2414264" cy="30655"/>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21" name="TextBox 20"/>
          <p:cNvSpPr txBox="1"/>
          <p:nvPr/>
        </p:nvSpPr>
        <p:spPr>
          <a:xfrm flipH="1">
            <a:off x="4578626" y="1813468"/>
            <a:ext cx="2888073"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ITC Clearface St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ITC Clearface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ITC Clearface Std"/>
                <a:ea typeface="+mn-ea"/>
                <a:cs typeface="+mn-cs"/>
              </a:rPr>
              <a:t>E-cigarette products can be used as a delivery system for cannabinoids and potentially for other illicit drugs.</a:t>
            </a:r>
            <a:endParaRPr kumimoji="0" lang="en-US" sz="2800" b="0" i="0" u="none" strike="noStrike" kern="1200" cap="none" spc="0" normalizeH="0" baseline="0" noProof="0" dirty="0">
              <a:ln>
                <a:noFill/>
              </a:ln>
              <a:solidFill>
                <a:prstClr val="black">
                  <a:lumMod val="75000"/>
                  <a:lumOff val="25000"/>
                </a:prstClr>
              </a:solidFill>
              <a:effectLst/>
              <a:uLnTx/>
              <a:uFillTx/>
              <a:latin typeface="Tw Cen MT" panose="020B0602020104020603"/>
              <a:ea typeface="+mn-ea"/>
              <a:cs typeface="+mn-cs"/>
            </a:endParaRPr>
          </a:p>
        </p:txBody>
      </p:sp>
      <p:pic>
        <p:nvPicPr>
          <p:cNvPr id="22" name="Picture 21"/>
          <p:cNvPicPr>
            <a:picLocks noChangeAspect="1"/>
          </p:cNvPicPr>
          <p:nvPr/>
        </p:nvPicPr>
        <p:blipFill>
          <a:blip r:embed="rId4"/>
          <a:stretch>
            <a:fillRect/>
          </a:stretch>
        </p:blipFill>
        <p:spPr>
          <a:xfrm>
            <a:off x="510243" y="3077616"/>
            <a:ext cx="1832385" cy="2417308"/>
          </a:xfrm>
          <a:prstGeom prst="rect">
            <a:avLst/>
          </a:prstGeom>
          <a:ln>
            <a:noFill/>
          </a:ln>
          <a:effectLst>
            <a:outerShdw blurRad="190500" algn="tl" rotWithShape="0">
              <a:srgbClr val="000000">
                <a:alpha val="70000"/>
              </a:srgbClr>
            </a:outerShdw>
          </a:effectLst>
        </p:spPr>
      </p:pic>
      <p:sp>
        <p:nvSpPr>
          <p:cNvPr id="27" name="TextBox 26"/>
          <p:cNvSpPr txBox="1"/>
          <p:nvPr/>
        </p:nvSpPr>
        <p:spPr>
          <a:xfrm>
            <a:off x="501286" y="399203"/>
            <a:ext cx="260599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The Surgeon General’s Report</a:t>
            </a:r>
          </a:p>
        </p:txBody>
      </p:sp>
    </p:spTree>
    <p:extLst>
      <p:ext uri="{BB962C8B-B14F-4D97-AF65-F5344CB8AC3E}">
        <p14:creationId xmlns:p14="http://schemas.microsoft.com/office/powerpoint/2010/main" val="313028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martArt Placeholder 5"/>
          <p:cNvSpPr>
            <a:spLocks noGrp="1"/>
          </p:cNvSpPr>
          <p:nvPr>
            <p:ph type="dgm" sz="quarter" idx="15"/>
          </p:nvPr>
        </p:nvSpPr>
        <p:spPr/>
      </p:sp>
      <p:sp>
        <p:nvSpPr>
          <p:cNvPr id="5" name="Title 4"/>
          <p:cNvSpPr>
            <a:spLocks noGrp="1"/>
          </p:cNvSpPr>
          <p:nvPr>
            <p:ph type="title"/>
          </p:nvPr>
        </p:nvSpPr>
        <p:spPr>
          <a:xfrm>
            <a:off x="533400" y="2777"/>
            <a:ext cx="8458200" cy="1061245"/>
          </a:xfrm>
        </p:spPr>
        <p:txBody>
          <a:bodyPr/>
          <a:lstStyle/>
          <a:p>
            <a:r>
              <a:rPr lang="en-US" dirty="0">
                <a:solidFill>
                  <a:schemeClr val="tx1"/>
                </a:solidFill>
                <a:latin typeface="Franklin Gothic Demi" panose="020B0703020102020204" pitchFamily="34" charset="0"/>
              </a:rPr>
              <a:t>Tobacco Use Is the Leading Preventable Cause of Death in NC (SCHS)</a:t>
            </a:r>
          </a:p>
        </p:txBody>
      </p:sp>
      <p:pic>
        <p:nvPicPr>
          <p:cNvPr id="31748" name="Picture 2" descr="C:\Users\Pamela Diggs\AppData\Local\Microsoft\Windows\Temporary Internet Files\Content.Outlook\E4JH3R1I\Preventable_Deaths_NC_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5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16193"/>
            <a:ext cx="9144000" cy="3417757"/>
          </a:xfrm>
          <a:prstGeom prst="rect">
            <a:avLst/>
          </a:prstGeom>
        </p:spPr>
      </p:pic>
      <p:sp>
        <p:nvSpPr>
          <p:cNvPr id="5" name="Rectangle 4"/>
          <p:cNvSpPr/>
          <p:nvPr/>
        </p:nvSpPr>
        <p:spPr>
          <a:xfrm>
            <a:off x="-95250" y="4933950"/>
            <a:ext cx="9239250" cy="1924050"/>
          </a:xfrm>
          <a:prstGeom prst="rect">
            <a:avLst/>
          </a:prstGeom>
          <a:solidFill>
            <a:srgbClr val="C6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1516193"/>
          </a:xfrm>
          <a:prstGeom prst="rect">
            <a:avLst/>
          </a:prstGeom>
          <a:solidFill>
            <a:srgbClr val="C6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04800"/>
            <a:ext cx="7886700" cy="1062038"/>
          </a:xfrm>
        </p:spPr>
        <p:txBody>
          <a:bodyPr>
            <a:normAutofit/>
          </a:bodyPr>
          <a:lstStyle/>
          <a:p>
            <a:r>
              <a:rPr lang="en-US" sz="3600" b="1" dirty="0">
                <a:solidFill>
                  <a:srgbClr val="C00000"/>
                </a:solidFill>
                <a:latin typeface="Franklin Gothic Demi" panose="020B0703020102020204" pitchFamily="34" charset="0"/>
              </a:rPr>
              <a:t>Tobacco Use Costs Everyone</a:t>
            </a:r>
          </a:p>
        </p:txBody>
      </p:sp>
    </p:spTree>
    <p:extLst>
      <p:ext uri="{BB962C8B-B14F-4D97-AF65-F5344CB8AC3E}">
        <p14:creationId xmlns:p14="http://schemas.microsoft.com/office/powerpoint/2010/main" val="3165289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1485900" y="3829050"/>
            <a:ext cx="6057900" cy="1714500"/>
          </a:xfrm>
          <a:prstGeom prst="rtTriangle">
            <a:avLst/>
          </a:prstGeom>
          <a:solidFill>
            <a:schemeClr val="tx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820" name="Text Box 1028"/>
          <p:cNvSpPr txBox="1">
            <a:spLocks noChangeArrowheads="1"/>
          </p:cNvSpPr>
          <p:nvPr/>
        </p:nvSpPr>
        <p:spPr bwMode="auto">
          <a:xfrm>
            <a:off x="5010655" y="1456281"/>
            <a:ext cx="3861882" cy="2419124"/>
          </a:xfrm>
          <a:prstGeom prst="rect">
            <a:avLst/>
          </a:prstGeom>
          <a:noFill/>
          <a:ln w="9525">
            <a:noFill/>
            <a:miter lim="800000"/>
            <a:headEnd/>
            <a:tailEnd/>
          </a:ln>
        </p:spPr>
        <p:txBody>
          <a:bodyPr wrap="square" anchor="ctr">
            <a:spAutoFit/>
          </a:bodyPr>
          <a:lstStyle/>
          <a:p>
            <a:pPr marR="0" lvl="0" algn="l" defTabSz="914400" rtl="0" eaLnBrk="1" fontAlgn="auto" latinLnBrk="0" hangingPunct="1">
              <a:lnSpc>
                <a:spcPct val="90000"/>
              </a:lnSpc>
              <a:spcBef>
                <a:spcPct val="60000"/>
              </a:spcBef>
              <a:spcAft>
                <a:spcPts val="0"/>
              </a:spcAft>
              <a:buClrTx/>
              <a:buSzTx/>
              <a:tabLst/>
              <a:defRPr/>
            </a:pPr>
            <a:r>
              <a:rPr kumimoji="0" lang="en-US" sz="2400" b="1" i="0" u="none" strike="noStrike" kern="1200" cap="none" spc="0" normalizeH="0" baseline="0" noProof="0" dirty="0">
                <a:ln>
                  <a:noFill/>
                </a:ln>
                <a:solidFill>
                  <a:srgbClr val="0E66AF"/>
                </a:solidFill>
                <a:effectLst/>
                <a:uLnTx/>
                <a:uFillTx/>
                <a:latin typeface="Franklin Gothic Medium" panose="020B0603020102020204" pitchFamily="34" charset="0"/>
              </a:rPr>
              <a:t>Tobacco easily accessible</a:t>
            </a:r>
          </a:p>
          <a:p>
            <a:pPr marR="0" lvl="0" algn="l" defTabSz="914400" rtl="0" eaLnBrk="1" fontAlgn="auto" latinLnBrk="0" hangingPunct="1">
              <a:lnSpc>
                <a:spcPct val="90000"/>
              </a:lnSpc>
              <a:spcBef>
                <a:spcPct val="60000"/>
              </a:spcBef>
              <a:spcAft>
                <a:spcPts val="0"/>
              </a:spcAft>
              <a:buClrTx/>
              <a:buSzTx/>
              <a:tabLst/>
              <a:defRPr/>
            </a:pPr>
            <a:r>
              <a:rPr kumimoji="0" lang="en-US" sz="2400" b="1" i="0" u="none" strike="noStrike" kern="1200" cap="none" spc="0" normalizeH="0" baseline="0" noProof="0" dirty="0">
                <a:ln>
                  <a:noFill/>
                </a:ln>
                <a:solidFill>
                  <a:srgbClr val="0E66AF"/>
                </a:solidFill>
                <a:effectLst/>
                <a:uLnTx/>
                <a:uFillTx/>
                <a:latin typeface="Franklin Gothic Medium" panose="020B0603020102020204" pitchFamily="34" charset="0"/>
              </a:rPr>
              <a:t>Smoking in public legal</a:t>
            </a:r>
          </a:p>
          <a:p>
            <a:pPr marR="0" lvl="0" algn="l" defTabSz="914400" rtl="0" eaLnBrk="1" fontAlgn="auto" latinLnBrk="0" hangingPunct="1">
              <a:lnSpc>
                <a:spcPct val="90000"/>
              </a:lnSpc>
              <a:spcBef>
                <a:spcPct val="60000"/>
              </a:spcBef>
              <a:spcAft>
                <a:spcPts val="0"/>
              </a:spcAft>
              <a:buClrTx/>
              <a:buSzTx/>
              <a:tabLst/>
              <a:defRPr/>
            </a:pPr>
            <a:r>
              <a:rPr kumimoji="0" lang="en-US" sz="2400" b="1" i="0" u="none" strike="noStrike" kern="1200" cap="none" spc="0" normalizeH="0" baseline="0" noProof="0" dirty="0">
                <a:ln>
                  <a:noFill/>
                </a:ln>
                <a:solidFill>
                  <a:srgbClr val="0E66AF"/>
                </a:solidFill>
                <a:effectLst/>
                <a:uLnTx/>
                <a:uFillTx/>
                <a:latin typeface="Franklin Gothic Medium" panose="020B0603020102020204" pitchFamily="34" charset="0"/>
              </a:rPr>
              <a:t>Unfettered advertising</a:t>
            </a:r>
          </a:p>
          <a:p>
            <a:pPr marR="0" lvl="0" algn="l" defTabSz="914400" rtl="0" eaLnBrk="1" fontAlgn="auto" latinLnBrk="0" hangingPunct="1">
              <a:lnSpc>
                <a:spcPct val="90000"/>
              </a:lnSpc>
              <a:spcBef>
                <a:spcPct val="60000"/>
              </a:spcBef>
              <a:spcAft>
                <a:spcPts val="0"/>
              </a:spcAft>
              <a:buClrTx/>
              <a:buSzTx/>
              <a:tabLst/>
              <a:defRPr/>
            </a:pPr>
            <a:r>
              <a:rPr kumimoji="0" lang="en-US" sz="2400" b="1" i="0" u="none" strike="noStrike" kern="1200" cap="none" spc="0" normalizeH="0" baseline="0" noProof="0" dirty="0">
                <a:ln>
                  <a:noFill/>
                </a:ln>
                <a:solidFill>
                  <a:srgbClr val="0E66AF"/>
                </a:solidFill>
                <a:effectLst/>
                <a:uLnTx/>
                <a:uFillTx/>
                <a:latin typeface="Franklin Gothic Medium" panose="020B0603020102020204" pitchFamily="34" charset="0"/>
              </a:rPr>
              <a:t>Poor access to cessation help</a:t>
            </a:r>
            <a:r>
              <a:rPr kumimoji="0" lang="en-US" sz="2400" b="1" i="0" u="none" strike="noStrike" kern="1200" cap="none" spc="0" normalizeH="0" baseline="0" noProof="0" dirty="0">
                <a:ln>
                  <a:noFill/>
                </a:ln>
                <a:solidFill>
                  <a:srgbClr val="0E66AF"/>
                </a:solidFill>
                <a:effectLst/>
                <a:uLnTx/>
                <a:uFillTx/>
                <a:latin typeface="Calibri" panose="020F0502020204030204" pitchFamily="34" charset="0"/>
                <a:ea typeface="+mn-ea"/>
                <a:cs typeface="+mn-cs"/>
              </a:rPr>
              <a:t> </a:t>
            </a:r>
          </a:p>
        </p:txBody>
      </p:sp>
      <p:sp>
        <p:nvSpPr>
          <p:cNvPr id="34821" name="Text Box 1029"/>
          <p:cNvSpPr txBox="1">
            <a:spLocks noChangeArrowheads="1"/>
          </p:cNvSpPr>
          <p:nvPr/>
        </p:nvSpPr>
        <p:spPr bwMode="auto">
          <a:xfrm>
            <a:off x="1295400" y="3077848"/>
            <a:ext cx="1733550" cy="523220"/>
          </a:xfrm>
          <a:prstGeom prst="rect">
            <a:avLst/>
          </a:prstGeom>
          <a:noFill/>
          <a:ln w="9525">
            <a:noFill/>
            <a:miter lim="800000"/>
            <a:headEnd/>
            <a:tailEnd/>
          </a:ln>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E66AF"/>
                </a:solidFill>
                <a:effectLst/>
                <a:uLnTx/>
                <a:uFillTx/>
                <a:latin typeface="Franklin Gothic Medium" panose="020B0603020102020204" pitchFamily="34" charset="0"/>
              </a:rPr>
              <a:t>Individual</a:t>
            </a:r>
            <a:endParaRPr kumimoji="0" lang="en-US" sz="2800" b="0" i="0" u="none" strike="noStrike" kern="1200" cap="none" spc="0" normalizeH="0" baseline="0" noProof="0" dirty="0">
              <a:ln>
                <a:noFill/>
              </a:ln>
              <a:solidFill>
                <a:srgbClr val="0E66AF"/>
              </a:solidFill>
              <a:effectLst/>
              <a:uLnTx/>
              <a:uFillTx/>
              <a:latin typeface="Franklin Gothic Medium" panose="020B0603020102020204" pitchFamily="34" charset="0"/>
            </a:endParaRPr>
          </a:p>
        </p:txBody>
      </p:sp>
      <p:sp>
        <p:nvSpPr>
          <p:cNvPr id="3" name="Oval 2"/>
          <p:cNvSpPr/>
          <p:nvPr/>
        </p:nvSpPr>
        <p:spPr>
          <a:xfrm>
            <a:off x="3086100" y="3086100"/>
            <a:ext cx="1657350" cy="1600200"/>
          </a:xfrm>
          <a:prstGeom prst="ellipse">
            <a:avLst/>
          </a:prstGeom>
          <a:solidFill>
            <a:srgbClr val="0E66A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Medium" panose="020B0603020102020204" pitchFamily="34" charset="0"/>
              </a:rPr>
              <a:t>Tobacco Addiction</a:t>
            </a:r>
          </a:p>
        </p:txBody>
      </p:sp>
      <p:grpSp>
        <p:nvGrpSpPr>
          <p:cNvPr id="2" name="Group 9"/>
          <p:cNvGrpSpPr>
            <a:grpSpLocks/>
          </p:cNvGrpSpPr>
          <p:nvPr/>
        </p:nvGrpSpPr>
        <p:grpSpPr bwMode="auto">
          <a:xfrm>
            <a:off x="1757363" y="3667126"/>
            <a:ext cx="1534716" cy="1704975"/>
            <a:chOff x="828" y="2320"/>
            <a:chExt cx="1289" cy="1432"/>
          </a:xfrm>
          <a:solidFill>
            <a:schemeClr val="tx1">
              <a:lumMod val="40000"/>
              <a:lumOff val="60000"/>
            </a:schemeClr>
          </a:solidFill>
        </p:grpSpPr>
        <p:sp>
          <p:nvSpPr>
            <p:cNvPr id="34827" name="Freeform 13"/>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grpFill/>
            <a:ln w="9525" cmpd="sng">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28" name="Freeform 14"/>
            <p:cNvSpPr>
              <a:spLocks/>
            </p:cNvSpPr>
            <p:nvPr/>
          </p:nvSpPr>
          <p:spPr bwMode="auto">
            <a:xfrm>
              <a:off x="828" y="2320"/>
              <a:ext cx="1289" cy="1432"/>
            </a:xfrm>
            <a:custGeom>
              <a:avLst/>
              <a:gdLst>
                <a:gd name="T0" fmla="*/ 1 w 2578"/>
                <a:gd name="T1" fmla="*/ 0 h 2866"/>
                <a:gd name="T2" fmla="*/ 1 w 2578"/>
                <a:gd name="T3" fmla="*/ 0 h 2866"/>
                <a:gd name="T4" fmla="*/ 1 w 2578"/>
                <a:gd name="T5" fmla="*/ 0 h 2866"/>
                <a:gd name="T6" fmla="*/ 1 w 2578"/>
                <a:gd name="T7" fmla="*/ 0 h 2866"/>
                <a:gd name="T8" fmla="*/ 1 w 2578"/>
                <a:gd name="T9" fmla="*/ 0 h 2866"/>
                <a:gd name="T10" fmla="*/ 1 w 2578"/>
                <a:gd name="T11" fmla="*/ 0 h 2866"/>
                <a:gd name="T12" fmla="*/ 1 w 2578"/>
                <a:gd name="T13" fmla="*/ 0 h 2866"/>
                <a:gd name="T14" fmla="*/ 1 w 2578"/>
                <a:gd name="T15" fmla="*/ 0 h 2866"/>
                <a:gd name="T16" fmla="*/ 1 w 2578"/>
                <a:gd name="T17" fmla="*/ 0 h 2866"/>
                <a:gd name="T18" fmla="*/ 1 w 2578"/>
                <a:gd name="T19" fmla="*/ 0 h 2866"/>
                <a:gd name="T20" fmla="*/ 1 w 2578"/>
                <a:gd name="T21" fmla="*/ 0 h 2866"/>
                <a:gd name="T22" fmla="*/ 1 w 2578"/>
                <a:gd name="T23" fmla="*/ 0 h 2866"/>
                <a:gd name="T24" fmla="*/ 1 w 2578"/>
                <a:gd name="T25" fmla="*/ 0 h 2866"/>
                <a:gd name="T26" fmla="*/ 1 w 2578"/>
                <a:gd name="T27" fmla="*/ 0 h 2866"/>
                <a:gd name="T28" fmla="*/ 1 w 2578"/>
                <a:gd name="T29" fmla="*/ 0 h 2866"/>
                <a:gd name="T30" fmla="*/ 1 w 2578"/>
                <a:gd name="T31" fmla="*/ 0 h 2866"/>
                <a:gd name="T32" fmla="*/ 1 w 2578"/>
                <a:gd name="T33" fmla="*/ 0 h 2866"/>
                <a:gd name="T34" fmla="*/ 1 w 2578"/>
                <a:gd name="T35" fmla="*/ 0 h 2866"/>
                <a:gd name="T36" fmla="*/ 1 w 2578"/>
                <a:gd name="T37" fmla="*/ 0 h 2866"/>
                <a:gd name="T38" fmla="*/ 1 w 2578"/>
                <a:gd name="T39" fmla="*/ 0 h 2866"/>
                <a:gd name="T40" fmla="*/ 1 w 2578"/>
                <a:gd name="T41" fmla="*/ 0 h 2866"/>
                <a:gd name="T42" fmla="*/ 1 w 2578"/>
                <a:gd name="T43" fmla="*/ 0 h 2866"/>
                <a:gd name="T44" fmla="*/ 1 w 2578"/>
                <a:gd name="T45" fmla="*/ 0 h 2866"/>
                <a:gd name="T46" fmla="*/ 1 w 2578"/>
                <a:gd name="T47" fmla="*/ 0 h 2866"/>
                <a:gd name="T48" fmla="*/ 1 w 2578"/>
                <a:gd name="T49" fmla="*/ 0 h 2866"/>
                <a:gd name="T50" fmla="*/ 1 w 2578"/>
                <a:gd name="T51" fmla="*/ 0 h 2866"/>
                <a:gd name="T52" fmla="*/ 1 w 2578"/>
                <a:gd name="T53" fmla="*/ 0 h 2866"/>
                <a:gd name="T54" fmla="*/ 1 w 2578"/>
                <a:gd name="T55" fmla="*/ 0 h 2866"/>
                <a:gd name="T56" fmla="*/ 1 w 2578"/>
                <a:gd name="T57" fmla="*/ 0 h 2866"/>
                <a:gd name="T58" fmla="*/ 1 w 2578"/>
                <a:gd name="T59" fmla="*/ 0 h 2866"/>
                <a:gd name="T60" fmla="*/ 1 w 2578"/>
                <a:gd name="T61" fmla="*/ 0 h 2866"/>
                <a:gd name="T62" fmla="*/ 1 w 2578"/>
                <a:gd name="T63" fmla="*/ 0 h 2866"/>
                <a:gd name="T64" fmla="*/ 1 w 2578"/>
                <a:gd name="T65" fmla="*/ 0 h 2866"/>
                <a:gd name="T66" fmla="*/ 1 w 2578"/>
                <a:gd name="T67" fmla="*/ 0 h 2866"/>
                <a:gd name="T68" fmla="*/ 1 w 2578"/>
                <a:gd name="T69" fmla="*/ 0 h 2866"/>
                <a:gd name="T70" fmla="*/ 1 w 2578"/>
                <a:gd name="T71" fmla="*/ 0 h 2866"/>
                <a:gd name="T72" fmla="*/ 1 w 2578"/>
                <a:gd name="T73" fmla="*/ 0 h 2866"/>
                <a:gd name="T74" fmla="*/ 1 w 2578"/>
                <a:gd name="T75" fmla="*/ 0 h 2866"/>
                <a:gd name="T76" fmla="*/ 1 w 2578"/>
                <a:gd name="T77" fmla="*/ 0 h 2866"/>
                <a:gd name="T78" fmla="*/ 1 w 2578"/>
                <a:gd name="T79" fmla="*/ 0 h 2866"/>
                <a:gd name="T80" fmla="*/ 1 w 2578"/>
                <a:gd name="T81" fmla="*/ 0 h 2866"/>
                <a:gd name="T82" fmla="*/ 1 w 2578"/>
                <a:gd name="T83" fmla="*/ 0 h 2866"/>
                <a:gd name="T84" fmla="*/ 1 w 2578"/>
                <a:gd name="T85" fmla="*/ 0 h 2866"/>
                <a:gd name="T86" fmla="*/ 1 w 2578"/>
                <a:gd name="T87" fmla="*/ 0 h 2866"/>
                <a:gd name="T88" fmla="*/ 1 w 2578"/>
                <a:gd name="T89" fmla="*/ 0 h 2866"/>
                <a:gd name="T90" fmla="*/ 1 w 2578"/>
                <a:gd name="T91" fmla="*/ 0 h 2866"/>
                <a:gd name="T92" fmla="*/ 1 w 2578"/>
                <a:gd name="T93" fmla="*/ 0 h 2866"/>
                <a:gd name="T94" fmla="*/ 1 w 2578"/>
                <a:gd name="T95" fmla="*/ 0 h 2866"/>
                <a:gd name="T96" fmla="*/ 1 w 2578"/>
                <a:gd name="T97" fmla="*/ 0 h 2866"/>
                <a:gd name="T98" fmla="*/ 1 w 2578"/>
                <a:gd name="T99" fmla="*/ 0 h 2866"/>
                <a:gd name="T100" fmla="*/ 1 w 2578"/>
                <a:gd name="T101" fmla="*/ 0 h 2866"/>
                <a:gd name="T102" fmla="*/ 1 w 2578"/>
                <a:gd name="T103" fmla="*/ 0 h 2866"/>
                <a:gd name="T104" fmla="*/ 1 w 2578"/>
                <a:gd name="T105" fmla="*/ 0 h 2866"/>
                <a:gd name="T106" fmla="*/ 0 w 2578"/>
                <a:gd name="T107" fmla="*/ 0 h 2866"/>
                <a:gd name="T108" fmla="*/ 1 w 2578"/>
                <a:gd name="T109" fmla="*/ 0 h 2866"/>
                <a:gd name="T110" fmla="*/ 1 w 2578"/>
                <a:gd name="T111" fmla="*/ 0 h 28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78"/>
                <a:gd name="T169" fmla="*/ 0 h 2866"/>
                <a:gd name="T170" fmla="*/ 2578 w 2578"/>
                <a:gd name="T171" fmla="*/ 2866 h 28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78" h="2866">
                  <a:moveTo>
                    <a:pt x="12" y="2482"/>
                  </a:moveTo>
                  <a:lnTo>
                    <a:pt x="562" y="1374"/>
                  </a:lnTo>
                  <a:lnTo>
                    <a:pt x="962" y="580"/>
                  </a:lnTo>
                  <a:lnTo>
                    <a:pt x="1320" y="400"/>
                  </a:lnTo>
                  <a:lnTo>
                    <a:pt x="1333" y="356"/>
                  </a:lnTo>
                  <a:lnTo>
                    <a:pt x="1351" y="313"/>
                  </a:lnTo>
                  <a:lnTo>
                    <a:pt x="1378" y="276"/>
                  </a:lnTo>
                  <a:lnTo>
                    <a:pt x="1408" y="242"/>
                  </a:lnTo>
                  <a:lnTo>
                    <a:pt x="1441" y="212"/>
                  </a:lnTo>
                  <a:lnTo>
                    <a:pt x="1478" y="191"/>
                  </a:lnTo>
                  <a:lnTo>
                    <a:pt x="1519" y="171"/>
                  </a:lnTo>
                  <a:lnTo>
                    <a:pt x="1558" y="157"/>
                  </a:lnTo>
                  <a:lnTo>
                    <a:pt x="1600" y="152"/>
                  </a:lnTo>
                  <a:lnTo>
                    <a:pt x="1638" y="154"/>
                  </a:lnTo>
                  <a:lnTo>
                    <a:pt x="1677" y="160"/>
                  </a:lnTo>
                  <a:lnTo>
                    <a:pt x="1716" y="176"/>
                  </a:lnTo>
                  <a:lnTo>
                    <a:pt x="1746" y="201"/>
                  </a:lnTo>
                  <a:lnTo>
                    <a:pt x="1774" y="234"/>
                  </a:lnTo>
                  <a:lnTo>
                    <a:pt x="1800" y="276"/>
                  </a:lnTo>
                  <a:lnTo>
                    <a:pt x="1817" y="328"/>
                  </a:lnTo>
                  <a:lnTo>
                    <a:pt x="2371" y="149"/>
                  </a:lnTo>
                  <a:lnTo>
                    <a:pt x="2362" y="108"/>
                  </a:lnTo>
                  <a:lnTo>
                    <a:pt x="2367" y="65"/>
                  </a:lnTo>
                  <a:lnTo>
                    <a:pt x="2373" y="43"/>
                  </a:lnTo>
                  <a:lnTo>
                    <a:pt x="2380" y="26"/>
                  </a:lnTo>
                  <a:lnTo>
                    <a:pt x="2396" y="9"/>
                  </a:lnTo>
                  <a:lnTo>
                    <a:pt x="2414" y="0"/>
                  </a:lnTo>
                  <a:lnTo>
                    <a:pt x="2578" y="473"/>
                  </a:lnTo>
                  <a:lnTo>
                    <a:pt x="1413" y="847"/>
                  </a:lnTo>
                  <a:lnTo>
                    <a:pt x="1112" y="1316"/>
                  </a:lnTo>
                  <a:lnTo>
                    <a:pt x="1422" y="1759"/>
                  </a:lnTo>
                  <a:lnTo>
                    <a:pt x="1433" y="1779"/>
                  </a:lnTo>
                  <a:lnTo>
                    <a:pt x="1436" y="1798"/>
                  </a:lnTo>
                  <a:lnTo>
                    <a:pt x="1434" y="1815"/>
                  </a:lnTo>
                  <a:lnTo>
                    <a:pt x="1424" y="1836"/>
                  </a:lnTo>
                  <a:lnTo>
                    <a:pt x="1056" y="2402"/>
                  </a:lnTo>
                  <a:lnTo>
                    <a:pt x="1036" y="2390"/>
                  </a:lnTo>
                  <a:lnTo>
                    <a:pt x="1088" y="2465"/>
                  </a:lnTo>
                  <a:lnTo>
                    <a:pt x="1171" y="2433"/>
                  </a:lnTo>
                  <a:lnTo>
                    <a:pt x="1199" y="2512"/>
                  </a:lnTo>
                  <a:lnTo>
                    <a:pt x="1030" y="2572"/>
                  </a:lnTo>
                  <a:lnTo>
                    <a:pt x="808" y="2444"/>
                  </a:lnTo>
                  <a:lnTo>
                    <a:pt x="865" y="2296"/>
                  </a:lnTo>
                  <a:lnTo>
                    <a:pt x="826" y="2278"/>
                  </a:lnTo>
                  <a:lnTo>
                    <a:pt x="1098" y="1836"/>
                  </a:lnTo>
                  <a:lnTo>
                    <a:pt x="858" y="1632"/>
                  </a:lnTo>
                  <a:lnTo>
                    <a:pt x="550" y="2121"/>
                  </a:lnTo>
                  <a:lnTo>
                    <a:pt x="238" y="2608"/>
                  </a:lnTo>
                  <a:lnTo>
                    <a:pt x="185" y="2579"/>
                  </a:lnTo>
                  <a:lnTo>
                    <a:pt x="271" y="2751"/>
                  </a:lnTo>
                  <a:lnTo>
                    <a:pt x="344" y="2725"/>
                  </a:lnTo>
                  <a:lnTo>
                    <a:pt x="370" y="2804"/>
                  </a:lnTo>
                  <a:lnTo>
                    <a:pt x="203" y="2866"/>
                  </a:lnTo>
                  <a:lnTo>
                    <a:pt x="0" y="2658"/>
                  </a:lnTo>
                  <a:lnTo>
                    <a:pt x="63" y="2511"/>
                  </a:lnTo>
                  <a:lnTo>
                    <a:pt x="12" y="2482"/>
                  </a:lnTo>
                  <a:close/>
                </a:path>
              </a:pathLst>
            </a:custGeom>
            <a:grpFill/>
            <a:ln w="9525" cmpd="sng">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29" name="Line 1034"/>
            <p:cNvSpPr>
              <a:spLocks noChangeShapeType="1"/>
            </p:cNvSpPr>
            <p:nvPr/>
          </p:nvSpPr>
          <p:spPr bwMode="auto">
            <a:xfrm flipH="1" flipV="1">
              <a:off x="860" y="3575"/>
              <a:ext cx="61" cy="34"/>
            </a:xfrm>
            <a:prstGeom prst="line">
              <a:avLst/>
            </a:pr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30" name="Line 1035"/>
            <p:cNvSpPr>
              <a:spLocks noChangeShapeType="1"/>
            </p:cNvSpPr>
            <p:nvPr/>
          </p:nvSpPr>
          <p:spPr bwMode="auto">
            <a:xfrm>
              <a:off x="1261" y="3468"/>
              <a:ext cx="85" cy="47"/>
            </a:xfrm>
            <a:prstGeom prst="line">
              <a:avLst/>
            </a:pr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31" name="Line 1036"/>
            <p:cNvSpPr>
              <a:spLocks noChangeShapeType="1"/>
            </p:cNvSpPr>
            <p:nvPr/>
          </p:nvSpPr>
          <p:spPr bwMode="auto">
            <a:xfrm flipV="1">
              <a:off x="1354" y="3552"/>
              <a:ext cx="18" cy="5"/>
            </a:xfrm>
            <a:prstGeom prst="line">
              <a:avLst/>
            </a:pr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32" name="Freeform 18"/>
            <p:cNvSpPr>
              <a:spLocks/>
            </p:cNvSpPr>
            <p:nvPr/>
          </p:nvSpPr>
          <p:spPr bwMode="auto">
            <a:xfrm>
              <a:off x="1431" y="2398"/>
              <a:ext cx="632" cy="359"/>
            </a:xfrm>
            <a:custGeom>
              <a:avLst/>
              <a:gdLst>
                <a:gd name="T0" fmla="*/ 1 w 1263"/>
                <a:gd name="T1" fmla="*/ 0 h 720"/>
                <a:gd name="T2" fmla="*/ 1 w 1263"/>
                <a:gd name="T3" fmla="*/ 0 h 720"/>
                <a:gd name="T4" fmla="*/ 1 w 1263"/>
                <a:gd name="T5" fmla="*/ 0 h 720"/>
                <a:gd name="T6" fmla="*/ 1 w 1263"/>
                <a:gd name="T7" fmla="*/ 0 h 720"/>
                <a:gd name="T8" fmla="*/ 1 w 1263"/>
                <a:gd name="T9" fmla="*/ 0 h 720"/>
                <a:gd name="T10" fmla="*/ 1 w 1263"/>
                <a:gd name="T11" fmla="*/ 0 h 720"/>
                <a:gd name="T12" fmla="*/ 1 w 1263"/>
                <a:gd name="T13" fmla="*/ 0 h 720"/>
                <a:gd name="T14" fmla="*/ 1 w 1263"/>
                <a:gd name="T15" fmla="*/ 0 h 720"/>
                <a:gd name="T16" fmla="*/ 1 w 1263"/>
                <a:gd name="T17" fmla="*/ 0 h 720"/>
                <a:gd name="T18" fmla="*/ 1 w 1263"/>
                <a:gd name="T19" fmla="*/ 0 h 720"/>
                <a:gd name="T20" fmla="*/ 0 w 1263"/>
                <a:gd name="T21" fmla="*/ 0 h 720"/>
                <a:gd name="T22" fmla="*/ 0 w 1263"/>
                <a:gd name="T23" fmla="*/ 0 h 720"/>
                <a:gd name="T24" fmla="*/ 1 w 1263"/>
                <a:gd name="T25" fmla="*/ 0 h 720"/>
                <a:gd name="T26" fmla="*/ 1 w 1263"/>
                <a:gd name="T27" fmla="*/ 0 h 720"/>
                <a:gd name="T28" fmla="*/ 1 w 1263"/>
                <a:gd name="T29" fmla="*/ 0 h 720"/>
                <a:gd name="T30" fmla="*/ 1 w 1263"/>
                <a:gd name="T31" fmla="*/ 0 h 720"/>
                <a:gd name="T32" fmla="*/ 1 w 1263"/>
                <a:gd name="T33" fmla="*/ 0 h 720"/>
                <a:gd name="T34" fmla="*/ 1 w 1263"/>
                <a:gd name="T35" fmla="*/ 0 h 720"/>
                <a:gd name="T36" fmla="*/ 1 w 1263"/>
                <a:gd name="T37" fmla="*/ 0 h 720"/>
                <a:gd name="T38" fmla="*/ 1 w 1263"/>
                <a:gd name="T39" fmla="*/ 0 h 720"/>
                <a:gd name="T40" fmla="*/ 1 w 1263"/>
                <a:gd name="T41" fmla="*/ 0 h 720"/>
                <a:gd name="T42" fmla="*/ 1 w 1263"/>
                <a:gd name="T43" fmla="*/ 0 h 720"/>
                <a:gd name="T44" fmla="*/ 1 w 1263"/>
                <a:gd name="T45" fmla="*/ 0 h 720"/>
                <a:gd name="T46" fmla="*/ 1 w 1263"/>
                <a:gd name="T47" fmla="*/ 0 h 7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3"/>
                <a:gd name="T73" fmla="*/ 0 h 720"/>
                <a:gd name="T74" fmla="*/ 1263 w 1263"/>
                <a:gd name="T75" fmla="*/ 720 h 7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3" h="720">
                  <a:moveTo>
                    <a:pt x="207" y="691"/>
                  </a:moveTo>
                  <a:lnTo>
                    <a:pt x="129" y="715"/>
                  </a:lnTo>
                  <a:lnTo>
                    <a:pt x="110" y="720"/>
                  </a:lnTo>
                  <a:lnTo>
                    <a:pt x="91" y="720"/>
                  </a:lnTo>
                  <a:lnTo>
                    <a:pt x="71" y="716"/>
                  </a:lnTo>
                  <a:lnTo>
                    <a:pt x="52" y="708"/>
                  </a:lnTo>
                  <a:lnTo>
                    <a:pt x="36" y="699"/>
                  </a:lnTo>
                  <a:lnTo>
                    <a:pt x="20" y="684"/>
                  </a:lnTo>
                  <a:lnTo>
                    <a:pt x="13" y="666"/>
                  </a:lnTo>
                  <a:lnTo>
                    <a:pt x="3" y="648"/>
                  </a:lnTo>
                  <a:lnTo>
                    <a:pt x="0" y="628"/>
                  </a:lnTo>
                  <a:lnTo>
                    <a:pt x="0" y="608"/>
                  </a:lnTo>
                  <a:lnTo>
                    <a:pt x="3" y="588"/>
                  </a:lnTo>
                  <a:lnTo>
                    <a:pt x="13" y="570"/>
                  </a:lnTo>
                  <a:lnTo>
                    <a:pt x="31" y="540"/>
                  </a:lnTo>
                  <a:lnTo>
                    <a:pt x="50" y="528"/>
                  </a:lnTo>
                  <a:lnTo>
                    <a:pt x="68" y="519"/>
                  </a:lnTo>
                  <a:lnTo>
                    <a:pt x="1217" y="152"/>
                  </a:lnTo>
                  <a:lnTo>
                    <a:pt x="1208" y="109"/>
                  </a:lnTo>
                  <a:lnTo>
                    <a:pt x="1215" y="65"/>
                  </a:lnTo>
                  <a:lnTo>
                    <a:pt x="1220" y="44"/>
                  </a:lnTo>
                  <a:lnTo>
                    <a:pt x="1231" y="26"/>
                  </a:lnTo>
                  <a:lnTo>
                    <a:pt x="1245" y="12"/>
                  </a:lnTo>
                  <a:lnTo>
                    <a:pt x="1263" y="0"/>
                  </a:lnTo>
                </a:path>
              </a:pathLst>
            </a:custGeom>
            <a:grp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33" name="Freeform 19"/>
            <p:cNvSpPr>
              <a:spLocks/>
            </p:cNvSpPr>
            <p:nvPr/>
          </p:nvSpPr>
          <p:spPr bwMode="auto">
            <a:xfrm>
              <a:off x="1702" y="2484"/>
              <a:ext cx="38" cy="97"/>
            </a:xfrm>
            <a:custGeom>
              <a:avLst/>
              <a:gdLst>
                <a:gd name="T0" fmla="*/ 1 w 75"/>
                <a:gd name="T1" fmla="*/ 0 h 195"/>
                <a:gd name="T2" fmla="*/ 1 w 75"/>
                <a:gd name="T3" fmla="*/ 0 h 195"/>
                <a:gd name="T4" fmla="*/ 1 w 75"/>
                <a:gd name="T5" fmla="*/ 0 h 195"/>
                <a:gd name="T6" fmla="*/ 1 w 75"/>
                <a:gd name="T7" fmla="*/ 0 h 195"/>
                <a:gd name="T8" fmla="*/ 1 w 75"/>
                <a:gd name="T9" fmla="*/ 0 h 195"/>
                <a:gd name="T10" fmla="*/ 1 w 75"/>
                <a:gd name="T11" fmla="*/ 0 h 195"/>
                <a:gd name="T12" fmla="*/ 1 w 75"/>
                <a:gd name="T13" fmla="*/ 0 h 195"/>
                <a:gd name="T14" fmla="*/ 1 w 75"/>
                <a:gd name="T15" fmla="*/ 0 h 195"/>
                <a:gd name="T16" fmla="*/ 0 w 75"/>
                <a:gd name="T17" fmla="*/ 0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95"/>
                <a:gd name="T29" fmla="*/ 75 w 75"/>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95">
                  <a:moveTo>
                    <a:pt x="69" y="0"/>
                  </a:moveTo>
                  <a:lnTo>
                    <a:pt x="74" y="25"/>
                  </a:lnTo>
                  <a:lnTo>
                    <a:pt x="75" y="51"/>
                  </a:lnTo>
                  <a:lnTo>
                    <a:pt x="73" y="76"/>
                  </a:lnTo>
                  <a:lnTo>
                    <a:pt x="66" y="101"/>
                  </a:lnTo>
                  <a:lnTo>
                    <a:pt x="55" y="127"/>
                  </a:lnTo>
                  <a:lnTo>
                    <a:pt x="43" y="151"/>
                  </a:lnTo>
                  <a:lnTo>
                    <a:pt x="23" y="175"/>
                  </a:lnTo>
                  <a:lnTo>
                    <a:pt x="0" y="195"/>
                  </a:lnTo>
                </a:path>
              </a:pathLst>
            </a:custGeom>
            <a:grp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4834" name="Freeform 20"/>
            <p:cNvSpPr>
              <a:spLocks/>
            </p:cNvSpPr>
            <p:nvPr/>
          </p:nvSpPr>
          <p:spPr bwMode="auto">
            <a:xfrm>
              <a:off x="1487" y="2520"/>
              <a:ext cx="63" cy="109"/>
            </a:xfrm>
            <a:custGeom>
              <a:avLst/>
              <a:gdLst>
                <a:gd name="T0" fmla="*/ 1 w 125"/>
                <a:gd name="T1" fmla="*/ 0 h 220"/>
                <a:gd name="T2" fmla="*/ 1 w 125"/>
                <a:gd name="T3" fmla="*/ 0 h 220"/>
                <a:gd name="T4" fmla="*/ 1 w 125"/>
                <a:gd name="T5" fmla="*/ 0 h 220"/>
                <a:gd name="T6" fmla="*/ 1 w 125"/>
                <a:gd name="T7" fmla="*/ 0 h 220"/>
                <a:gd name="T8" fmla="*/ 1 w 125"/>
                <a:gd name="T9" fmla="*/ 0 h 220"/>
                <a:gd name="T10" fmla="*/ 1 w 125"/>
                <a:gd name="T11" fmla="*/ 0 h 220"/>
                <a:gd name="T12" fmla="*/ 1 w 125"/>
                <a:gd name="T13" fmla="*/ 0 h 220"/>
                <a:gd name="T14" fmla="*/ 0 w 125"/>
                <a:gd name="T15" fmla="*/ 0 h 220"/>
                <a:gd name="T16" fmla="*/ 1 w 125"/>
                <a:gd name="T17" fmla="*/ 0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
                <a:gd name="T28" fmla="*/ 0 h 220"/>
                <a:gd name="T29" fmla="*/ 125 w 125"/>
                <a:gd name="T30" fmla="*/ 220 h 2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 h="220">
                  <a:moveTo>
                    <a:pt x="125" y="220"/>
                  </a:moveTo>
                  <a:lnTo>
                    <a:pt x="95" y="207"/>
                  </a:lnTo>
                  <a:lnTo>
                    <a:pt x="66" y="187"/>
                  </a:lnTo>
                  <a:lnTo>
                    <a:pt x="43" y="161"/>
                  </a:lnTo>
                  <a:lnTo>
                    <a:pt x="24" y="130"/>
                  </a:lnTo>
                  <a:lnTo>
                    <a:pt x="9" y="100"/>
                  </a:lnTo>
                  <a:lnTo>
                    <a:pt x="2" y="67"/>
                  </a:lnTo>
                  <a:lnTo>
                    <a:pt x="0" y="33"/>
                  </a:lnTo>
                  <a:lnTo>
                    <a:pt x="1" y="0"/>
                  </a:lnTo>
                </a:path>
              </a:pathLst>
            </a:custGeom>
            <a:grpFill/>
            <a:ln w="9525" cmpd="sng">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sp>
        <p:nvSpPr>
          <p:cNvPr id="5" name="TextBox 4"/>
          <p:cNvSpPr txBox="1"/>
          <p:nvPr/>
        </p:nvSpPr>
        <p:spPr>
          <a:xfrm>
            <a:off x="5086350" y="4857750"/>
            <a:ext cx="182880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CCBF9"/>
                </a:solidFill>
                <a:effectLst/>
                <a:uLnTx/>
                <a:uFillTx/>
                <a:latin typeface="Franklin Gothic Medium" panose="020B0603020102020204" pitchFamily="34" charset="0"/>
              </a:rPr>
              <a:t>Society</a:t>
            </a:r>
          </a:p>
        </p:txBody>
      </p:sp>
      <p:sp>
        <p:nvSpPr>
          <p:cNvPr id="9" name="Title 8"/>
          <p:cNvSpPr>
            <a:spLocks noGrp="1"/>
          </p:cNvSpPr>
          <p:nvPr>
            <p:ph type="title" idx="4294967295"/>
          </p:nvPr>
        </p:nvSpPr>
        <p:spPr>
          <a:xfrm>
            <a:off x="204788" y="61913"/>
            <a:ext cx="8939212" cy="1062037"/>
          </a:xfrm>
        </p:spPr>
        <p:txBody>
          <a:bodyPr>
            <a:normAutofit/>
          </a:bodyPr>
          <a:lstStyle/>
          <a:p>
            <a:pPr algn="l"/>
            <a:r>
              <a:rPr lang="en-US" sz="4000" b="1" i="0" dirty="0">
                <a:latin typeface="Franklin Gothic Demi" panose="020B0703020102020204" pitchFamily="34" charset="0"/>
              </a:rPr>
              <a:t>Barriers Exist to Reducing Tobacco Use</a:t>
            </a:r>
          </a:p>
        </p:txBody>
      </p:sp>
    </p:spTree>
    <p:extLst>
      <p:ext uri="{BB962C8B-B14F-4D97-AF65-F5344CB8AC3E}">
        <p14:creationId xmlns:p14="http://schemas.microsoft.com/office/powerpoint/2010/main" val="2910856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itle 3"/>
          <p:cNvSpPr>
            <a:spLocks noGrp="1"/>
          </p:cNvSpPr>
          <p:nvPr>
            <p:ph type="title" idx="4294967295"/>
          </p:nvPr>
        </p:nvSpPr>
        <p:spPr bwMode="auto">
          <a:xfrm>
            <a:off x="0" y="96838"/>
            <a:ext cx="7886700" cy="1062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noAutofit/>
          </a:bodyPr>
          <a:lstStyle/>
          <a:p>
            <a:pPr eaLnBrk="1" hangingPunct="1"/>
            <a:r>
              <a:rPr lang="en-US" altLang="en-US" sz="3600" b="1" dirty="0">
                <a:latin typeface="Franklin Gothic Demi" panose="020B0703020102020204" pitchFamily="34" charset="0"/>
              </a:rPr>
              <a:t>“Tobacco Control Vaccine” Works</a:t>
            </a:r>
          </a:p>
        </p:txBody>
      </p:sp>
      <p:sp>
        <p:nvSpPr>
          <p:cNvPr id="8201" name="Freeform 12"/>
          <p:cNvSpPr>
            <a:spLocks/>
          </p:cNvSpPr>
          <p:nvPr/>
        </p:nvSpPr>
        <p:spPr bwMode="auto">
          <a:xfrm rot="7410421">
            <a:off x="943769" y="1893094"/>
            <a:ext cx="1355725" cy="696913"/>
          </a:xfrm>
          <a:custGeom>
            <a:avLst/>
            <a:gdLst>
              <a:gd name="T0" fmla="*/ 2147483647 w 401"/>
              <a:gd name="T1" fmla="*/ 2147483647 h 203"/>
              <a:gd name="T2" fmla="*/ 2147483647 w 401"/>
              <a:gd name="T3" fmla="*/ 2147483647 h 203"/>
              <a:gd name="T4" fmla="*/ 2147483647 w 401"/>
              <a:gd name="T5" fmla="*/ 2147483647 h 203"/>
              <a:gd name="T6" fmla="*/ 2147483647 w 401"/>
              <a:gd name="T7" fmla="*/ 2147483647 h 203"/>
              <a:gd name="T8" fmla="*/ 2147483647 w 401"/>
              <a:gd name="T9" fmla="*/ 2147483647 h 203"/>
              <a:gd name="T10" fmla="*/ 2147483647 w 401"/>
              <a:gd name="T11" fmla="*/ 2147483647 h 203"/>
              <a:gd name="T12" fmla="*/ 2147483647 w 401"/>
              <a:gd name="T13" fmla="*/ 2147483647 h 203"/>
              <a:gd name="T14" fmla="*/ 2147483647 w 401"/>
              <a:gd name="T15" fmla="*/ 2147483647 h 203"/>
              <a:gd name="T16" fmla="*/ 2147483647 w 401"/>
              <a:gd name="T17" fmla="*/ 2147483647 h 203"/>
              <a:gd name="T18" fmla="*/ 2147483647 w 401"/>
              <a:gd name="T19" fmla="*/ 2147483647 h 203"/>
              <a:gd name="T20" fmla="*/ 2147483647 w 401"/>
              <a:gd name="T21" fmla="*/ 2147483647 h 203"/>
              <a:gd name="T22" fmla="*/ 2147483647 w 401"/>
              <a:gd name="T23" fmla="*/ 2147483647 h 203"/>
              <a:gd name="T24" fmla="*/ 2147483647 w 401"/>
              <a:gd name="T25" fmla="*/ 2147483647 h 203"/>
              <a:gd name="T26" fmla="*/ 2147483647 w 401"/>
              <a:gd name="T27" fmla="*/ 2147483647 h 203"/>
              <a:gd name="T28" fmla="*/ 2147483647 w 401"/>
              <a:gd name="T29" fmla="*/ 2147483647 h 203"/>
              <a:gd name="T30" fmla="*/ 2147483647 w 401"/>
              <a:gd name="T31" fmla="*/ 2147483647 h 203"/>
              <a:gd name="T32" fmla="*/ 2147483647 w 401"/>
              <a:gd name="T33" fmla="*/ 2147483647 h 203"/>
              <a:gd name="T34" fmla="*/ 2147483647 w 401"/>
              <a:gd name="T35" fmla="*/ 2147483647 h 203"/>
              <a:gd name="T36" fmla="*/ 2147483647 w 401"/>
              <a:gd name="T37" fmla="*/ 2147483647 h 203"/>
              <a:gd name="T38" fmla="*/ 2147483647 w 401"/>
              <a:gd name="T39" fmla="*/ 2147483647 h 203"/>
              <a:gd name="T40" fmla="*/ 2147483647 w 401"/>
              <a:gd name="T41" fmla="*/ 2147483647 h 203"/>
              <a:gd name="T42" fmla="*/ 2147483647 w 401"/>
              <a:gd name="T43" fmla="*/ 2147483647 h 203"/>
              <a:gd name="T44" fmla="*/ 2147483647 w 401"/>
              <a:gd name="T45" fmla="*/ 2147483647 h 203"/>
              <a:gd name="T46" fmla="*/ 2147483647 w 401"/>
              <a:gd name="T47" fmla="*/ 2147483647 h 203"/>
              <a:gd name="T48" fmla="*/ 2147483647 w 401"/>
              <a:gd name="T49" fmla="*/ 2147483647 h 203"/>
              <a:gd name="T50" fmla="*/ 2147483647 w 401"/>
              <a:gd name="T51" fmla="*/ 2147483647 h 203"/>
              <a:gd name="T52" fmla="*/ 2147483647 w 401"/>
              <a:gd name="T53" fmla="*/ 2147483647 h 203"/>
              <a:gd name="T54" fmla="*/ 2147483647 w 401"/>
              <a:gd name="T55" fmla="*/ 2147483647 h 203"/>
              <a:gd name="T56" fmla="*/ 2147483647 w 401"/>
              <a:gd name="T57" fmla="*/ 2147483647 h 203"/>
              <a:gd name="T58" fmla="*/ 2147483647 w 401"/>
              <a:gd name="T59" fmla="*/ 2147483647 h 203"/>
              <a:gd name="T60" fmla="*/ 2147483647 w 401"/>
              <a:gd name="T61" fmla="*/ 0 h 203"/>
              <a:gd name="T62" fmla="*/ 2147483647 w 401"/>
              <a:gd name="T63" fmla="*/ 2147483647 h 203"/>
              <a:gd name="T64" fmla="*/ 2147483647 w 401"/>
              <a:gd name="T65" fmla="*/ 2147483647 h 203"/>
              <a:gd name="T66" fmla="*/ 2147483647 w 401"/>
              <a:gd name="T67" fmla="*/ 2147483647 h 203"/>
              <a:gd name="T68" fmla="*/ 2147483647 w 401"/>
              <a:gd name="T69" fmla="*/ 2147483647 h 203"/>
              <a:gd name="T70" fmla="*/ 2147483647 w 401"/>
              <a:gd name="T71" fmla="*/ 2147483647 h 203"/>
              <a:gd name="T72" fmla="*/ 2147483647 w 401"/>
              <a:gd name="T73" fmla="*/ 2147483647 h 203"/>
              <a:gd name="T74" fmla="*/ 2147483647 w 401"/>
              <a:gd name="T75" fmla="*/ 2147483647 h 203"/>
              <a:gd name="T76" fmla="*/ 2147483647 w 401"/>
              <a:gd name="T77" fmla="*/ 2147483647 h 203"/>
              <a:gd name="T78" fmla="*/ 2147483647 w 401"/>
              <a:gd name="T79" fmla="*/ 2147483647 h 203"/>
              <a:gd name="T80" fmla="*/ 2147483647 w 401"/>
              <a:gd name="T81" fmla="*/ 2147483647 h 203"/>
              <a:gd name="T82" fmla="*/ 2147483647 w 401"/>
              <a:gd name="T83" fmla="*/ 2147483647 h 203"/>
              <a:gd name="T84" fmla="*/ 2147483647 w 401"/>
              <a:gd name="T85" fmla="*/ 2147483647 h 203"/>
              <a:gd name="T86" fmla="*/ 2147483647 w 401"/>
              <a:gd name="T87" fmla="*/ 2147483647 h 203"/>
              <a:gd name="T88" fmla="*/ 2147483647 w 401"/>
              <a:gd name="T89" fmla="*/ 2147483647 h 203"/>
              <a:gd name="T90" fmla="*/ 2147483647 w 401"/>
              <a:gd name="T91" fmla="*/ 2147483647 h 203"/>
              <a:gd name="T92" fmla="*/ 2147483647 w 401"/>
              <a:gd name="T93" fmla="*/ 2147483647 h 203"/>
              <a:gd name="T94" fmla="*/ 2147483647 w 401"/>
              <a:gd name="T95" fmla="*/ 2147483647 h 203"/>
              <a:gd name="T96" fmla="*/ 2147483647 w 401"/>
              <a:gd name="T97" fmla="*/ 2147483647 h 203"/>
              <a:gd name="T98" fmla="*/ 2147483647 w 401"/>
              <a:gd name="T99" fmla="*/ 2147483647 h 203"/>
              <a:gd name="T100" fmla="*/ 2147483647 w 401"/>
              <a:gd name="T101" fmla="*/ 2147483647 h 203"/>
              <a:gd name="T102" fmla="*/ 2147483647 w 401"/>
              <a:gd name="T103" fmla="*/ 2147483647 h 203"/>
              <a:gd name="T104" fmla="*/ 2147483647 w 401"/>
              <a:gd name="T105" fmla="*/ 2147483647 h 203"/>
              <a:gd name="T106" fmla="*/ 0 w 401"/>
              <a:gd name="T107" fmla="*/ 2147483647 h 203"/>
              <a:gd name="T108" fmla="*/ 2147483647 w 401"/>
              <a:gd name="T109" fmla="*/ 2147483647 h 203"/>
              <a:gd name="T110" fmla="*/ 2147483647 w 401"/>
              <a:gd name="T111" fmla="*/ 2147483647 h 203"/>
              <a:gd name="T112" fmla="*/ 2147483647 w 401"/>
              <a:gd name="T113" fmla="*/ 2147483647 h 203"/>
              <a:gd name="T114" fmla="*/ 2147483647 w 401"/>
              <a:gd name="T115" fmla="*/ 2147483647 h 203"/>
              <a:gd name="T116" fmla="*/ 2147483647 w 401"/>
              <a:gd name="T117" fmla="*/ 2147483647 h 203"/>
              <a:gd name="T118" fmla="*/ 2147483647 w 401"/>
              <a:gd name="T119" fmla="*/ 2147483647 h 203"/>
              <a:gd name="T120" fmla="*/ 2147483647 w 401"/>
              <a:gd name="T121" fmla="*/ 0 h 203"/>
              <a:gd name="T122" fmla="*/ 2147483647 w 401"/>
              <a:gd name="T123" fmla="*/ 0 h 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1"/>
              <a:gd name="T187" fmla="*/ 0 h 203"/>
              <a:gd name="T188" fmla="*/ 401 w 401"/>
              <a:gd name="T189" fmla="*/ 203 h 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1" h="203">
                <a:moveTo>
                  <a:pt x="173" y="47"/>
                </a:moveTo>
                <a:lnTo>
                  <a:pt x="171" y="47"/>
                </a:lnTo>
                <a:lnTo>
                  <a:pt x="169" y="47"/>
                </a:lnTo>
                <a:lnTo>
                  <a:pt x="167" y="47"/>
                </a:lnTo>
                <a:lnTo>
                  <a:pt x="165" y="47"/>
                </a:lnTo>
                <a:lnTo>
                  <a:pt x="164" y="47"/>
                </a:lnTo>
                <a:lnTo>
                  <a:pt x="162" y="47"/>
                </a:lnTo>
                <a:lnTo>
                  <a:pt x="160" y="47"/>
                </a:lnTo>
                <a:lnTo>
                  <a:pt x="158" y="47"/>
                </a:lnTo>
                <a:lnTo>
                  <a:pt x="156" y="47"/>
                </a:lnTo>
                <a:lnTo>
                  <a:pt x="154" y="47"/>
                </a:lnTo>
                <a:lnTo>
                  <a:pt x="150" y="49"/>
                </a:lnTo>
                <a:lnTo>
                  <a:pt x="148" y="49"/>
                </a:lnTo>
                <a:lnTo>
                  <a:pt x="146" y="49"/>
                </a:lnTo>
                <a:lnTo>
                  <a:pt x="144" y="49"/>
                </a:lnTo>
                <a:lnTo>
                  <a:pt x="143" y="49"/>
                </a:lnTo>
                <a:lnTo>
                  <a:pt x="141" y="49"/>
                </a:lnTo>
                <a:lnTo>
                  <a:pt x="137" y="51"/>
                </a:lnTo>
                <a:lnTo>
                  <a:pt x="135" y="51"/>
                </a:lnTo>
                <a:lnTo>
                  <a:pt x="133" y="51"/>
                </a:lnTo>
                <a:lnTo>
                  <a:pt x="131" y="51"/>
                </a:lnTo>
                <a:lnTo>
                  <a:pt x="127" y="53"/>
                </a:lnTo>
                <a:lnTo>
                  <a:pt x="125" y="53"/>
                </a:lnTo>
                <a:lnTo>
                  <a:pt x="124" y="53"/>
                </a:lnTo>
                <a:lnTo>
                  <a:pt x="120" y="55"/>
                </a:lnTo>
                <a:lnTo>
                  <a:pt x="118" y="55"/>
                </a:lnTo>
                <a:lnTo>
                  <a:pt x="114" y="55"/>
                </a:lnTo>
                <a:lnTo>
                  <a:pt x="112" y="57"/>
                </a:lnTo>
                <a:lnTo>
                  <a:pt x="110" y="57"/>
                </a:lnTo>
                <a:lnTo>
                  <a:pt x="106" y="59"/>
                </a:lnTo>
                <a:lnTo>
                  <a:pt x="105" y="59"/>
                </a:lnTo>
                <a:lnTo>
                  <a:pt x="103" y="59"/>
                </a:lnTo>
                <a:lnTo>
                  <a:pt x="99" y="60"/>
                </a:lnTo>
                <a:lnTo>
                  <a:pt x="97" y="60"/>
                </a:lnTo>
                <a:lnTo>
                  <a:pt x="93" y="62"/>
                </a:lnTo>
                <a:lnTo>
                  <a:pt x="91" y="62"/>
                </a:lnTo>
                <a:lnTo>
                  <a:pt x="89" y="64"/>
                </a:lnTo>
                <a:lnTo>
                  <a:pt x="87" y="66"/>
                </a:lnTo>
                <a:lnTo>
                  <a:pt x="84" y="66"/>
                </a:lnTo>
                <a:lnTo>
                  <a:pt x="82" y="68"/>
                </a:lnTo>
                <a:lnTo>
                  <a:pt x="80" y="70"/>
                </a:lnTo>
                <a:lnTo>
                  <a:pt x="78" y="70"/>
                </a:lnTo>
                <a:lnTo>
                  <a:pt x="76" y="72"/>
                </a:lnTo>
                <a:lnTo>
                  <a:pt x="74" y="74"/>
                </a:lnTo>
                <a:lnTo>
                  <a:pt x="72" y="76"/>
                </a:lnTo>
                <a:lnTo>
                  <a:pt x="70" y="76"/>
                </a:lnTo>
                <a:lnTo>
                  <a:pt x="68" y="78"/>
                </a:lnTo>
                <a:lnTo>
                  <a:pt x="66" y="79"/>
                </a:lnTo>
                <a:lnTo>
                  <a:pt x="65" y="81"/>
                </a:lnTo>
                <a:lnTo>
                  <a:pt x="63" y="83"/>
                </a:lnTo>
                <a:lnTo>
                  <a:pt x="61" y="85"/>
                </a:lnTo>
                <a:lnTo>
                  <a:pt x="61" y="87"/>
                </a:lnTo>
                <a:lnTo>
                  <a:pt x="59" y="89"/>
                </a:lnTo>
                <a:lnTo>
                  <a:pt x="59" y="91"/>
                </a:lnTo>
                <a:lnTo>
                  <a:pt x="57" y="93"/>
                </a:lnTo>
                <a:lnTo>
                  <a:pt x="57" y="95"/>
                </a:lnTo>
                <a:lnTo>
                  <a:pt x="55" y="97"/>
                </a:lnTo>
                <a:lnTo>
                  <a:pt x="55" y="98"/>
                </a:lnTo>
                <a:lnTo>
                  <a:pt x="55" y="100"/>
                </a:lnTo>
                <a:lnTo>
                  <a:pt x="55" y="102"/>
                </a:lnTo>
                <a:lnTo>
                  <a:pt x="55" y="104"/>
                </a:lnTo>
                <a:lnTo>
                  <a:pt x="55" y="106"/>
                </a:lnTo>
                <a:lnTo>
                  <a:pt x="55" y="108"/>
                </a:lnTo>
                <a:lnTo>
                  <a:pt x="57" y="110"/>
                </a:lnTo>
                <a:lnTo>
                  <a:pt x="57" y="112"/>
                </a:lnTo>
                <a:lnTo>
                  <a:pt x="57" y="114"/>
                </a:lnTo>
                <a:lnTo>
                  <a:pt x="59" y="116"/>
                </a:lnTo>
                <a:lnTo>
                  <a:pt x="61" y="116"/>
                </a:lnTo>
                <a:lnTo>
                  <a:pt x="61" y="117"/>
                </a:lnTo>
                <a:lnTo>
                  <a:pt x="63" y="119"/>
                </a:lnTo>
                <a:lnTo>
                  <a:pt x="65" y="121"/>
                </a:lnTo>
                <a:lnTo>
                  <a:pt x="66" y="121"/>
                </a:lnTo>
                <a:lnTo>
                  <a:pt x="68" y="123"/>
                </a:lnTo>
                <a:lnTo>
                  <a:pt x="70" y="125"/>
                </a:lnTo>
                <a:lnTo>
                  <a:pt x="72" y="127"/>
                </a:lnTo>
                <a:lnTo>
                  <a:pt x="74" y="127"/>
                </a:lnTo>
                <a:lnTo>
                  <a:pt x="76" y="129"/>
                </a:lnTo>
                <a:lnTo>
                  <a:pt x="78" y="131"/>
                </a:lnTo>
                <a:lnTo>
                  <a:pt x="82" y="131"/>
                </a:lnTo>
                <a:lnTo>
                  <a:pt x="84" y="133"/>
                </a:lnTo>
                <a:lnTo>
                  <a:pt x="87" y="135"/>
                </a:lnTo>
                <a:lnTo>
                  <a:pt x="89" y="135"/>
                </a:lnTo>
                <a:lnTo>
                  <a:pt x="93" y="136"/>
                </a:lnTo>
                <a:lnTo>
                  <a:pt x="95" y="136"/>
                </a:lnTo>
                <a:lnTo>
                  <a:pt x="99" y="138"/>
                </a:lnTo>
                <a:lnTo>
                  <a:pt x="101" y="138"/>
                </a:lnTo>
                <a:lnTo>
                  <a:pt x="105" y="140"/>
                </a:lnTo>
                <a:lnTo>
                  <a:pt x="108" y="140"/>
                </a:lnTo>
                <a:lnTo>
                  <a:pt x="110" y="142"/>
                </a:lnTo>
                <a:lnTo>
                  <a:pt x="114" y="142"/>
                </a:lnTo>
                <a:lnTo>
                  <a:pt x="118" y="144"/>
                </a:lnTo>
                <a:lnTo>
                  <a:pt x="122" y="144"/>
                </a:lnTo>
                <a:lnTo>
                  <a:pt x="125" y="146"/>
                </a:lnTo>
                <a:lnTo>
                  <a:pt x="127" y="146"/>
                </a:lnTo>
                <a:lnTo>
                  <a:pt x="131" y="148"/>
                </a:lnTo>
                <a:lnTo>
                  <a:pt x="135" y="148"/>
                </a:lnTo>
                <a:lnTo>
                  <a:pt x="139" y="148"/>
                </a:lnTo>
                <a:lnTo>
                  <a:pt x="143" y="150"/>
                </a:lnTo>
                <a:lnTo>
                  <a:pt x="146" y="150"/>
                </a:lnTo>
                <a:lnTo>
                  <a:pt x="150" y="150"/>
                </a:lnTo>
                <a:lnTo>
                  <a:pt x="154" y="152"/>
                </a:lnTo>
                <a:lnTo>
                  <a:pt x="158" y="152"/>
                </a:lnTo>
                <a:lnTo>
                  <a:pt x="162" y="152"/>
                </a:lnTo>
                <a:lnTo>
                  <a:pt x="165" y="152"/>
                </a:lnTo>
                <a:lnTo>
                  <a:pt x="169" y="154"/>
                </a:lnTo>
                <a:lnTo>
                  <a:pt x="173" y="154"/>
                </a:lnTo>
                <a:lnTo>
                  <a:pt x="177" y="154"/>
                </a:lnTo>
                <a:lnTo>
                  <a:pt x="181" y="154"/>
                </a:lnTo>
                <a:lnTo>
                  <a:pt x="186" y="155"/>
                </a:lnTo>
                <a:lnTo>
                  <a:pt x="188" y="155"/>
                </a:lnTo>
                <a:lnTo>
                  <a:pt x="192" y="155"/>
                </a:lnTo>
                <a:lnTo>
                  <a:pt x="196" y="155"/>
                </a:lnTo>
                <a:lnTo>
                  <a:pt x="202" y="155"/>
                </a:lnTo>
                <a:lnTo>
                  <a:pt x="205" y="155"/>
                </a:lnTo>
                <a:lnTo>
                  <a:pt x="209" y="155"/>
                </a:lnTo>
                <a:lnTo>
                  <a:pt x="213" y="155"/>
                </a:lnTo>
                <a:lnTo>
                  <a:pt x="217" y="155"/>
                </a:lnTo>
                <a:lnTo>
                  <a:pt x="221" y="155"/>
                </a:lnTo>
                <a:lnTo>
                  <a:pt x="224" y="155"/>
                </a:lnTo>
                <a:lnTo>
                  <a:pt x="228" y="155"/>
                </a:lnTo>
                <a:lnTo>
                  <a:pt x="232" y="155"/>
                </a:lnTo>
                <a:lnTo>
                  <a:pt x="236" y="154"/>
                </a:lnTo>
                <a:lnTo>
                  <a:pt x="238" y="154"/>
                </a:lnTo>
                <a:lnTo>
                  <a:pt x="242" y="154"/>
                </a:lnTo>
                <a:lnTo>
                  <a:pt x="245" y="152"/>
                </a:lnTo>
                <a:lnTo>
                  <a:pt x="249" y="152"/>
                </a:lnTo>
                <a:lnTo>
                  <a:pt x="253" y="152"/>
                </a:lnTo>
                <a:lnTo>
                  <a:pt x="255" y="152"/>
                </a:lnTo>
                <a:lnTo>
                  <a:pt x="259" y="150"/>
                </a:lnTo>
                <a:lnTo>
                  <a:pt x="262" y="150"/>
                </a:lnTo>
                <a:lnTo>
                  <a:pt x="266" y="150"/>
                </a:lnTo>
                <a:lnTo>
                  <a:pt x="268" y="148"/>
                </a:lnTo>
                <a:lnTo>
                  <a:pt x="272" y="148"/>
                </a:lnTo>
                <a:lnTo>
                  <a:pt x="274" y="146"/>
                </a:lnTo>
                <a:lnTo>
                  <a:pt x="278" y="146"/>
                </a:lnTo>
                <a:lnTo>
                  <a:pt x="282" y="146"/>
                </a:lnTo>
                <a:lnTo>
                  <a:pt x="283" y="144"/>
                </a:lnTo>
                <a:lnTo>
                  <a:pt x="287" y="144"/>
                </a:lnTo>
                <a:lnTo>
                  <a:pt x="289" y="142"/>
                </a:lnTo>
                <a:lnTo>
                  <a:pt x="293" y="142"/>
                </a:lnTo>
                <a:lnTo>
                  <a:pt x="295" y="140"/>
                </a:lnTo>
                <a:lnTo>
                  <a:pt x="299" y="140"/>
                </a:lnTo>
                <a:lnTo>
                  <a:pt x="301" y="140"/>
                </a:lnTo>
                <a:lnTo>
                  <a:pt x="304" y="138"/>
                </a:lnTo>
                <a:lnTo>
                  <a:pt x="306" y="138"/>
                </a:lnTo>
                <a:lnTo>
                  <a:pt x="308" y="136"/>
                </a:lnTo>
                <a:lnTo>
                  <a:pt x="310" y="135"/>
                </a:lnTo>
                <a:lnTo>
                  <a:pt x="314" y="135"/>
                </a:lnTo>
                <a:lnTo>
                  <a:pt x="316" y="133"/>
                </a:lnTo>
                <a:lnTo>
                  <a:pt x="318" y="133"/>
                </a:lnTo>
                <a:lnTo>
                  <a:pt x="320" y="131"/>
                </a:lnTo>
                <a:lnTo>
                  <a:pt x="321" y="131"/>
                </a:lnTo>
                <a:lnTo>
                  <a:pt x="325" y="129"/>
                </a:lnTo>
                <a:lnTo>
                  <a:pt x="327" y="129"/>
                </a:lnTo>
                <a:lnTo>
                  <a:pt x="329" y="127"/>
                </a:lnTo>
                <a:lnTo>
                  <a:pt x="331" y="125"/>
                </a:lnTo>
                <a:lnTo>
                  <a:pt x="333" y="123"/>
                </a:lnTo>
                <a:lnTo>
                  <a:pt x="335" y="121"/>
                </a:lnTo>
                <a:lnTo>
                  <a:pt x="337" y="121"/>
                </a:lnTo>
                <a:lnTo>
                  <a:pt x="339" y="119"/>
                </a:lnTo>
                <a:lnTo>
                  <a:pt x="341" y="117"/>
                </a:lnTo>
                <a:lnTo>
                  <a:pt x="342" y="116"/>
                </a:lnTo>
                <a:lnTo>
                  <a:pt x="342" y="114"/>
                </a:lnTo>
                <a:lnTo>
                  <a:pt x="344" y="114"/>
                </a:lnTo>
                <a:lnTo>
                  <a:pt x="346" y="112"/>
                </a:lnTo>
                <a:lnTo>
                  <a:pt x="346" y="110"/>
                </a:lnTo>
                <a:lnTo>
                  <a:pt x="348" y="110"/>
                </a:lnTo>
                <a:lnTo>
                  <a:pt x="348" y="108"/>
                </a:lnTo>
                <a:lnTo>
                  <a:pt x="348" y="106"/>
                </a:lnTo>
                <a:lnTo>
                  <a:pt x="350" y="104"/>
                </a:lnTo>
                <a:lnTo>
                  <a:pt x="350" y="102"/>
                </a:lnTo>
                <a:lnTo>
                  <a:pt x="350" y="100"/>
                </a:lnTo>
                <a:lnTo>
                  <a:pt x="350" y="98"/>
                </a:lnTo>
                <a:lnTo>
                  <a:pt x="350" y="97"/>
                </a:lnTo>
                <a:lnTo>
                  <a:pt x="350" y="95"/>
                </a:lnTo>
                <a:lnTo>
                  <a:pt x="350" y="93"/>
                </a:lnTo>
                <a:lnTo>
                  <a:pt x="348" y="91"/>
                </a:lnTo>
                <a:lnTo>
                  <a:pt x="348" y="89"/>
                </a:lnTo>
                <a:lnTo>
                  <a:pt x="348" y="87"/>
                </a:lnTo>
                <a:lnTo>
                  <a:pt x="346" y="85"/>
                </a:lnTo>
                <a:lnTo>
                  <a:pt x="344" y="83"/>
                </a:lnTo>
                <a:lnTo>
                  <a:pt x="342" y="81"/>
                </a:lnTo>
                <a:lnTo>
                  <a:pt x="342" y="79"/>
                </a:lnTo>
                <a:lnTo>
                  <a:pt x="341" y="78"/>
                </a:lnTo>
                <a:lnTo>
                  <a:pt x="339" y="78"/>
                </a:lnTo>
                <a:lnTo>
                  <a:pt x="339" y="76"/>
                </a:lnTo>
                <a:lnTo>
                  <a:pt x="337" y="76"/>
                </a:lnTo>
                <a:lnTo>
                  <a:pt x="335" y="74"/>
                </a:lnTo>
                <a:lnTo>
                  <a:pt x="333" y="72"/>
                </a:lnTo>
                <a:lnTo>
                  <a:pt x="331" y="72"/>
                </a:lnTo>
                <a:lnTo>
                  <a:pt x="329" y="70"/>
                </a:lnTo>
                <a:lnTo>
                  <a:pt x="327" y="70"/>
                </a:lnTo>
                <a:lnTo>
                  <a:pt x="325" y="68"/>
                </a:lnTo>
                <a:lnTo>
                  <a:pt x="323" y="66"/>
                </a:lnTo>
                <a:lnTo>
                  <a:pt x="321" y="66"/>
                </a:lnTo>
                <a:lnTo>
                  <a:pt x="320" y="64"/>
                </a:lnTo>
                <a:lnTo>
                  <a:pt x="318" y="64"/>
                </a:lnTo>
                <a:lnTo>
                  <a:pt x="316" y="62"/>
                </a:lnTo>
                <a:lnTo>
                  <a:pt x="314" y="62"/>
                </a:lnTo>
                <a:lnTo>
                  <a:pt x="312" y="60"/>
                </a:lnTo>
                <a:lnTo>
                  <a:pt x="308" y="60"/>
                </a:lnTo>
                <a:lnTo>
                  <a:pt x="306" y="60"/>
                </a:lnTo>
                <a:lnTo>
                  <a:pt x="304" y="59"/>
                </a:lnTo>
                <a:lnTo>
                  <a:pt x="302" y="59"/>
                </a:lnTo>
                <a:lnTo>
                  <a:pt x="301" y="57"/>
                </a:lnTo>
                <a:lnTo>
                  <a:pt x="299" y="57"/>
                </a:lnTo>
                <a:lnTo>
                  <a:pt x="295" y="57"/>
                </a:lnTo>
                <a:lnTo>
                  <a:pt x="293" y="55"/>
                </a:lnTo>
                <a:lnTo>
                  <a:pt x="291" y="55"/>
                </a:lnTo>
                <a:lnTo>
                  <a:pt x="289" y="55"/>
                </a:lnTo>
                <a:lnTo>
                  <a:pt x="287" y="53"/>
                </a:lnTo>
                <a:lnTo>
                  <a:pt x="285" y="53"/>
                </a:lnTo>
                <a:lnTo>
                  <a:pt x="282" y="53"/>
                </a:lnTo>
                <a:lnTo>
                  <a:pt x="280" y="51"/>
                </a:lnTo>
                <a:lnTo>
                  <a:pt x="278" y="51"/>
                </a:lnTo>
                <a:lnTo>
                  <a:pt x="276" y="51"/>
                </a:lnTo>
                <a:lnTo>
                  <a:pt x="274" y="51"/>
                </a:lnTo>
                <a:lnTo>
                  <a:pt x="272" y="51"/>
                </a:lnTo>
                <a:lnTo>
                  <a:pt x="270" y="49"/>
                </a:lnTo>
                <a:lnTo>
                  <a:pt x="268" y="49"/>
                </a:lnTo>
                <a:lnTo>
                  <a:pt x="266" y="49"/>
                </a:lnTo>
                <a:lnTo>
                  <a:pt x="264" y="49"/>
                </a:lnTo>
                <a:lnTo>
                  <a:pt x="262" y="47"/>
                </a:lnTo>
                <a:lnTo>
                  <a:pt x="261" y="47"/>
                </a:lnTo>
                <a:lnTo>
                  <a:pt x="259" y="47"/>
                </a:lnTo>
                <a:lnTo>
                  <a:pt x="257" y="47"/>
                </a:lnTo>
                <a:lnTo>
                  <a:pt x="255" y="47"/>
                </a:lnTo>
                <a:lnTo>
                  <a:pt x="253" y="47"/>
                </a:lnTo>
                <a:lnTo>
                  <a:pt x="251" y="47"/>
                </a:lnTo>
                <a:lnTo>
                  <a:pt x="249" y="45"/>
                </a:lnTo>
                <a:lnTo>
                  <a:pt x="247" y="45"/>
                </a:lnTo>
                <a:lnTo>
                  <a:pt x="245" y="45"/>
                </a:lnTo>
                <a:lnTo>
                  <a:pt x="243" y="45"/>
                </a:lnTo>
                <a:lnTo>
                  <a:pt x="245" y="0"/>
                </a:lnTo>
                <a:lnTo>
                  <a:pt x="247" y="0"/>
                </a:lnTo>
                <a:lnTo>
                  <a:pt x="249" y="0"/>
                </a:lnTo>
                <a:lnTo>
                  <a:pt x="251" y="0"/>
                </a:lnTo>
                <a:lnTo>
                  <a:pt x="253" y="0"/>
                </a:lnTo>
                <a:lnTo>
                  <a:pt x="255" y="2"/>
                </a:lnTo>
                <a:lnTo>
                  <a:pt x="257" y="2"/>
                </a:lnTo>
                <a:lnTo>
                  <a:pt x="259" y="2"/>
                </a:lnTo>
                <a:lnTo>
                  <a:pt x="261" y="2"/>
                </a:lnTo>
                <a:lnTo>
                  <a:pt x="262" y="2"/>
                </a:lnTo>
                <a:lnTo>
                  <a:pt x="266" y="2"/>
                </a:lnTo>
                <a:lnTo>
                  <a:pt x="268" y="3"/>
                </a:lnTo>
                <a:lnTo>
                  <a:pt x="272" y="3"/>
                </a:lnTo>
                <a:lnTo>
                  <a:pt x="274" y="3"/>
                </a:lnTo>
                <a:lnTo>
                  <a:pt x="278" y="5"/>
                </a:lnTo>
                <a:lnTo>
                  <a:pt x="280" y="5"/>
                </a:lnTo>
                <a:lnTo>
                  <a:pt x="283" y="5"/>
                </a:lnTo>
                <a:lnTo>
                  <a:pt x="285" y="7"/>
                </a:lnTo>
                <a:lnTo>
                  <a:pt x="289" y="7"/>
                </a:lnTo>
                <a:lnTo>
                  <a:pt x="293" y="9"/>
                </a:lnTo>
                <a:lnTo>
                  <a:pt x="297" y="9"/>
                </a:lnTo>
                <a:lnTo>
                  <a:pt x="301" y="9"/>
                </a:lnTo>
                <a:lnTo>
                  <a:pt x="302" y="11"/>
                </a:lnTo>
                <a:lnTo>
                  <a:pt x="306" y="11"/>
                </a:lnTo>
                <a:lnTo>
                  <a:pt x="310" y="13"/>
                </a:lnTo>
                <a:lnTo>
                  <a:pt x="314" y="13"/>
                </a:lnTo>
                <a:lnTo>
                  <a:pt x="318" y="15"/>
                </a:lnTo>
                <a:lnTo>
                  <a:pt x="321" y="17"/>
                </a:lnTo>
                <a:lnTo>
                  <a:pt x="325" y="17"/>
                </a:lnTo>
                <a:lnTo>
                  <a:pt x="329" y="19"/>
                </a:lnTo>
                <a:lnTo>
                  <a:pt x="333" y="21"/>
                </a:lnTo>
                <a:lnTo>
                  <a:pt x="337" y="21"/>
                </a:lnTo>
                <a:lnTo>
                  <a:pt x="339" y="22"/>
                </a:lnTo>
                <a:lnTo>
                  <a:pt x="342" y="24"/>
                </a:lnTo>
                <a:lnTo>
                  <a:pt x="346" y="26"/>
                </a:lnTo>
                <a:lnTo>
                  <a:pt x="350" y="28"/>
                </a:lnTo>
                <a:lnTo>
                  <a:pt x="354" y="30"/>
                </a:lnTo>
                <a:lnTo>
                  <a:pt x="356" y="32"/>
                </a:lnTo>
                <a:lnTo>
                  <a:pt x="360" y="34"/>
                </a:lnTo>
                <a:lnTo>
                  <a:pt x="363" y="36"/>
                </a:lnTo>
                <a:lnTo>
                  <a:pt x="365" y="38"/>
                </a:lnTo>
                <a:lnTo>
                  <a:pt x="369" y="40"/>
                </a:lnTo>
                <a:lnTo>
                  <a:pt x="373" y="41"/>
                </a:lnTo>
                <a:lnTo>
                  <a:pt x="375" y="43"/>
                </a:lnTo>
                <a:lnTo>
                  <a:pt x="379" y="45"/>
                </a:lnTo>
                <a:lnTo>
                  <a:pt x="380" y="47"/>
                </a:lnTo>
                <a:lnTo>
                  <a:pt x="382" y="51"/>
                </a:lnTo>
                <a:lnTo>
                  <a:pt x="386" y="53"/>
                </a:lnTo>
                <a:lnTo>
                  <a:pt x="388" y="55"/>
                </a:lnTo>
                <a:lnTo>
                  <a:pt x="390" y="59"/>
                </a:lnTo>
                <a:lnTo>
                  <a:pt x="392" y="60"/>
                </a:lnTo>
                <a:lnTo>
                  <a:pt x="394" y="64"/>
                </a:lnTo>
                <a:lnTo>
                  <a:pt x="396" y="66"/>
                </a:lnTo>
                <a:lnTo>
                  <a:pt x="398" y="70"/>
                </a:lnTo>
                <a:lnTo>
                  <a:pt x="398" y="72"/>
                </a:lnTo>
                <a:lnTo>
                  <a:pt x="400" y="76"/>
                </a:lnTo>
                <a:lnTo>
                  <a:pt x="400" y="78"/>
                </a:lnTo>
                <a:lnTo>
                  <a:pt x="401" y="81"/>
                </a:lnTo>
                <a:lnTo>
                  <a:pt x="401" y="85"/>
                </a:lnTo>
                <a:lnTo>
                  <a:pt x="401" y="89"/>
                </a:lnTo>
                <a:lnTo>
                  <a:pt x="401" y="91"/>
                </a:lnTo>
                <a:lnTo>
                  <a:pt x="401" y="95"/>
                </a:lnTo>
                <a:lnTo>
                  <a:pt x="401" y="98"/>
                </a:lnTo>
                <a:lnTo>
                  <a:pt x="401" y="102"/>
                </a:lnTo>
                <a:lnTo>
                  <a:pt x="401" y="106"/>
                </a:lnTo>
                <a:lnTo>
                  <a:pt x="401" y="108"/>
                </a:lnTo>
                <a:lnTo>
                  <a:pt x="401" y="112"/>
                </a:lnTo>
                <a:lnTo>
                  <a:pt x="400" y="116"/>
                </a:lnTo>
                <a:lnTo>
                  <a:pt x="400" y="117"/>
                </a:lnTo>
                <a:lnTo>
                  <a:pt x="398" y="121"/>
                </a:lnTo>
                <a:lnTo>
                  <a:pt x="396" y="123"/>
                </a:lnTo>
                <a:lnTo>
                  <a:pt x="396" y="127"/>
                </a:lnTo>
                <a:lnTo>
                  <a:pt x="394" y="131"/>
                </a:lnTo>
                <a:lnTo>
                  <a:pt x="392" y="133"/>
                </a:lnTo>
                <a:lnTo>
                  <a:pt x="390" y="135"/>
                </a:lnTo>
                <a:lnTo>
                  <a:pt x="388" y="138"/>
                </a:lnTo>
                <a:lnTo>
                  <a:pt x="386" y="140"/>
                </a:lnTo>
                <a:lnTo>
                  <a:pt x="384" y="144"/>
                </a:lnTo>
                <a:lnTo>
                  <a:pt x="382" y="146"/>
                </a:lnTo>
                <a:lnTo>
                  <a:pt x="380" y="148"/>
                </a:lnTo>
                <a:lnTo>
                  <a:pt x="379" y="152"/>
                </a:lnTo>
                <a:lnTo>
                  <a:pt x="375" y="154"/>
                </a:lnTo>
                <a:lnTo>
                  <a:pt x="373" y="155"/>
                </a:lnTo>
                <a:lnTo>
                  <a:pt x="371" y="159"/>
                </a:lnTo>
                <a:lnTo>
                  <a:pt x="367" y="161"/>
                </a:lnTo>
                <a:lnTo>
                  <a:pt x="365" y="163"/>
                </a:lnTo>
                <a:lnTo>
                  <a:pt x="361" y="165"/>
                </a:lnTo>
                <a:lnTo>
                  <a:pt x="358" y="167"/>
                </a:lnTo>
                <a:lnTo>
                  <a:pt x="356" y="169"/>
                </a:lnTo>
                <a:lnTo>
                  <a:pt x="352" y="171"/>
                </a:lnTo>
                <a:lnTo>
                  <a:pt x="348" y="173"/>
                </a:lnTo>
                <a:lnTo>
                  <a:pt x="344" y="174"/>
                </a:lnTo>
                <a:lnTo>
                  <a:pt x="341" y="176"/>
                </a:lnTo>
                <a:lnTo>
                  <a:pt x="337" y="178"/>
                </a:lnTo>
                <a:lnTo>
                  <a:pt x="333" y="180"/>
                </a:lnTo>
                <a:lnTo>
                  <a:pt x="329" y="182"/>
                </a:lnTo>
                <a:lnTo>
                  <a:pt x="325" y="182"/>
                </a:lnTo>
                <a:lnTo>
                  <a:pt x="321" y="184"/>
                </a:lnTo>
                <a:lnTo>
                  <a:pt x="318" y="186"/>
                </a:lnTo>
                <a:lnTo>
                  <a:pt x="314" y="188"/>
                </a:lnTo>
                <a:lnTo>
                  <a:pt x="310" y="188"/>
                </a:lnTo>
                <a:lnTo>
                  <a:pt x="304" y="190"/>
                </a:lnTo>
                <a:lnTo>
                  <a:pt x="301" y="192"/>
                </a:lnTo>
                <a:lnTo>
                  <a:pt x="297" y="192"/>
                </a:lnTo>
                <a:lnTo>
                  <a:pt x="291" y="193"/>
                </a:lnTo>
                <a:lnTo>
                  <a:pt x="287" y="193"/>
                </a:lnTo>
                <a:lnTo>
                  <a:pt x="282" y="195"/>
                </a:lnTo>
                <a:lnTo>
                  <a:pt x="278" y="197"/>
                </a:lnTo>
                <a:lnTo>
                  <a:pt x="272" y="197"/>
                </a:lnTo>
                <a:lnTo>
                  <a:pt x="268" y="197"/>
                </a:lnTo>
                <a:lnTo>
                  <a:pt x="262" y="199"/>
                </a:lnTo>
                <a:lnTo>
                  <a:pt x="259" y="199"/>
                </a:lnTo>
                <a:lnTo>
                  <a:pt x="253" y="199"/>
                </a:lnTo>
                <a:lnTo>
                  <a:pt x="247" y="201"/>
                </a:lnTo>
                <a:lnTo>
                  <a:pt x="243" y="201"/>
                </a:lnTo>
                <a:lnTo>
                  <a:pt x="238" y="201"/>
                </a:lnTo>
                <a:lnTo>
                  <a:pt x="232" y="201"/>
                </a:lnTo>
                <a:lnTo>
                  <a:pt x="226" y="201"/>
                </a:lnTo>
                <a:lnTo>
                  <a:pt x="223" y="203"/>
                </a:lnTo>
                <a:lnTo>
                  <a:pt x="217" y="203"/>
                </a:lnTo>
                <a:lnTo>
                  <a:pt x="211" y="203"/>
                </a:lnTo>
                <a:lnTo>
                  <a:pt x="205" y="203"/>
                </a:lnTo>
                <a:lnTo>
                  <a:pt x="200" y="203"/>
                </a:lnTo>
                <a:lnTo>
                  <a:pt x="196" y="203"/>
                </a:lnTo>
                <a:lnTo>
                  <a:pt x="190" y="203"/>
                </a:lnTo>
                <a:lnTo>
                  <a:pt x="184" y="203"/>
                </a:lnTo>
                <a:lnTo>
                  <a:pt x="179" y="201"/>
                </a:lnTo>
                <a:lnTo>
                  <a:pt x="173" y="201"/>
                </a:lnTo>
                <a:lnTo>
                  <a:pt x="167" y="201"/>
                </a:lnTo>
                <a:lnTo>
                  <a:pt x="162" y="201"/>
                </a:lnTo>
                <a:lnTo>
                  <a:pt x="158" y="201"/>
                </a:lnTo>
                <a:lnTo>
                  <a:pt x="152" y="199"/>
                </a:lnTo>
                <a:lnTo>
                  <a:pt x="146" y="199"/>
                </a:lnTo>
                <a:lnTo>
                  <a:pt x="143" y="197"/>
                </a:lnTo>
                <a:lnTo>
                  <a:pt x="137" y="197"/>
                </a:lnTo>
                <a:lnTo>
                  <a:pt x="131" y="197"/>
                </a:lnTo>
                <a:lnTo>
                  <a:pt x="127" y="195"/>
                </a:lnTo>
                <a:lnTo>
                  <a:pt x="122" y="195"/>
                </a:lnTo>
                <a:lnTo>
                  <a:pt x="118" y="193"/>
                </a:lnTo>
                <a:lnTo>
                  <a:pt x="112" y="193"/>
                </a:lnTo>
                <a:lnTo>
                  <a:pt x="108" y="192"/>
                </a:lnTo>
                <a:lnTo>
                  <a:pt x="103" y="192"/>
                </a:lnTo>
                <a:lnTo>
                  <a:pt x="99" y="190"/>
                </a:lnTo>
                <a:lnTo>
                  <a:pt x="95" y="188"/>
                </a:lnTo>
                <a:lnTo>
                  <a:pt x="89" y="186"/>
                </a:lnTo>
                <a:lnTo>
                  <a:pt x="85" y="186"/>
                </a:lnTo>
                <a:lnTo>
                  <a:pt x="82" y="184"/>
                </a:lnTo>
                <a:lnTo>
                  <a:pt x="78" y="182"/>
                </a:lnTo>
                <a:lnTo>
                  <a:pt x="74" y="180"/>
                </a:lnTo>
                <a:lnTo>
                  <a:pt x="68" y="180"/>
                </a:lnTo>
                <a:lnTo>
                  <a:pt x="65" y="178"/>
                </a:lnTo>
                <a:lnTo>
                  <a:pt x="61" y="176"/>
                </a:lnTo>
                <a:lnTo>
                  <a:pt x="59" y="174"/>
                </a:lnTo>
                <a:lnTo>
                  <a:pt x="55" y="173"/>
                </a:lnTo>
                <a:lnTo>
                  <a:pt x="51" y="171"/>
                </a:lnTo>
                <a:lnTo>
                  <a:pt x="47" y="169"/>
                </a:lnTo>
                <a:lnTo>
                  <a:pt x="44" y="167"/>
                </a:lnTo>
                <a:lnTo>
                  <a:pt x="42" y="165"/>
                </a:lnTo>
                <a:lnTo>
                  <a:pt x="38" y="163"/>
                </a:lnTo>
                <a:lnTo>
                  <a:pt x="34" y="161"/>
                </a:lnTo>
                <a:lnTo>
                  <a:pt x="32" y="159"/>
                </a:lnTo>
                <a:lnTo>
                  <a:pt x="28" y="157"/>
                </a:lnTo>
                <a:lnTo>
                  <a:pt x="26" y="154"/>
                </a:lnTo>
                <a:lnTo>
                  <a:pt x="25" y="152"/>
                </a:lnTo>
                <a:lnTo>
                  <a:pt x="21" y="150"/>
                </a:lnTo>
                <a:lnTo>
                  <a:pt x="19" y="148"/>
                </a:lnTo>
                <a:lnTo>
                  <a:pt x="17" y="144"/>
                </a:lnTo>
                <a:lnTo>
                  <a:pt x="15" y="142"/>
                </a:lnTo>
                <a:lnTo>
                  <a:pt x="13" y="140"/>
                </a:lnTo>
                <a:lnTo>
                  <a:pt x="11" y="138"/>
                </a:lnTo>
                <a:lnTo>
                  <a:pt x="9" y="135"/>
                </a:lnTo>
                <a:lnTo>
                  <a:pt x="7" y="133"/>
                </a:lnTo>
                <a:lnTo>
                  <a:pt x="6" y="131"/>
                </a:lnTo>
                <a:lnTo>
                  <a:pt x="6" y="127"/>
                </a:lnTo>
                <a:lnTo>
                  <a:pt x="4" y="125"/>
                </a:lnTo>
                <a:lnTo>
                  <a:pt x="4" y="121"/>
                </a:lnTo>
                <a:lnTo>
                  <a:pt x="2" y="119"/>
                </a:lnTo>
                <a:lnTo>
                  <a:pt x="2" y="116"/>
                </a:lnTo>
                <a:lnTo>
                  <a:pt x="0" y="114"/>
                </a:lnTo>
                <a:lnTo>
                  <a:pt x="0" y="110"/>
                </a:lnTo>
                <a:lnTo>
                  <a:pt x="0" y="108"/>
                </a:lnTo>
                <a:lnTo>
                  <a:pt x="0" y="104"/>
                </a:lnTo>
                <a:lnTo>
                  <a:pt x="0" y="102"/>
                </a:lnTo>
                <a:lnTo>
                  <a:pt x="0" y="98"/>
                </a:lnTo>
                <a:lnTo>
                  <a:pt x="0" y="95"/>
                </a:lnTo>
                <a:lnTo>
                  <a:pt x="0" y="93"/>
                </a:lnTo>
                <a:lnTo>
                  <a:pt x="0" y="89"/>
                </a:lnTo>
                <a:lnTo>
                  <a:pt x="2" y="85"/>
                </a:lnTo>
                <a:lnTo>
                  <a:pt x="2" y="81"/>
                </a:lnTo>
                <a:lnTo>
                  <a:pt x="4" y="78"/>
                </a:lnTo>
                <a:lnTo>
                  <a:pt x="6" y="74"/>
                </a:lnTo>
                <a:lnTo>
                  <a:pt x="6" y="70"/>
                </a:lnTo>
                <a:lnTo>
                  <a:pt x="7" y="68"/>
                </a:lnTo>
                <a:lnTo>
                  <a:pt x="9" y="64"/>
                </a:lnTo>
                <a:lnTo>
                  <a:pt x="11" y="60"/>
                </a:lnTo>
                <a:lnTo>
                  <a:pt x="15" y="59"/>
                </a:lnTo>
                <a:lnTo>
                  <a:pt x="17" y="55"/>
                </a:lnTo>
                <a:lnTo>
                  <a:pt x="19" y="53"/>
                </a:lnTo>
                <a:lnTo>
                  <a:pt x="21" y="49"/>
                </a:lnTo>
                <a:lnTo>
                  <a:pt x="25" y="47"/>
                </a:lnTo>
                <a:lnTo>
                  <a:pt x="26" y="43"/>
                </a:lnTo>
                <a:lnTo>
                  <a:pt x="30" y="41"/>
                </a:lnTo>
                <a:lnTo>
                  <a:pt x="32" y="40"/>
                </a:lnTo>
                <a:lnTo>
                  <a:pt x="36" y="38"/>
                </a:lnTo>
                <a:lnTo>
                  <a:pt x="40" y="34"/>
                </a:lnTo>
                <a:lnTo>
                  <a:pt x="42" y="32"/>
                </a:lnTo>
                <a:lnTo>
                  <a:pt x="46" y="30"/>
                </a:lnTo>
                <a:lnTo>
                  <a:pt x="49" y="28"/>
                </a:lnTo>
                <a:lnTo>
                  <a:pt x="53" y="26"/>
                </a:lnTo>
                <a:lnTo>
                  <a:pt x="57" y="24"/>
                </a:lnTo>
                <a:lnTo>
                  <a:pt x="61" y="22"/>
                </a:lnTo>
                <a:lnTo>
                  <a:pt x="65" y="22"/>
                </a:lnTo>
                <a:lnTo>
                  <a:pt x="66" y="21"/>
                </a:lnTo>
                <a:lnTo>
                  <a:pt x="70" y="19"/>
                </a:lnTo>
                <a:lnTo>
                  <a:pt x="74" y="17"/>
                </a:lnTo>
                <a:lnTo>
                  <a:pt x="78" y="17"/>
                </a:lnTo>
                <a:lnTo>
                  <a:pt x="82" y="15"/>
                </a:lnTo>
                <a:lnTo>
                  <a:pt x="85" y="13"/>
                </a:lnTo>
                <a:lnTo>
                  <a:pt x="89" y="13"/>
                </a:lnTo>
                <a:lnTo>
                  <a:pt x="93" y="11"/>
                </a:lnTo>
                <a:lnTo>
                  <a:pt x="97" y="11"/>
                </a:lnTo>
                <a:lnTo>
                  <a:pt x="101" y="9"/>
                </a:lnTo>
                <a:lnTo>
                  <a:pt x="105" y="9"/>
                </a:lnTo>
                <a:lnTo>
                  <a:pt x="108" y="7"/>
                </a:lnTo>
                <a:lnTo>
                  <a:pt x="112" y="7"/>
                </a:lnTo>
                <a:lnTo>
                  <a:pt x="116" y="5"/>
                </a:lnTo>
                <a:lnTo>
                  <a:pt x="118" y="5"/>
                </a:lnTo>
                <a:lnTo>
                  <a:pt x="122" y="5"/>
                </a:lnTo>
                <a:lnTo>
                  <a:pt x="125" y="3"/>
                </a:lnTo>
                <a:lnTo>
                  <a:pt x="129" y="3"/>
                </a:lnTo>
                <a:lnTo>
                  <a:pt x="131" y="3"/>
                </a:lnTo>
                <a:lnTo>
                  <a:pt x="135" y="3"/>
                </a:lnTo>
                <a:lnTo>
                  <a:pt x="139" y="2"/>
                </a:lnTo>
                <a:lnTo>
                  <a:pt x="141" y="2"/>
                </a:lnTo>
                <a:lnTo>
                  <a:pt x="144" y="2"/>
                </a:lnTo>
                <a:lnTo>
                  <a:pt x="146" y="2"/>
                </a:lnTo>
                <a:lnTo>
                  <a:pt x="150" y="2"/>
                </a:lnTo>
                <a:lnTo>
                  <a:pt x="152" y="2"/>
                </a:lnTo>
                <a:lnTo>
                  <a:pt x="154" y="0"/>
                </a:lnTo>
                <a:lnTo>
                  <a:pt x="156" y="0"/>
                </a:lnTo>
                <a:lnTo>
                  <a:pt x="160" y="0"/>
                </a:lnTo>
                <a:lnTo>
                  <a:pt x="162" y="0"/>
                </a:lnTo>
                <a:lnTo>
                  <a:pt x="164" y="0"/>
                </a:lnTo>
                <a:lnTo>
                  <a:pt x="165" y="0"/>
                </a:lnTo>
                <a:lnTo>
                  <a:pt x="167" y="0"/>
                </a:lnTo>
                <a:lnTo>
                  <a:pt x="169" y="0"/>
                </a:lnTo>
                <a:lnTo>
                  <a:pt x="171" y="0"/>
                </a:lnTo>
                <a:lnTo>
                  <a:pt x="1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202" name="Freeform 10"/>
          <p:cNvSpPr>
            <a:spLocks/>
          </p:cNvSpPr>
          <p:nvPr/>
        </p:nvSpPr>
        <p:spPr bwMode="auto">
          <a:xfrm rot="7410421">
            <a:off x="1897856" y="1910557"/>
            <a:ext cx="561975" cy="1360488"/>
          </a:xfrm>
          <a:custGeom>
            <a:avLst/>
            <a:gdLst>
              <a:gd name="T0" fmla="*/ 2147483647 w 149"/>
              <a:gd name="T1" fmla="*/ 2147483647 h 424"/>
              <a:gd name="T2" fmla="*/ 2147483647 w 149"/>
              <a:gd name="T3" fmla="*/ 2147483647 h 424"/>
              <a:gd name="T4" fmla="*/ 2147483647 w 149"/>
              <a:gd name="T5" fmla="*/ 2147483647 h 424"/>
              <a:gd name="T6" fmla="*/ 2147483647 w 149"/>
              <a:gd name="T7" fmla="*/ 2147483647 h 424"/>
              <a:gd name="T8" fmla="*/ 2147483647 w 149"/>
              <a:gd name="T9" fmla="*/ 2147483647 h 424"/>
              <a:gd name="T10" fmla="*/ 2147483647 w 149"/>
              <a:gd name="T11" fmla="*/ 2147483647 h 424"/>
              <a:gd name="T12" fmla="*/ 2147483647 w 149"/>
              <a:gd name="T13" fmla="*/ 2147483647 h 424"/>
              <a:gd name="T14" fmla="*/ 2147483647 w 149"/>
              <a:gd name="T15" fmla="*/ 2147483647 h 424"/>
              <a:gd name="T16" fmla="*/ 2147483647 w 149"/>
              <a:gd name="T17" fmla="*/ 2147483647 h 424"/>
              <a:gd name="T18" fmla="*/ 2147483647 w 149"/>
              <a:gd name="T19" fmla="*/ 2147483647 h 424"/>
              <a:gd name="T20" fmla="*/ 2147483647 w 149"/>
              <a:gd name="T21" fmla="*/ 2147483647 h 424"/>
              <a:gd name="T22" fmla="*/ 2147483647 w 149"/>
              <a:gd name="T23" fmla="*/ 2147483647 h 424"/>
              <a:gd name="T24" fmla="*/ 2147483647 w 149"/>
              <a:gd name="T25" fmla="*/ 2147483647 h 424"/>
              <a:gd name="T26" fmla="*/ 2147483647 w 149"/>
              <a:gd name="T27" fmla="*/ 2147483647 h 424"/>
              <a:gd name="T28" fmla="*/ 2147483647 w 149"/>
              <a:gd name="T29" fmla="*/ 2147483647 h 424"/>
              <a:gd name="T30" fmla="*/ 2147483647 w 149"/>
              <a:gd name="T31" fmla="*/ 2147483647 h 424"/>
              <a:gd name="T32" fmla="*/ 2147483647 w 149"/>
              <a:gd name="T33" fmla="*/ 2147483647 h 424"/>
              <a:gd name="T34" fmla="*/ 2147483647 w 149"/>
              <a:gd name="T35" fmla="*/ 2147483647 h 424"/>
              <a:gd name="T36" fmla="*/ 2147483647 w 149"/>
              <a:gd name="T37" fmla="*/ 2147483647 h 424"/>
              <a:gd name="T38" fmla="*/ 2147483647 w 149"/>
              <a:gd name="T39" fmla="*/ 2147483647 h 424"/>
              <a:gd name="T40" fmla="*/ 2147483647 w 149"/>
              <a:gd name="T41" fmla="*/ 2147483647 h 424"/>
              <a:gd name="T42" fmla="*/ 2147483647 w 149"/>
              <a:gd name="T43" fmla="*/ 2147483647 h 424"/>
              <a:gd name="T44" fmla="*/ 2147483647 w 149"/>
              <a:gd name="T45" fmla="*/ 2147483647 h 424"/>
              <a:gd name="T46" fmla="*/ 2147483647 w 149"/>
              <a:gd name="T47" fmla="*/ 2147483647 h 424"/>
              <a:gd name="T48" fmla="*/ 2147483647 w 149"/>
              <a:gd name="T49" fmla="*/ 2147483647 h 424"/>
              <a:gd name="T50" fmla="*/ 2147483647 w 149"/>
              <a:gd name="T51" fmla="*/ 2147483647 h 424"/>
              <a:gd name="T52" fmla="*/ 2147483647 w 149"/>
              <a:gd name="T53" fmla="*/ 2147483647 h 424"/>
              <a:gd name="T54" fmla="*/ 2147483647 w 149"/>
              <a:gd name="T55" fmla="*/ 2147483647 h 424"/>
              <a:gd name="T56" fmla="*/ 2147483647 w 149"/>
              <a:gd name="T57" fmla="*/ 2147483647 h 424"/>
              <a:gd name="T58" fmla="*/ 2147483647 w 149"/>
              <a:gd name="T59" fmla="*/ 2147483647 h 424"/>
              <a:gd name="T60" fmla="*/ 2147483647 w 149"/>
              <a:gd name="T61" fmla="*/ 2147483647 h 424"/>
              <a:gd name="T62" fmla="*/ 2147483647 w 149"/>
              <a:gd name="T63" fmla="*/ 2147483647 h 424"/>
              <a:gd name="T64" fmla="*/ 2147483647 w 149"/>
              <a:gd name="T65" fmla="*/ 2147483647 h 424"/>
              <a:gd name="T66" fmla="*/ 2147483647 w 149"/>
              <a:gd name="T67" fmla="*/ 2147483647 h 424"/>
              <a:gd name="T68" fmla="*/ 2147483647 w 149"/>
              <a:gd name="T69" fmla="*/ 2147483647 h 424"/>
              <a:gd name="T70" fmla="*/ 2147483647 w 149"/>
              <a:gd name="T71" fmla="*/ 2147483647 h 424"/>
              <a:gd name="T72" fmla="*/ 2147483647 w 149"/>
              <a:gd name="T73" fmla="*/ 2147483647 h 424"/>
              <a:gd name="T74" fmla="*/ 2147483647 w 149"/>
              <a:gd name="T75" fmla="*/ 2147483647 h 424"/>
              <a:gd name="T76" fmla="*/ 2147483647 w 149"/>
              <a:gd name="T77" fmla="*/ 2147483647 h 424"/>
              <a:gd name="T78" fmla="*/ 2147483647 w 149"/>
              <a:gd name="T79" fmla="*/ 2147483647 h 424"/>
              <a:gd name="T80" fmla="*/ 2147483647 w 149"/>
              <a:gd name="T81" fmla="*/ 2147483647 h 424"/>
              <a:gd name="T82" fmla="*/ 2147483647 w 149"/>
              <a:gd name="T83" fmla="*/ 2147483647 h 424"/>
              <a:gd name="T84" fmla="*/ 2147483647 w 149"/>
              <a:gd name="T85" fmla="*/ 2147483647 h 424"/>
              <a:gd name="T86" fmla="*/ 2147483647 w 149"/>
              <a:gd name="T87" fmla="*/ 2147483647 h 424"/>
              <a:gd name="T88" fmla="*/ 0 w 149"/>
              <a:gd name="T89" fmla="*/ 2147483647 h 4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
              <a:gd name="T136" fmla="*/ 0 h 424"/>
              <a:gd name="T137" fmla="*/ 149 w 149"/>
              <a:gd name="T138" fmla="*/ 424 h 4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 h="424">
                <a:moveTo>
                  <a:pt x="0" y="4"/>
                </a:moveTo>
                <a:lnTo>
                  <a:pt x="8" y="405"/>
                </a:lnTo>
                <a:lnTo>
                  <a:pt x="8" y="407"/>
                </a:lnTo>
                <a:lnTo>
                  <a:pt x="10" y="407"/>
                </a:lnTo>
                <a:lnTo>
                  <a:pt x="12" y="408"/>
                </a:lnTo>
                <a:lnTo>
                  <a:pt x="14" y="408"/>
                </a:lnTo>
                <a:lnTo>
                  <a:pt x="15" y="408"/>
                </a:lnTo>
                <a:lnTo>
                  <a:pt x="17" y="410"/>
                </a:lnTo>
                <a:lnTo>
                  <a:pt x="19" y="410"/>
                </a:lnTo>
                <a:lnTo>
                  <a:pt x="19" y="412"/>
                </a:lnTo>
                <a:lnTo>
                  <a:pt x="21" y="412"/>
                </a:lnTo>
                <a:lnTo>
                  <a:pt x="23" y="412"/>
                </a:lnTo>
                <a:lnTo>
                  <a:pt x="25" y="412"/>
                </a:lnTo>
                <a:lnTo>
                  <a:pt x="27" y="414"/>
                </a:lnTo>
                <a:lnTo>
                  <a:pt x="29" y="414"/>
                </a:lnTo>
                <a:lnTo>
                  <a:pt x="31" y="416"/>
                </a:lnTo>
                <a:lnTo>
                  <a:pt x="33" y="416"/>
                </a:lnTo>
                <a:lnTo>
                  <a:pt x="35" y="416"/>
                </a:lnTo>
                <a:lnTo>
                  <a:pt x="36" y="416"/>
                </a:lnTo>
                <a:lnTo>
                  <a:pt x="38" y="418"/>
                </a:lnTo>
                <a:lnTo>
                  <a:pt x="40" y="418"/>
                </a:lnTo>
                <a:lnTo>
                  <a:pt x="42" y="418"/>
                </a:lnTo>
                <a:lnTo>
                  <a:pt x="46" y="420"/>
                </a:lnTo>
                <a:lnTo>
                  <a:pt x="48" y="420"/>
                </a:lnTo>
                <a:lnTo>
                  <a:pt x="50" y="420"/>
                </a:lnTo>
                <a:lnTo>
                  <a:pt x="52" y="422"/>
                </a:lnTo>
                <a:lnTo>
                  <a:pt x="55" y="422"/>
                </a:lnTo>
                <a:lnTo>
                  <a:pt x="57" y="422"/>
                </a:lnTo>
                <a:lnTo>
                  <a:pt x="61" y="422"/>
                </a:lnTo>
                <a:lnTo>
                  <a:pt x="63" y="422"/>
                </a:lnTo>
                <a:lnTo>
                  <a:pt x="65" y="422"/>
                </a:lnTo>
                <a:lnTo>
                  <a:pt x="69" y="422"/>
                </a:lnTo>
                <a:lnTo>
                  <a:pt x="71" y="424"/>
                </a:lnTo>
                <a:lnTo>
                  <a:pt x="74" y="424"/>
                </a:lnTo>
                <a:lnTo>
                  <a:pt x="76" y="424"/>
                </a:lnTo>
                <a:lnTo>
                  <a:pt x="80" y="424"/>
                </a:lnTo>
                <a:lnTo>
                  <a:pt x="82" y="424"/>
                </a:lnTo>
                <a:lnTo>
                  <a:pt x="86" y="424"/>
                </a:lnTo>
                <a:lnTo>
                  <a:pt x="90" y="424"/>
                </a:lnTo>
                <a:lnTo>
                  <a:pt x="92" y="424"/>
                </a:lnTo>
                <a:lnTo>
                  <a:pt x="95" y="424"/>
                </a:lnTo>
                <a:lnTo>
                  <a:pt x="99" y="422"/>
                </a:lnTo>
                <a:lnTo>
                  <a:pt x="101" y="422"/>
                </a:lnTo>
                <a:lnTo>
                  <a:pt x="105" y="422"/>
                </a:lnTo>
                <a:lnTo>
                  <a:pt x="109" y="422"/>
                </a:lnTo>
                <a:lnTo>
                  <a:pt x="111" y="420"/>
                </a:lnTo>
                <a:lnTo>
                  <a:pt x="114" y="420"/>
                </a:lnTo>
                <a:lnTo>
                  <a:pt x="118" y="418"/>
                </a:lnTo>
                <a:lnTo>
                  <a:pt x="120" y="418"/>
                </a:lnTo>
                <a:lnTo>
                  <a:pt x="124" y="416"/>
                </a:lnTo>
                <a:lnTo>
                  <a:pt x="128" y="416"/>
                </a:lnTo>
                <a:lnTo>
                  <a:pt x="132" y="414"/>
                </a:lnTo>
                <a:lnTo>
                  <a:pt x="135" y="412"/>
                </a:lnTo>
                <a:lnTo>
                  <a:pt x="137" y="412"/>
                </a:lnTo>
                <a:lnTo>
                  <a:pt x="141" y="410"/>
                </a:lnTo>
                <a:lnTo>
                  <a:pt x="145" y="408"/>
                </a:lnTo>
                <a:lnTo>
                  <a:pt x="149" y="407"/>
                </a:lnTo>
                <a:lnTo>
                  <a:pt x="149" y="2"/>
                </a:lnTo>
                <a:lnTo>
                  <a:pt x="94" y="0"/>
                </a:lnTo>
                <a:lnTo>
                  <a:pt x="95" y="365"/>
                </a:lnTo>
                <a:lnTo>
                  <a:pt x="94" y="365"/>
                </a:lnTo>
                <a:lnTo>
                  <a:pt x="92" y="365"/>
                </a:lnTo>
                <a:lnTo>
                  <a:pt x="90" y="367"/>
                </a:lnTo>
                <a:lnTo>
                  <a:pt x="88" y="367"/>
                </a:lnTo>
                <a:lnTo>
                  <a:pt x="86" y="367"/>
                </a:lnTo>
                <a:lnTo>
                  <a:pt x="84" y="367"/>
                </a:lnTo>
                <a:lnTo>
                  <a:pt x="82" y="367"/>
                </a:lnTo>
                <a:lnTo>
                  <a:pt x="80" y="367"/>
                </a:lnTo>
                <a:lnTo>
                  <a:pt x="78" y="367"/>
                </a:lnTo>
                <a:lnTo>
                  <a:pt x="76" y="367"/>
                </a:lnTo>
                <a:lnTo>
                  <a:pt x="74" y="367"/>
                </a:lnTo>
                <a:lnTo>
                  <a:pt x="74" y="365"/>
                </a:lnTo>
                <a:lnTo>
                  <a:pt x="73" y="365"/>
                </a:lnTo>
                <a:lnTo>
                  <a:pt x="71" y="365"/>
                </a:lnTo>
                <a:lnTo>
                  <a:pt x="69" y="365"/>
                </a:lnTo>
                <a:lnTo>
                  <a:pt x="67" y="365"/>
                </a:lnTo>
                <a:lnTo>
                  <a:pt x="65" y="363"/>
                </a:lnTo>
                <a:lnTo>
                  <a:pt x="63" y="363"/>
                </a:lnTo>
                <a:lnTo>
                  <a:pt x="61" y="361"/>
                </a:lnTo>
                <a:lnTo>
                  <a:pt x="59" y="361"/>
                </a:lnTo>
                <a:lnTo>
                  <a:pt x="57" y="359"/>
                </a:lnTo>
                <a:lnTo>
                  <a:pt x="57" y="1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203" name="Freeform 7"/>
          <p:cNvSpPr>
            <a:spLocks/>
          </p:cNvSpPr>
          <p:nvPr/>
        </p:nvSpPr>
        <p:spPr bwMode="auto">
          <a:xfrm rot="7410421">
            <a:off x="4119563" y="2046288"/>
            <a:ext cx="1152525" cy="4238625"/>
          </a:xfrm>
          <a:custGeom>
            <a:avLst/>
            <a:gdLst>
              <a:gd name="T0" fmla="*/ 0 w 309"/>
              <a:gd name="T1" fmla="*/ 2147483647 h 1245"/>
              <a:gd name="T2" fmla="*/ 2147483647 w 309"/>
              <a:gd name="T3" fmla="*/ 2147483647 h 1245"/>
              <a:gd name="T4" fmla="*/ 2147483647 w 309"/>
              <a:gd name="T5" fmla="*/ 2147483647 h 1245"/>
              <a:gd name="T6" fmla="*/ 2147483647 w 309"/>
              <a:gd name="T7" fmla="*/ 2147483647 h 1245"/>
              <a:gd name="T8" fmla="*/ 2147483647 w 309"/>
              <a:gd name="T9" fmla="*/ 2147483647 h 1245"/>
              <a:gd name="T10" fmla="*/ 2147483647 w 309"/>
              <a:gd name="T11" fmla="*/ 2147483647 h 1245"/>
              <a:gd name="T12" fmla="*/ 2147483647 w 309"/>
              <a:gd name="T13" fmla="*/ 2147483647 h 1245"/>
              <a:gd name="T14" fmla="*/ 2147483647 w 309"/>
              <a:gd name="T15" fmla="*/ 2147483647 h 1245"/>
              <a:gd name="T16" fmla="*/ 2147483647 w 309"/>
              <a:gd name="T17" fmla="*/ 2147483647 h 1245"/>
              <a:gd name="T18" fmla="*/ 2147483647 w 309"/>
              <a:gd name="T19" fmla="*/ 2147483647 h 1245"/>
              <a:gd name="T20" fmla="*/ 2147483647 w 309"/>
              <a:gd name="T21" fmla="*/ 2147483647 h 1245"/>
              <a:gd name="T22" fmla="*/ 2147483647 w 309"/>
              <a:gd name="T23" fmla="*/ 2147483647 h 1245"/>
              <a:gd name="T24" fmla="*/ 2147483647 w 309"/>
              <a:gd name="T25" fmla="*/ 0 h 1245"/>
              <a:gd name="T26" fmla="*/ 2147483647 w 309"/>
              <a:gd name="T27" fmla="*/ 0 h 1245"/>
              <a:gd name="T28" fmla="*/ 2147483647 w 309"/>
              <a:gd name="T29" fmla="*/ 0 h 1245"/>
              <a:gd name="T30" fmla="*/ 2147483647 w 309"/>
              <a:gd name="T31" fmla="*/ 2147483647 h 1245"/>
              <a:gd name="T32" fmla="*/ 2147483647 w 309"/>
              <a:gd name="T33" fmla="*/ 2147483647 h 1245"/>
              <a:gd name="T34" fmla="*/ 2147483647 w 309"/>
              <a:gd name="T35" fmla="*/ 2147483647 h 1245"/>
              <a:gd name="T36" fmla="*/ 2147483647 w 309"/>
              <a:gd name="T37" fmla="*/ 2147483647 h 1245"/>
              <a:gd name="T38" fmla="*/ 2147483647 w 309"/>
              <a:gd name="T39" fmla="*/ 2147483647 h 1245"/>
              <a:gd name="T40" fmla="*/ 2147483647 w 309"/>
              <a:gd name="T41" fmla="*/ 2147483647 h 1245"/>
              <a:gd name="T42" fmla="*/ 2147483647 w 309"/>
              <a:gd name="T43" fmla="*/ 2147483647 h 1245"/>
              <a:gd name="T44" fmla="*/ 2147483647 w 309"/>
              <a:gd name="T45" fmla="*/ 2147483647 h 1245"/>
              <a:gd name="T46" fmla="*/ 2147483647 w 309"/>
              <a:gd name="T47" fmla="*/ 2147483647 h 1245"/>
              <a:gd name="T48" fmla="*/ 2147483647 w 309"/>
              <a:gd name="T49" fmla="*/ 2147483647 h 1245"/>
              <a:gd name="T50" fmla="*/ 2147483647 w 309"/>
              <a:gd name="T51" fmla="*/ 2147483647 h 1245"/>
              <a:gd name="T52" fmla="*/ 2147483647 w 309"/>
              <a:gd name="T53" fmla="*/ 2147483647 h 1245"/>
              <a:gd name="T54" fmla="*/ 2147483647 w 309"/>
              <a:gd name="T55" fmla="*/ 2147483647 h 1245"/>
              <a:gd name="T56" fmla="*/ 2147483647 w 309"/>
              <a:gd name="T57" fmla="*/ 2147483647 h 1245"/>
              <a:gd name="T58" fmla="*/ 2147483647 w 309"/>
              <a:gd name="T59" fmla="*/ 2147483647 h 1245"/>
              <a:gd name="T60" fmla="*/ 2147483647 w 309"/>
              <a:gd name="T61" fmla="*/ 2147483647 h 1245"/>
              <a:gd name="T62" fmla="*/ 2147483647 w 309"/>
              <a:gd name="T63" fmla="*/ 2147483647 h 1245"/>
              <a:gd name="T64" fmla="*/ 2147483647 w 309"/>
              <a:gd name="T65" fmla="*/ 2147483647 h 1245"/>
              <a:gd name="T66" fmla="*/ 2147483647 w 309"/>
              <a:gd name="T67" fmla="*/ 2147483647 h 1245"/>
              <a:gd name="T68" fmla="*/ 2147483647 w 309"/>
              <a:gd name="T69" fmla="*/ 2147483647 h 1245"/>
              <a:gd name="T70" fmla="*/ 2147483647 w 309"/>
              <a:gd name="T71" fmla="*/ 2147483647 h 1245"/>
              <a:gd name="T72" fmla="*/ 2147483647 w 309"/>
              <a:gd name="T73" fmla="*/ 2147483647 h 1245"/>
              <a:gd name="T74" fmla="*/ 2147483647 w 309"/>
              <a:gd name="T75" fmla="*/ 2147483647 h 1245"/>
              <a:gd name="T76" fmla="*/ 2147483647 w 309"/>
              <a:gd name="T77" fmla="*/ 2147483647 h 1245"/>
              <a:gd name="T78" fmla="*/ 2147483647 w 309"/>
              <a:gd name="T79" fmla="*/ 2147483647 h 1245"/>
              <a:gd name="T80" fmla="*/ 2147483647 w 309"/>
              <a:gd name="T81" fmla="*/ 2147483647 h 1245"/>
              <a:gd name="T82" fmla="*/ 2147483647 w 309"/>
              <a:gd name="T83" fmla="*/ 2147483647 h 1245"/>
              <a:gd name="T84" fmla="*/ 0 w 309"/>
              <a:gd name="T85" fmla="*/ 2147483647 h 12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9"/>
              <a:gd name="T130" fmla="*/ 0 h 1245"/>
              <a:gd name="T131" fmla="*/ 309 w 309"/>
              <a:gd name="T132" fmla="*/ 1245 h 12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9" h="1245">
                <a:moveTo>
                  <a:pt x="0" y="1235"/>
                </a:moveTo>
                <a:lnTo>
                  <a:pt x="0" y="38"/>
                </a:lnTo>
                <a:lnTo>
                  <a:pt x="2" y="38"/>
                </a:lnTo>
                <a:lnTo>
                  <a:pt x="2" y="36"/>
                </a:lnTo>
                <a:lnTo>
                  <a:pt x="4" y="36"/>
                </a:lnTo>
                <a:lnTo>
                  <a:pt x="6" y="36"/>
                </a:lnTo>
                <a:lnTo>
                  <a:pt x="8" y="34"/>
                </a:lnTo>
                <a:lnTo>
                  <a:pt x="10" y="34"/>
                </a:lnTo>
                <a:lnTo>
                  <a:pt x="12" y="32"/>
                </a:lnTo>
                <a:lnTo>
                  <a:pt x="14" y="30"/>
                </a:lnTo>
                <a:lnTo>
                  <a:pt x="16" y="30"/>
                </a:lnTo>
                <a:lnTo>
                  <a:pt x="19" y="29"/>
                </a:lnTo>
                <a:lnTo>
                  <a:pt x="21" y="29"/>
                </a:lnTo>
                <a:lnTo>
                  <a:pt x="25" y="27"/>
                </a:lnTo>
                <a:lnTo>
                  <a:pt x="29" y="25"/>
                </a:lnTo>
                <a:lnTo>
                  <a:pt x="31" y="23"/>
                </a:lnTo>
                <a:lnTo>
                  <a:pt x="35" y="23"/>
                </a:lnTo>
                <a:lnTo>
                  <a:pt x="38" y="21"/>
                </a:lnTo>
                <a:lnTo>
                  <a:pt x="42" y="19"/>
                </a:lnTo>
                <a:lnTo>
                  <a:pt x="46" y="19"/>
                </a:lnTo>
                <a:lnTo>
                  <a:pt x="52" y="17"/>
                </a:lnTo>
                <a:lnTo>
                  <a:pt x="56" y="15"/>
                </a:lnTo>
                <a:lnTo>
                  <a:pt x="59" y="13"/>
                </a:lnTo>
                <a:lnTo>
                  <a:pt x="65" y="13"/>
                </a:lnTo>
                <a:lnTo>
                  <a:pt x="69" y="11"/>
                </a:lnTo>
                <a:lnTo>
                  <a:pt x="75" y="10"/>
                </a:lnTo>
                <a:lnTo>
                  <a:pt x="80" y="10"/>
                </a:lnTo>
                <a:lnTo>
                  <a:pt x="84" y="8"/>
                </a:lnTo>
                <a:lnTo>
                  <a:pt x="90" y="6"/>
                </a:lnTo>
                <a:lnTo>
                  <a:pt x="96" y="6"/>
                </a:lnTo>
                <a:lnTo>
                  <a:pt x="101" y="4"/>
                </a:lnTo>
                <a:lnTo>
                  <a:pt x="107" y="4"/>
                </a:lnTo>
                <a:lnTo>
                  <a:pt x="113" y="2"/>
                </a:lnTo>
                <a:lnTo>
                  <a:pt x="118" y="2"/>
                </a:lnTo>
                <a:lnTo>
                  <a:pt x="124" y="2"/>
                </a:lnTo>
                <a:lnTo>
                  <a:pt x="130" y="0"/>
                </a:lnTo>
                <a:lnTo>
                  <a:pt x="136" y="0"/>
                </a:lnTo>
                <a:lnTo>
                  <a:pt x="143" y="0"/>
                </a:lnTo>
                <a:lnTo>
                  <a:pt x="149" y="0"/>
                </a:lnTo>
                <a:lnTo>
                  <a:pt x="155" y="0"/>
                </a:lnTo>
                <a:lnTo>
                  <a:pt x="160" y="0"/>
                </a:lnTo>
                <a:lnTo>
                  <a:pt x="168" y="0"/>
                </a:lnTo>
                <a:lnTo>
                  <a:pt x="174" y="0"/>
                </a:lnTo>
                <a:lnTo>
                  <a:pt x="181" y="0"/>
                </a:lnTo>
                <a:lnTo>
                  <a:pt x="187" y="2"/>
                </a:lnTo>
                <a:lnTo>
                  <a:pt x="195" y="2"/>
                </a:lnTo>
                <a:lnTo>
                  <a:pt x="200" y="4"/>
                </a:lnTo>
                <a:lnTo>
                  <a:pt x="208" y="4"/>
                </a:lnTo>
                <a:lnTo>
                  <a:pt x="214" y="6"/>
                </a:lnTo>
                <a:lnTo>
                  <a:pt x="221" y="8"/>
                </a:lnTo>
                <a:lnTo>
                  <a:pt x="227" y="10"/>
                </a:lnTo>
                <a:lnTo>
                  <a:pt x="235" y="11"/>
                </a:lnTo>
                <a:lnTo>
                  <a:pt x="242" y="13"/>
                </a:lnTo>
                <a:lnTo>
                  <a:pt x="248" y="17"/>
                </a:lnTo>
                <a:lnTo>
                  <a:pt x="255" y="19"/>
                </a:lnTo>
                <a:lnTo>
                  <a:pt x="261" y="23"/>
                </a:lnTo>
                <a:lnTo>
                  <a:pt x="269" y="25"/>
                </a:lnTo>
                <a:lnTo>
                  <a:pt x="276" y="29"/>
                </a:lnTo>
                <a:lnTo>
                  <a:pt x="282" y="32"/>
                </a:lnTo>
                <a:lnTo>
                  <a:pt x="290" y="36"/>
                </a:lnTo>
                <a:lnTo>
                  <a:pt x="295" y="42"/>
                </a:lnTo>
                <a:lnTo>
                  <a:pt x="303" y="46"/>
                </a:lnTo>
                <a:lnTo>
                  <a:pt x="309" y="51"/>
                </a:lnTo>
                <a:lnTo>
                  <a:pt x="307" y="1218"/>
                </a:lnTo>
                <a:lnTo>
                  <a:pt x="250" y="1235"/>
                </a:lnTo>
                <a:lnTo>
                  <a:pt x="252" y="84"/>
                </a:lnTo>
                <a:lnTo>
                  <a:pt x="250" y="84"/>
                </a:lnTo>
                <a:lnTo>
                  <a:pt x="248" y="82"/>
                </a:lnTo>
                <a:lnTo>
                  <a:pt x="246" y="82"/>
                </a:lnTo>
                <a:lnTo>
                  <a:pt x="244" y="80"/>
                </a:lnTo>
                <a:lnTo>
                  <a:pt x="242" y="80"/>
                </a:lnTo>
                <a:lnTo>
                  <a:pt x="240" y="78"/>
                </a:lnTo>
                <a:lnTo>
                  <a:pt x="238" y="78"/>
                </a:lnTo>
                <a:lnTo>
                  <a:pt x="236" y="78"/>
                </a:lnTo>
                <a:lnTo>
                  <a:pt x="235" y="76"/>
                </a:lnTo>
                <a:lnTo>
                  <a:pt x="233" y="76"/>
                </a:lnTo>
                <a:lnTo>
                  <a:pt x="229" y="76"/>
                </a:lnTo>
                <a:lnTo>
                  <a:pt x="227" y="74"/>
                </a:lnTo>
                <a:lnTo>
                  <a:pt x="225" y="74"/>
                </a:lnTo>
                <a:lnTo>
                  <a:pt x="223" y="72"/>
                </a:lnTo>
                <a:lnTo>
                  <a:pt x="221" y="72"/>
                </a:lnTo>
                <a:lnTo>
                  <a:pt x="217" y="72"/>
                </a:lnTo>
                <a:lnTo>
                  <a:pt x="215" y="70"/>
                </a:lnTo>
                <a:lnTo>
                  <a:pt x="212" y="70"/>
                </a:lnTo>
                <a:lnTo>
                  <a:pt x="210" y="68"/>
                </a:lnTo>
                <a:lnTo>
                  <a:pt x="208" y="68"/>
                </a:lnTo>
                <a:lnTo>
                  <a:pt x="204" y="68"/>
                </a:lnTo>
                <a:lnTo>
                  <a:pt x="200" y="67"/>
                </a:lnTo>
                <a:lnTo>
                  <a:pt x="198" y="67"/>
                </a:lnTo>
                <a:lnTo>
                  <a:pt x="195" y="67"/>
                </a:lnTo>
                <a:lnTo>
                  <a:pt x="191" y="67"/>
                </a:lnTo>
                <a:lnTo>
                  <a:pt x="187" y="65"/>
                </a:lnTo>
                <a:lnTo>
                  <a:pt x="185" y="65"/>
                </a:lnTo>
                <a:lnTo>
                  <a:pt x="181" y="65"/>
                </a:lnTo>
                <a:lnTo>
                  <a:pt x="177" y="63"/>
                </a:lnTo>
                <a:lnTo>
                  <a:pt x="174" y="63"/>
                </a:lnTo>
                <a:lnTo>
                  <a:pt x="170" y="63"/>
                </a:lnTo>
                <a:lnTo>
                  <a:pt x="166" y="63"/>
                </a:lnTo>
                <a:lnTo>
                  <a:pt x="162" y="63"/>
                </a:lnTo>
                <a:lnTo>
                  <a:pt x="158" y="63"/>
                </a:lnTo>
                <a:lnTo>
                  <a:pt x="155" y="63"/>
                </a:lnTo>
                <a:lnTo>
                  <a:pt x="151" y="63"/>
                </a:lnTo>
                <a:lnTo>
                  <a:pt x="145" y="63"/>
                </a:lnTo>
                <a:lnTo>
                  <a:pt x="141" y="63"/>
                </a:lnTo>
                <a:lnTo>
                  <a:pt x="137" y="63"/>
                </a:lnTo>
                <a:lnTo>
                  <a:pt x="134" y="63"/>
                </a:lnTo>
                <a:lnTo>
                  <a:pt x="130" y="65"/>
                </a:lnTo>
                <a:lnTo>
                  <a:pt x="124" y="65"/>
                </a:lnTo>
                <a:lnTo>
                  <a:pt x="120" y="65"/>
                </a:lnTo>
                <a:lnTo>
                  <a:pt x="117" y="67"/>
                </a:lnTo>
                <a:lnTo>
                  <a:pt x="111" y="67"/>
                </a:lnTo>
                <a:lnTo>
                  <a:pt x="107" y="67"/>
                </a:lnTo>
                <a:lnTo>
                  <a:pt x="101" y="68"/>
                </a:lnTo>
                <a:lnTo>
                  <a:pt x="97" y="70"/>
                </a:lnTo>
                <a:lnTo>
                  <a:pt x="94" y="70"/>
                </a:lnTo>
                <a:lnTo>
                  <a:pt x="88" y="72"/>
                </a:lnTo>
                <a:lnTo>
                  <a:pt x="84" y="74"/>
                </a:lnTo>
                <a:lnTo>
                  <a:pt x="78" y="76"/>
                </a:lnTo>
                <a:lnTo>
                  <a:pt x="75" y="76"/>
                </a:lnTo>
                <a:lnTo>
                  <a:pt x="69" y="78"/>
                </a:lnTo>
                <a:lnTo>
                  <a:pt x="65" y="80"/>
                </a:lnTo>
                <a:lnTo>
                  <a:pt x="59" y="84"/>
                </a:lnTo>
                <a:lnTo>
                  <a:pt x="56" y="1245"/>
                </a:lnTo>
                <a:lnTo>
                  <a:pt x="0" y="12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204" name="Freeform 9"/>
          <p:cNvSpPr>
            <a:spLocks/>
          </p:cNvSpPr>
          <p:nvPr/>
        </p:nvSpPr>
        <p:spPr bwMode="auto">
          <a:xfrm rot="7410421">
            <a:off x="1755775" y="2676525"/>
            <a:ext cx="2320925" cy="606425"/>
          </a:xfrm>
          <a:custGeom>
            <a:avLst/>
            <a:gdLst>
              <a:gd name="T0" fmla="*/ 2147483647 w 666"/>
              <a:gd name="T1" fmla="*/ 2147483647 h 213"/>
              <a:gd name="T2" fmla="*/ 2147483647 w 666"/>
              <a:gd name="T3" fmla="*/ 2147483647 h 213"/>
              <a:gd name="T4" fmla="*/ 2147483647 w 666"/>
              <a:gd name="T5" fmla="*/ 2147483647 h 213"/>
              <a:gd name="T6" fmla="*/ 2147483647 w 666"/>
              <a:gd name="T7" fmla="*/ 2147483647 h 213"/>
              <a:gd name="T8" fmla="*/ 2147483647 w 666"/>
              <a:gd name="T9" fmla="*/ 2147483647 h 213"/>
              <a:gd name="T10" fmla="*/ 2147483647 w 666"/>
              <a:gd name="T11" fmla="*/ 2147483647 h 213"/>
              <a:gd name="T12" fmla="*/ 2147483647 w 666"/>
              <a:gd name="T13" fmla="*/ 2147483647 h 213"/>
              <a:gd name="T14" fmla="*/ 2147483647 w 666"/>
              <a:gd name="T15" fmla="*/ 2147483647 h 213"/>
              <a:gd name="T16" fmla="*/ 2147483647 w 666"/>
              <a:gd name="T17" fmla="*/ 2147483647 h 213"/>
              <a:gd name="T18" fmla="*/ 2147483647 w 666"/>
              <a:gd name="T19" fmla="*/ 2147483647 h 213"/>
              <a:gd name="T20" fmla="*/ 2147483647 w 666"/>
              <a:gd name="T21" fmla="*/ 2147483647 h 213"/>
              <a:gd name="T22" fmla="*/ 2147483647 w 666"/>
              <a:gd name="T23" fmla="*/ 2147483647 h 213"/>
              <a:gd name="T24" fmla="*/ 2147483647 w 666"/>
              <a:gd name="T25" fmla="*/ 2147483647 h 213"/>
              <a:gd name="T26" fmla="*/ 2147483647 w 666"/>
              <a:gd name="T27" fmla="*/ 2147483647 h 213"/>
              <a:gd name="T28" fmla="*/ 2147483647 w 666"/>
              <a:gd name="T29" fmla="*/ 2147483647 h 213"/>
              <a:gd name="T30" fmla="*/ 2147483647 w 666"/>
              <a:gd name="T31" fmla="*/ 2147483647 h 213"/>
              <a:gd name="T32" fmla="*/ 2147483647 w 666"/>
              <a:gd name="T33" fmla="*/ 2147483647 h 213"/>
              <a:gd name="T34" fmla="*/ 2147483647 w 666"/>
              <a:gd name="T35" fmla="*/ 2147483647 h 213"/>
              <a:gd name="T36" fmla="*/ 2147483647 w 666"/>
              <a:gd name="T37" fmla="*/ 2147483647 h 213"/>
              <a:gd name="T38" fmla="*/ 2147483647 w 666"/>
              <a:gd name="T39" fmla="*/ 2147483647 h 213"/>
              <a:gd name="T40" fmla="*/ 2147483647 w 666"/>
              <a:gd name="T41" fmla="*/ 2147483647 h 213"/>
              <a:gd name="T42" fmla="*/ 2147483647 w 666"/>
              <a:gd name="T43" fmla="*/ 2147483647 h 213"/>
              <a:gd name="T44" fmla="*/ 2147483647 w 666"/>
              <a:gd name="T45" fmla="*/ 2147483647 h 213"/>
              <a:gd name="T46" fmla="*/ 2147483647 w 666"/>
              <a:gd name="T47" fmla="*/ 2147483647 h 213"/>
              <a:gd name="T48" fmla="*/ 2147483647 w 666"/>
              <a:gd name="T49" fmla="*/ 2147483647 h 213"/>
              <a:gd name="T50" fmla="*/ 2147483647 w 666"/>
              <a:gd name="T51" fmla="*/ 2147483647 h 213"/>
              <a:gd name="T52" fmla="*/ 2147483647 w 666"/>
              <a:gd name="T53" fmla="*/ 2147483647 h 213"/>
              <a:gd name="T54" fmla="*/ 2147483647 w 666"/>
              <a:gd name="T55" fmla="*/ 2147483647 h 213"/>
              <a:gd name="T56" fmla="*/ 2147483647 w 666"/>
              <a:gd name="T57" fmla="*/ 2147483647 h 213"/>
              <a:gd name="T58" fmla="*/ 2147483647 w 666"/>
              <a:gd name="T59" fmla="*/ 0 h 213"/>
              <a:gd name="T60" fmla="*/ 2147483647 w 666"/>
              <a:gd name="T61" fmla="*/ 2147483647 h 213"/>
              <a:gd name="T62" fmla="*/ 2147483647 w 666"/>
              <a:gd name="T63" fmla="*/ 2147483647 h 213"/>
              <a:gd name="T64" fmla="*/ 2147483647 w 666"/>
              <a:gd name="T65" fmla="*/ 2147483647 h 213"/>
              <a:gd name="T66" fmla="*/ 2147483647 w 666"/>
              <a:gd name="T67" fmla="*/ 2147483647 h 213"/>
              <a:gd name="T68" fmla="*/ 2147483647 w 666"/>
              <a:gd name="T69" fmla="*/ 2147483647 h 213"/>
              <a:gd name="T70" fmla="*/ 2147483647 w 666"/>
              <a:gd name="T71" fmla="*/ 2147483647 h 213"/>
              <a:gd name="T72" fmla="*/ 2147483647 w 666"/>
              <a:gd name="T73" fmla="*/ 2147483647 h 213"/>
              <a:gd name="T74" fmla="*/ 2147483647 w 666"/>
              <a:gd name="T75" fmla="*/ 2147483647 h 213"/>
              <a:gd name="T76" fmla="*/ 2147483647 w 666"/>
              <a:gd name="T77" fmla="*/ 2147483647 h 213"/>
              <a:gd name="T78" fmla="*/ 2147483647 w 666"/>
              <a:gd name="T79" fmla="*/ 2147483647 h 213"/>
              <a:gd name="T80" fmla="*/ 2147483647 w 666"/>
              <a:gd name="T81" fmla="*/ 2147483647 h 213"/>
              <a:gd name="T82" fmla="*/ 2147483647 w 666"/>
              <a:gd name="T83" fmla="*/ 2147483647 h 213"/>
              <a:gd name="T84" fmla="*/ 2147483647 w 666"/>
              <a:gd name="T85" fmla="*/ 2147483647 h 213"/>
              <a:gd name="T86" fmla="*/ 2147483647 w 666"/>
              <a:gd name="T87" fmla="*/ 2147483647 h 213"/>
              <a:gd name="T88" fmla="*/ 2147483647 w 666"/>
              <a:gd name="T89" fmla="*/ 2147483647 h 213"/>
              <a:gd name="T90" fmla="*/ 2147483647 w 666"/>
              <a:gd name="T91" fmla="*/ 2147483647 h 213"/>
              <a:gd name="T92" fmla="*/ 2147483647 w 666"/>
              <a:gd name="T93" fmla="*/ 2147483647 h 213"/>
              <a:gd name="T94" fmla="*/ 2147483647 w 666"/>
              <a:gd name="T95" fmla="*/ 2147483647 h 213"/>
              <a:gd name="T96" fmla="*/ 2147483647 w 666"/>
              <a:gd name="T97" fmla="*/ 2147483647 h 213"/>
              <a:gd name="T98" fmla="*/ 2147483647 w 666"/>
              <a:gd name="T99" fmla="*/ 2147483647 h 213"/>
              <a:gd name="T100" fmla="*/ 2147483647 w 666"/>
              <a:gd name="T101" fmla="*/ 2147483647 h 213"/>
              <a:gd name="T102" fmla="*/ 2147483647 w 666"/>
              <a:gd name="T103" fmla="*/ 2147483647 h 213"/>
              <a:gd name="T104" fmla="*/ 2147483647 w 666"/>
              <a:gd name="T105" fmla="*/ 2147483647 h 213"/>
              <a:gd name="T106" fmla="*/ 2147483647 w 666"/>
              <a:gd name="T107" fmla="*/ 2147483647 h 213"/>
              <a:gd name="T108" fmla="*/ 2147483647 w 666"/>
              <a:gd name="T109" fmla="*/ 2147483647 h 213"/>
              <a:gd name="T110" fmla="*/ 2147483647 w 666"/>
              <a:gd name="T111" fmla="*/ 2147483647 h 213"/>
              <a:gd name="T112" fmla="*/ 2147483647 w 666"/>
              <a:gd name="T113" fmla="*/ 2147483647 h 213"/>
              <a:gd name="T114" fmla="*/ 2147483647 w 666"/>
              <a:gd name="T115" fmla="*/ 2147483647 h 213"/>
              <a:gd name="T116" fmla="*/ 2147483647 w 666"/>
              <a:gd name="T117" fmla="*/ 2147483647 h 213"/>
              <a:gd name="T118" fmla="*/ 2147483647 w 666"/>
              <a:gd name="T119" fmla="*/ 2147483647 h 213"/>
              <a:gd name="T120" fmla="*/ 2147483647 w 666"/>
              <a:gd name="T121" fmla="*/ 2147483647 h 213"/>
              <a:gd name="T122" fmla="*/ 2147483647 w 666"/>
              <a:gd name="T123" fmla="*/ 2147483647 h 2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6"/>
              <a:gd name="T187" fmla="*/ 0 h 213"/>
              <a:gd name="T188" fmla="*/ 666 w 666"/>
              <a:gd name="T189" fmla="*/ 213 h 2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6" h="213">
                <a:moveTo>
                  <a:pt x="222" y="0"/>
                </a:moveTo>
                <a:lnTo>
                  <a:pt x="221" y="0"/>
                </a:lnTo>
                <a:lnTo>
                  <a:pt x="219" y="0"/>
                </a:lnTo>
                <a:lnTo>
                  <a:pt x="217" y="0"/>
                </a:lnTo>
                <a:lnTo>
                  <a:pt x="215" y="0"/>
                </a:lnTo>
                <a:lnTo>
                  <a:pt x="213" y="0"/>
                </a:lnTo>
                <a:lnTo>
                  <a:pt x="211" y="0"/>
                </a:lnTo>
                <a:lnTo>
                  <a:pt x="207" y="0"/>
                </a:lnTo>
                <a:lnTo>
                  <a:pt x="205" y="2"/>
                </a:lnTo>
                <a:lnTo>
                  <a:pt x="202" y="2"/>
                </a:lnTo>
                <a:lnTo>
                  <a:pt x="198" y="2"/>
                </a:lnTo>
                <a:lnTo>
                  <a:pt x="196" y="2"/>
                </a:lnTo>
                <a:lnTo>
                  <a:pt x="192" y="2"/>
                </a:lnTo>
                <a:lnTo>
                  <a:pt x="188" y="4"/>
                </a:lnTo>
                <a:lnTo>
                  <a:pt x="184" y="4"/>
                </a:lnTo>
                <a:lnTo>
                  <a:pt x="181" y="4"/>
                </a:lnTo>
                <a:lnTo>
                  <a:pt x="175" y="4"/>
                </a:lnTo>
                <a:lnTo>
                  <a:pt x="171" y="6"/>
                </a:lnTo>
                <a:lnTo>
                  <a:pt x="167" y="6"/>
                </a:lnTo>
                <a:lnTo>
                  <a:pt x="162" y="6"/>
                </a:lnTo>
                <a:lnTo>
                  <a:pt x="158" y="8"/>
                </a:lnTo>
                <a:lnTo>
                  <a:pt x="154" y="8"/>
                </a:lnTo>
                <a:lnTo>
                  <a:pt x="148" y="8"/>
                </a:lnTo>
                <a:lnTo>
                  <a:pt x="143" y="9"/>
                </a:lnTo>
                <a:lnTo>
                  <a:pt x="139" y="9"/>
                </a:lnTo>
                <a:lnTo>
                  <a:pt x="133" y="11"/>
                </a:lnTo>
                <a:lnTo>
                  <a:pt x="129" y="11"/>
                </a:lnTo>
                <a:lnTo>
                  <a:pt x="124" y="13"/>
                </a:lnTo>
                <a:lnTo>
                  <a:pt x="118" y="15"/>
                </a:lnTo>
                <a:lnTo>
                  <a:pt x="114" y="15"/>
                </a:lnTo>
                <a:lnTo>
                  <a:pt x="108" y="17"/>
                </a:lnTo>
                <a:lnTo>
                  <a:pt x="103" y="17"/>
                </a:lnTo>
                <a:lnTo>
                  <a:pt x="97" y="19"/>
                </a:lnTo>
                <a:lnTo>
                  <a:pt x="93" y="21"/>
                </a:lnTo>
                <a:lnTo>
                  <a:pt x="87" y="21"/>
                </a:lnTo>
                <a:lnTo>
                  <a:pt x="82" y="23"/>
                </a:lnTo>
                <a:lnTo>
                  <a:pt x="78" y="25"/>
                </a:lnTo>
                <a:lnTo>
                  <a:pt x="72" y="27"/>
                </a:lnTo>
                <a:lnTo>
                  <a:pt x="68" y="28"/>
                </a:lnTo>
                <a:lnTo>
                  <a:pt x="63" y="30"/>
                </a:lnTo>
                <a:lnTo>
                  <a:pt x="59" y="32"/>
                </a:lnTo>
                <a:lnTo>
                  <a:pt x="53" y="34"/>
                </a:lnTo>
                <a:lnTo>
                  <a:pt x="49" y="36"/>
                </a:lnTo>
                <a:lnTo>
                  <a:pt x="45" y="38"/>
                </a:lnTo>
                <a:lnTo>
                  <a:pt x="42" y="40"/>
                </a:lnTo>
                <a:lnTo>
                  <a:pt x="38" y="42"/>
                </a:lnTo>
                <a:lnTo>
                  <a:pt x="34" y="46"/>
                </a:lnTo>
                <a:lnTo>
                  <a:pt x="30" y="47"/>
                </a:lnTo>
                <a:lnTo>
                  <a:pt x="26" y="49"/>
                </a:lnTo>
                <a:lnTo>
                  <a:pt x="23" y="51"/>
                </a:lnTo>
                <a:lnTo>
                  <a:pt x="19" y="55"/>
                </a:lnTo>
                <a:lnTo>
                  <a:pt x="17" y="57"/>
                </a:lnTo>
                <a:lnTo>
                  <a:pt x="13" y="61"/>
                </a:lnTo>
                <a:lnTo>
                  <a:pt x="11" y="63"/>
                </a:lnTo>
                <a:lnTo>
                  <a:pt x="9" y="66"/>
                </a:lnTo>
                <a:lnTo>
                  <a:pt x="7" y="68"/>
                </a:lnTo>
                <a:lnTo>
                  <a:pt x="6" y="72"/>
                </a:lnTo>
                <a:lnTo>
                  <a:pt x="4" y="76"/>
                </a:lnTo>
                <a:lnTo>
                  <a:pt x="2" y="78"/>
                </a:lnTo>
                <a:lnTo>
                  <a:pt x="2" y="82"/>
                </a:lnTo>
                <a:lnTo>
                  <a:pt x="0" y="85"/>
                </a:lnTo>
                <a:lnTo>
                  <a:pt x="0" y="89"/>
                </a:lnTo>
                <a:lnTo>
                  <a:pt x="0" y="93"/>
                </a:lnTo>
                <a:lnTo>
                  <a:pt x="0" y="95"/>
                </a:lnTo>
                <a:lnTo>
                  <a:pt x="0" y="99"/>
                </a:lnTo>
                <a:lnTo>
                  <a:pt x="0" y="103"/>
                </a:lnTo>
                <a:lnTo>
                  <a:pt x="0" y="106"/>
                </a:lnTo>
                <a:lnTo>
                  <a:pt x="2" y="110"/>
                </a:lnTo>
                <a:lnTo>
                  <a:pt x="2" y="114"/>
                </a:lnTo>
                <a:lnTo>
                  <a:pt x="4" y="116"/>
                </a:lnTo>
                <a:lnTo>
                  <a:pt x="6" y="120"/>
                </a:lnTo>
                <a:lnTo>
                  <a:pt x="6" y="123"/>
                </a:lnTo>
                <a:lnTo>
                  <a:pt x="7" y="125"/>
                </a:lnTo>
                <a:lnTo>
                  <a:pt x="9" y="129"/>
                </a:lnTo>
                <a:lnTo>
                  <a:pt x="13" y="133"/>
                </a:lnTo>
                <a:lnTo>
                  <a:pt x="15" y="135"/>
                </a:lnTo>
                <a:lnTo>
                  <a:pt x="17" y="139"/>
                </a:lnTo>
                <a:lnTo>
                  <a:pt x="21" y="142"/>
                </a:lnTo>
                <a:lnTo>
                  <a:pt x="23" y="144"/>
                </a:lnTo>
                <a:lnTo>
                  <a:pt x="26" y="148"/>
                </a:lnTo>
                <a:lnTo>
                  <a:pt x="30" y="150"/>
                </a:lnTo>
                <a:lnTo>
                  <a:pt x="34" y="154"/>
                </a:lnTo>
                <a:lnTo>
                  <a:pt x="38" y="156"/>
                </a:lnTo>
                <a:lnTo>
                  <a:pt x="42" y="160"/>
                </a:lnTo>
                <a:lnTo>
                  <a:pt x="45" y="161"/>
                </a:lnTo>
                <a:lnTo>
                  <a:pt x="49" y="165"/>
                </a:lnTo>
                <a:lnTo>
                  <a:pt x="55" y="167"/>
                </a:lnTo>
                <a:lnTo>
                  <a:pt x="59" y="169"/>
                </a:lnTo>
                <a:lnTo>
                  <a:pt x="65" y="173"/>
                </a:lnTo>
                <a:lnTo>
                  <a:pt x="70" y="175"/>
                </a:lnTo>
                <a:lnTo>
                  <a:pt x="76" y="177"/>
                </a:lnTo>
                <a:lnTo>
                  <a:pt x="82" y="179"/>
                </a:lnTo>
                <a:lnTo>
                  <a:pt x="87" y="182"/>
                </a:lnTo>
                <a:lnTo>
                  <a:pt x="93" y="184"/>
                </a:lnTo>
                <a:lnTo>
                  <a:pt x="99" y="186"/>
                </a:lnTo>
                <a:lnTo>
                  <a:pt x="104" y="188"/>
                </a:lnTo>
                <a:lnTo>
                  <a:pt x="112" y="190"/>
                </a:lnTo>
                <a:lnTo>
                  <a:pt x="120" y="192"/>
                </a:lnTo>
                <a:lnTo>
                  <a:pt x="125" y="194"/>
                </a:lnTo>
                <a:lnTo>
                  <a:pt x="133" y="196"/>
                </a:lnTo>
                <a:lnTo>
                  <a:pt x="141" y="196"/>
                </a:lnTo>
                <a:lnTo>
                  <a:pt x="148" y="198"/>
                </a:lnTo>
                <a:lnTo>
                  <a:pt x="156" y="199"/>
                </a:lnTo>
                <a:lnTo>
                  <a:pt x="163" y="201"/>
                </a:lnTo>
                <a:lnTo>
                  <a:pt x="171" y="203"/>
                </a:lnTo>
                <a:lnTo>
                  <a:pt x="181" y="203"/>
                </a:lnTo>
                <a:lnTo>
                  <a:pt x="188" y="205"/>
                </a:lnTo>
                <a:lnTo>
                  <a:pt x="198" y="205"/>
                </a:lnTo>
                <a:lnTo>
                  <a:pt x="207" y="207"/>
                </a:lnTo>
                <a:lnTo>
                  <a:pt x="217" y="209"/>
                </a:lnTo>
                <a:lnTo>
                  <a:pt x="224" y="209"/>
                </a:lnTo>
                <a:lnTo>
                  <a:pt x="234" y="209"/>
                </a:lnTo>
                <a:lnTo>
                  <a:pt x="243" y="211"/>
                </a:lnTo>
                <a:lnTo>
                  <a:pt x="255" y="211"/>
                </a:lnTo>
                <a:lnTo>
                  <a:pt x="264" y="211"/>
                </a:lnTo>
                <a:lnTo>
                  <a:pt x="276" y="213"/>
                </a:lnTo>
                <a:lnTo>
                  <a:pt x="285" y="213"/>
                </a:lnTo>
                <a:lnTo>
                  <a:pt x="297" y="213"/>
                </a:lnTo>
                <a:lnTo>
                  <a:pt x="308" y="213"/>
                </a:lnTo>
                <a:lnTo>
                  <a:pt x="320" y="213"/>
                </a:lnTo>
                <a:lnTo>
                  <a:pt x="331" y="213"/>
                </a:lnTo>
                <a:lnTo>
                  <a:pt x="342" y="213"/>
                </a:lnTo>
                <a:lnTo>
                  <a:pt x="354" y="213"/>
                </a:lnTo>
                <a:lnTo>
                  <a:pt x="365" y="213"/>
                </a:lnTo>
                <a:lnTo>
                  <a:pt x="377" y="211"/>
                </a:lnTo>
                <a:lnTo>
                  <a:pt x="390" y="211"/>
                </a:lnTo>
                <a:lnTo>
                  <a:pt x="401" y="211"/>
                </a:lnTo>
                <a:lnTo>
                  <a:pt x="413" y="209"/>
                </a:lnTo>
                <a:lnTo>
                  <a:pt x="424" y="209"/>
                </a:lnTo>
                <a:lnTo>
                  <a:pt x="434" y="209"/>
                </a:lnTo>
                <a:lnTo>
                  <a:pt x="445" y="207"/>
                </a:lnTo>
                <a:lnTo>
                  <a:pt x="455" y="205"/>
                </a:lnTo>
                <a:lnTo>
                  <a:pt x="464" y="205"/>
                </a:lnTo>
                <a:lnTo>
                  <a:pt x="474" y="203"/>
                </a:lnTo>
                <a:lnTo>
                  <a:pt x="483" y="203"/>
                </a:lnTo>
                <a:lnTo>
                  <a:pt x="493" y="201"/>
                </a:lnTo>
                <a:lnTo>
                  <a:pt x="500" y="199"/>
                </a:lnTo>
                <a:lnTo>
                  <a:pt x="510" y="199"/>
                </a:lnTo>
                <a:lnTo>
                  <a:pt x="517" y="198"/>
                </a:lnTo>
                <a:lnTo>
                  <a:pt x="525" y="196"/>
                </a:lnTo>
                <a:lnTo>
                  <a:pt x="533" y="194"/>
                </a:lnTo>
                <a:lnTo>
                  <a:pt x="540" y="192"/>
                </a:lnTo>
                <a:lnTo>
                  <a:pt x="548" y="190"/>
                </a:lnTo>
                <a:lnTo>
                  <a:pt x="556" y="188"/>
                </a:lnTo>
                <a:lnTo>
                  <a:pt x="561" y="186"/>
                </a:lnTo>
                <a:lnTo>
                  <a:pt x="567" y="184"/>
                </a:lnTo>
                <a:lnTo>
                  <a:pt x="575" y="182"/>
                </a:lnTo>
                <a:lnTo>
                  <a:pt x="580" y="180"/>
                </a:lnTo>
                <a:lnTo>
                  <a:pt x="586" y="179"/>
                </a:lnTo>
                <a:lnTo>
                  <a:pt x="592" y="177"/>
                </a:lnTo>
                <a:lnTo>
                  <a:pt x="596" y="175"/>
                </a:lnTo>
                <a:lnTo>
                  <a:pt x="601" y="173"/>
                </a:lnTo>
                <a:lnTo>
                  <a:pt x="605" y="169"/>
                </a:lnTo>
                <a:lnTo>
                  <a:pt x="611" y="167"/>
                </a:lnTo>
                <a:lnTo>
                  <a:pt x="615" y="165"/>
                </a:lnTo>
                <a:lnTo>
                  <a:pt x="618" y="163"/>
                </a:lnTo>
                <a:lnTo>
                  <a:pt x="622" y="160"/>
                </a:lnTo>
                <a:lnTo>
                  <a:pt x="628" y="158"/>
                </a:lnTo>
                <a:lnTo>
                  <a:pt x="630" y="156"/>
                </a:lnTo>
                <a:lnTo>
                  <a:pt x="634" y="152"/>
                </a:lnTo>
                <a:lnTo>
                  <a:pt x="637" y="150"/>
                </a:lnTo>
                <a:lnTo>
                  <a:pt x="639" y="148"/>
                </a:lnTo>
                <a:lnTo>
                  <a:pt x="643" y="144"/>
                </a:lnTo>
                <a:lnTo>
                  <a:pt x="645" y="142"/>
                </a:lnTo>
                <a:lnTo>
                  <a:pt x="647" y="141"/>
                </a:lnTo>
                <a:lnTo>
                  <a:pt x="651" y="137"/>
                </a:lnTo>
                <a:lnTo>
                  <a:pt x="653" y="135"/>
                </a:lnTo>
                <a:lnTo>
                  <a:pt x="655" y="131"/>
                </a:lnTo>
                <a:lnTo>
                  <a:pt x="656" y="129"/>
                </a:lnTo>
                <a:lnTo>
                  <a:pt x="656" y="125"/>
                </a:lnTo>
                <a:lnTo>
                  <a:pt x="658" y="123"/>
                </a:lnTo>
                <a:lnTo>
                  <a:pt x="660" y="122"/>
                </a:lnTo>
                <a:lnTo>
                  <a:pt x="662" y="118"/>
                </a:lnTo>
                <a:lnTo>
                  <a:pt x="662" y="116"/>
                </a:lnTo>
                <a:lnTo>
                  <a:pt x="662" y="112"/>
                </a:lnTo>
                <a:lnTo>
                  <a:pt x="664" y="110"/>
                </a:lnTo>
                <a:lnTo>
                  <a:pt x="664" y="106"/>
                </a:lnTo>
                <a:lnTo>
                  <a:pt x="664" y="104"/>
                </a:lnTo>
                <a:lnTo>
                  <a:pt x="666" y="101"/>
                </a:lnTo>
                <a:lnTo>
                  <a:pt x="666" y="99"/>
                </a:lnTo>
                <a:lnTo>
                  <a:pt x="666" y="97"/>
                </a:lnTo>
                <a:lnTo>
                  <a:pt x="666" y="93"/>
                </a:lnTo>
                <a:lnTo>
                  <a:pt x="666" y="91"/>
                </a:lnTo>
                <a:lnTo>
                  <a:pt x="664" y="87"/>
                </a:lnTo>
                <a:lnTo>
                  <a:pt x="664" y="85"/>
                </a:lnTo>
                <a:lnTo>
                  <a:pt x="664" y="84"/>
                </a:lnTo>
                <a:lnTo>
                  <a:pt x="664" y="80"/>
                </a:lnTo>
                <a:lnTo>
                  <a:pt x="662" y="78"/>
                </a:lnTo>
                <a:lnTo>
                  <a:pt x="662" y="74"/>
                </a:lnTo>
                <a:lnTo>
                  <a:pt x="662" y="72"/>
                </a:lnTo>
                <a:lnTo>
                  <a:pt x="660" y="70"/>
                </a:lnTo>
                <a:lnTo>
                  <a:pt x="660" y="68"/>
                </a:lnTo>
                <a:lnTo>
                  <a:pt x="658" y="66"/>
                </a:lnTo>
                <a:lnTo>
                  <a:pt x="656" y="65"/>
                </a:lnTo>
                <a:lnTo>
                  <a:pt x="655" y="63"/>
                </a:lnTo>
                <a:lnTo>
                  <a:pt x="655" y="61"/>
                </a:lnTo>
                <a:lnTo>
                  <a:pt x="653" y="59"/>
                </a:lnTo>
                <a:lnTo>
                  <a:pt x="651" y="57"/>
                </a:lnTo>
                <a:lnTo>
                  <a:pt x="647" y="55"/>
                </a:lnTo>
                <a:lnTo>
                  <a:pt x="645" y="53"/>
                </a:lnTo>
                <a:lnTo>
                  <a:pt x="643" y="53"/>
                </a:lnTo>
                <a:lnTo>
                  <a:pt x="643" y="51"/>
                </a:lnTo>
                <a:lnTo>
                  <a:pt x="641" y="51"/>
                </a:lnTo>
                <a:lnTo>
                  <a:pt x="639" y="49"/>
                </a:lnTo>
                <a:lnTo>
                  <a:pt x="637" y="47"/>
                </a:lnTo>
                <a:lnTo>
                  <a:pt x="635" y="47"/>
                </a:lnTo>
                <a:lnTo>
                  <a:pt x="634" y="46"/>
                </a:lnTo>
                <a:lnTo>
                  <a:pt x="632" y="44"/>
                </a:lnTo>
                <a:lnTo>
                  <a:pt x="630" y="44"/>
                </a:lnTo>
                <a:lnTo>
                  <a:pt x="628" y="42"/>
                </a:lnTo>
                <a:lnTo>
                  <a:pt x="626" y="42"/>
                </a:lnTo>
                <a:lnTo>
                  <a:pt x="626" y="40"/>
                </a:lnTo>
                <a:lnTo>
                  <a:pt x="624" y="40"/>
                </a:lnTo>
                <a:lnTo>
                  <a:pt x="622" y="38"/>
                </a:lnTo>
                <a:lnTo>
                  <a:pt x="620" y="38"/>
                </a:lnTo>
                <a:lnTo>
                  <a:pt x="618" y="36"/>
                </a:lnTo>
                <a:lnTo>
                  <a:pt x="616" y="36"/>
                </a:lnTo>
                <a:lnTo>
                  <a:pt x="615" y="34"/>
                </a:lnTo>
                <a:lnTo>
                  <a:pt x="613" y="34"/>
                </a:lnTo>
                <a:lnTo>
                  <a:pt x="611" y="34"/>
                </a:lnTo>
                <a:lnTo>
                  <a:pt x="611" y="32"/>
                </a:lnTo>
                <a:lnTo>
                  <a:pt x="609" y="32"/>
                </a:lnTo>
                <a:lnTo>
                  <a:pt x="607" y="30"/>
                </a:lnTo>
                <a:lnTo>
                  <a:pt x="605" y="30"/>
                </a:lnTo>
                <a:lnTo>
                  <a:pt x="603" y="28"/>
                </a:lnTo>
                <a:lnTo>
                  <a:pt x="601" y="28"/>
                </a:lnTo>
                <a:lnTo>
                  <a:pt x="599" y="28"/>
                </a:lnTo>
                <a:lnTo>
                  <a:pt x="597" y="27"/>
                </a:lnTo>
                <a:lnTo>
                  <a:pt x="596" y="27"/>
                </a:lnTo>
                <a:lnTo>
                  <a:pt x="594" y="27"/>
                </a:lnTo>
                <a:lnTo>
                  <a:pt x="592" y="25"/>
                </a:lnTo>
                <a:lnTo>
                  <a:pt x="590" y="23"/>
                </a:lnTo>
                <a:lnTo>
                  <a:pt x="588" y="23"/>
                </a:lnTo>
                <a:lnTo>
                  <a:pt x="586" y="23"/>
                </a:lnTo>
                <a:lnTo>
                  <a:pt x="584" y="21"/>
                </a:lnTo>
                <a:lnTo>
                  <a:pt x="582" y="21"/>
                </a:lnTo>
                <a:lnTo>
                  <a:pt x="580" y="21"/>
                </a:lnTo>
                <a:lnTo>
                  <a:pt x="578" y="21"/>
                </a:lnTo>
                <a:lnTo>
                  <a:pt x="578" y="19"/>
                </a:lnTo>
                <a:lnTo>
                  <a:pt x="576" y="19"/>
                </a:lnTo>
                <a:lnTo>
                  <a:pt x="575" y="19"/>
                </a:lnTo>
                <a:lnTo>
                  <a:pt x="573" y="19"/>
                </a:lnTo>
                <a:lnTo>
                  <a:pt x="569" y="17"/>
                </a:lnTo>
                <a:lnTo>
                  <a:pt x="567" y="17"/>
                </a:lnTo>
                <a:lnTo>
                  <a:pt x="565" y="17"/>
                </a:lnTo>
                <a:lnTo>
                  <a:pt x="561" y="15"/>
                </a:lnTo>
                <a:lnTo>
                  <a:pt x="559" y="15"/>
                </a:lnTo>
                <a:lnTo>
                  <a:pt x="557" y="15"/>
                </a:lnTo>
                <a:lnTo>
                  <a:pt x="556" y="15"/>
                </a:lnTo>
                <a:lnTo>
                  <a:pt x="554" y="13"/>
                </a:lnTo>
                <a:lnTo>
                  <a:pt x="550" y="13"/>
                </a:lnTo>
                <a:lnTo>
                  <a:pt x="548" y="13"/>
                </a:lnTo>
                <a:lnTo>
                  <a:pt x="546" y="11"/>
                </a:lnTo>
                <a:lnTo>
                  <a:pt x="544" y="11"/>
                </a:lnTo>
                <a:lnTo>
                  <a:pt x="542" y="11"/>
                </a:lnTo>
                <a:lnTo>
                  <a:pt x="538" y="9"/>
                </a:lnTo>
                <a:lnTo>
                  <a:pt x="537" y="9"/>
                </a:lnTo>
                <a:lnTo>
                  <a:pt x="535" y="9"/>
                </a:lnTo>
                <a:lnTo>
                  <a:pt x="533" y="9"/>
                </a:lnTo>
                <a:lnTo>
                  <a:pt x="531" y="9"/>
                </a:lnTo>
                <a:lnTo>
                  <a:pt x="529" y="8"/>
                </a:lnTo>
                <a:lnTo>
                  <a:pt x="525" y="8"/>
                </a:lnTo>
                <a:lnTo>
                  <a:pt x="523" y="8"/>
                </a:lnTo>
                <a:lnTo>
                  <a:pt x="521" y="8"/>
                </a:lnTo>
                <a:lnTo>
                  <a:pt x="519" y="8"/>
                </a:lnTo>
                <a:lnTo>
                  <a:pt x="517" y="6"/>
                </a:lnTo>
                <a:lnTo>
                  <a:pt x="516" y="6"/>
                </a:lnTo>
                <a:lnTo>
                  <a:pt x="514" y="6"/>
                </a:lnTo>
                <a:lnTo>
                  <a:pt x="510" y="6"/>
                </a:lnTo>
                <a:lnTo>
                  <a:pt x="508" y="6"/>
                </a:lnTo>
                <a:lnTo>
                  <a:pt x="506" y="6"/>
                </a:lnTo>
                <a:lnTo>
                  <a:pt x="504" y="4"/>
                </a:lnTo>
                <a:lnTo>
                  <a:pt x="502" y="4"/>
                </a:lnTo>
                <a:lnTo>
                  <a:pt x="500" y="4"/>
                </a:lnTo>
                <a:lnTo>
                  <a:pt x="498" y="4"/>
                </a:lnTo>
                <a:lnTo>
                  <a:pt x="497" y="4"/>
                </a:lnTo>
                <a:lnTo>
                  <a:pt x="495" y="4"/>
                </a:lnTo>
                <a:lnTo>
                  <a:pt x="493" y="2"/>
                </a:lnTo>
                <a:lnTo>
                  <a:pt x="491" y="2"/>
                </a:lnTo>
                <a:lnTo>
                  <a:pt x="489" y="2"/>
                </a:lnTo>
                <a:lnTo>
                  <a:pt x="487" y="2"/>
                </a:lnTo>
                <a:lnTo>
                  <a:pt x="485" y="2"/>
                </a:lnTo>
                <a:lnTo>
                  <a:pt x="483" y="2"/>
                </a:lnTo>
                <a:lnTo>
                  <a:pt x="481" y="2"/>
                </a:lnTo>
                <a:lnTo>
                  <a:pt x="479" y="2"/>
                </a:lnTo>
                <a:lnTo>
                  <a:pt x="478" y="2"/>
                </a:lnTo>
                <a:lnTo>
                  <a:pt x="476" y="2"/>
                </a:lnTo>
                <a:lnTo>
                  <a:pt x="474" y="2"/>
                </a:lnTo>
                <a:lnTo>
                  <a:pt x="472" y="0"/>
                </a:lnTo>
                <a:lnTo>
                  <a:pt x="470" y="0"/>
                </a:lnTo>
                <a:lnTo>
                  <a:pt x="468" y="0"/>
                </a:lnTo>
                <a:lnTo>
                  <a:pt x="466" y="0"/>
                </a:lnTo>
                <a:lnTo>
                  <a:pt x="464" y="0"/>
                </a:lnTo>
                <a:lnTo>
                  <a:pt x="462" y="0"/>
                </a:lnTo>
                <a:lnTo>
                  <a:pt x="460" y="0"/>
                </a:lnTo>
                <a:lnTo>
                  <a:pt x="458" y="0"/>
                </a:lnTo>
                <a:lnTo>
                  <a:pt x="457" y="0"/>
                </a:lnTo>
                <a:lnTo>
                  <a:pt x="455" y="0"/>
                </a:lnTo>
                <a:lnTo>
                  <a:pt x="455" y="2"/>
                </a:lnTo>
                <a:lnTo>
                  <a:pt x="453" y="4"/>
                </a:lnTo>
                <a:lnTo>
                  <a:pt x="453" y="6"/>
                </a:lnTo>
                <a:lnTo>
                  <a:pt x="453" y="8"/>
                </a:lnTo>
                <a:lnTo>
                  <a:pt x="453" y="9"/>
                </a:lnTo>
                <a:lnTo>
                  <a:pt x="451" y="11"/>
                </a:lnTo>
                <a:lnTo>
                  <a:pt x="451" y="13"/>
                </a:lnTo>
                <a:lnTo>
                  <a:pt x="451" y="15"/>
                </a:lnTo>
                <a:lnTo>
                  <a:pt x="451" y="17"/>
                </a:lnTo>
                <a:lnTo>
                  <a:pt x="451" y="19"/>
                </a:lnTo>
                <a:lnTo>
                  <a:pt x="451" y="21"/>
                </a:lnTo>
                <a:lnTo>
                  <a:pt x="449" y="21"/>
                </a:lnTo>
                <a:lnTo>
                  <a:pt x="449" y="23"/>
                </a:lnTo>
                <a:lnTo>
                  <a:pt x="449" y="25"/>
                </a:lnTo>
                <a:lnTo>
                  <a:pt x="449" y="27"/>
                </a:lnTo>
                <a:lnTo>
                  <a:pt x="449" y="28"/>
                </a:lnTo>
                <a:lnTo>
                  <a:pt x="449" y="30"/>
                </a:lnTo>
                <a:lnTo>
                  <a:pt x="447" y="32"/>
                </a:lnTo>
                <a:lnTo>
                  <a:pt x="447" y="34"/>
                </a:lnTo>
                <a:lnTo>
                  <a:pt x="447" y="36"/>
                </a:lnTo>
                <a:lnTo>
                  <a:pt x="447" y="38"/>
                </a:lnTo>
                <a:lnTo>
                  <a:pt x="447" y="40"/>
                </a:lnTo>
                <a:lnTo>
                  <a:pt x="445" y="42"/>
                </a:lnTo>
                <a:lnTo>
                  <a:pt x="445" y="44"/>
                </a:lnTo>
                <a:lnTo>
                  <a:pt x="445" y="46"/>
                </a:lnTo>
                <a:lnTo>
                  <a:pt x="445" y="47"/>
                </a:lnTo>
                <a:lnTo>
                  <a:pt x="445" y="49"/>
                </a:lnTo>
                <a:lnTo>
                  <a:pt x="445" y="51"/>
                </a:lnTo>
                <a:lnTo>
                  <a:pt x="443" y="51"/>
                </a:lnTo>
                <a:lnTo>
                  <a:pt x="443" y="53"/>
                </a:lnTo>
                <a:lnTo>
                  <a:pt x="445" y="53"/>
                </a:lnTo>
                <a:lnTo>
                  <a:pt x="447" y="53"/>
                </a:lnTo>
                <a:lnTo>
                  <a:pt x="449" y="53"/>
                </a:lnTo>
                <a:lnTo>
                  <a:pt x="451" y="53"/>
                </a:lnTo>
                <a:lnTo>
                  <a:pt x="453" y="53"/>
                </a:lnTo>
                <a:lnTo>
                  <a:pt x="455" y="53"/>
                </a:lnTo>
                <a:lnTo>
                  <a:pt x="457" y="53"/>
                </a:lnTo>
                <a:lnTo>
                  <a:pt x="458" y="55"/>
                </a:lnTo>
                <a:lnTo>
                  <a:pt x="460" y="55"/>
                </a:lnTo>
                <a:lnTo>
                  <a:pt x="462" y="55"/>
                </a:lnTo>
                <a:lnTo>
                  <a:pt x="464" y="55"/>
                </a:lnTo>
                <a:lnTo>
                  <a:pt x="468" y="55"/>
                </a:lnTo>
                <a:lnTo>
                  <a:pt x="470" y="55"/>
                </a:lnTo>
                <a:lnTo>
                  <a:pt x="472" y="55"/>
                </a:lnTo>
                <a:lnTo>
                  <a:pt x="474" y="55"/>
                </a:lnTo>
                <a:lnTo>
                  <a:pt x="476" y="55"/>
                </a:lnTo>
                <a:lnTo>
                  <a:pt x="478" y="55"/>
                </a:lnTo>
                <a:lnTo>
                  <a:pt x="479" y="55"/>
                </a:lnTo>
                <a:lnTo>
                  <a:pt x="481" y="55"/>
                </a:lnTo>
                <a:lnTo>
                  <a:pt x="483" y="55"/>
                </a:lnTo>
                <a:lnTo>
                  <a:pt x="485" y="55"/>
                </a:lnTo>
                <a:lnTo>
                  <a:pt x="487" y="55"/>
                </a:lnTo>
                <a:lnTo>
                  <a:pt x="489" y="55"/>
                </a:lnTo>
                <a:lnTo>
                  <a:pt x="491" y="55"/>
                </a:lnTo>
                <a:lnTo>
                  <a:pt x="493" y="55"/>
                </a:lnTo>
                <a:lnTo>
                  <a:pt x="495" y="55"/>
                </a:lnTo>
                <a:lnTo>
                  <a:pt x="497" y="57"/>
                </a:lnTo>
                <a:lnTo>
                  <a:pt x="498" y="57"/>
                </a:lnTo>
                <a:lnTo>
                  <a:pt x="500" y="57"/>
                </a:lnTo>
                <a:lnTo>
                  <a:pt x="502" y="57"/>
                </a:lnTo>
                <a:lnTo>
                  <a:pt x="504" y="57"/>
                </a:lnTo>
                <a:lnTo>
                  <a:pt x="506" y="57"/>
                </a:lnTo>
                <a:lnTo>
                  <a:pt x="508" y="57"/>
                </a:lnTo>
                <a:lnTo>
                  <a:pt x="512" y="59"/>
                </a:lnTo>
                <a:lnTo>
                  <a:pt x="514" y="59"/>
                </a:lnTo>
                <a:lnTo>
                  <a:pt x="516" y="59"/>
                </a:lnTo>
                <a:lnTo>
                  <a:pt x="517" y="59"/>
                </a:lnTo>
                <a:lnTo>
                  <a:pt x="519" y="59"/>
                </a:lnTo>
                <a:lnTo>
                  <a:pt x="521" y="59"/>
                </a:lnTo>
                <a:lnTo>
                  <a:pt x="523" y="61"/>
                </a:lnTo>
                <a:lnTo>
                  <a:pt x="525" y="61"/>
                </a:lnTo>
                <a:lnTo>
                  <a:pt x="527" y="61"/>
                </a:lnTo>
                <a:lnTo>
                  <a:pt x="529" y="61"/>
                </a:lnTo>
                <a:lnTo>
                  <a:pt x="531" y="61"/>
                </a:lnTo>
                <a:lnTo>
                  <a:pt x="533" y="61"/>
                </a:lnTo>
                <a:lnTo>
                  <a:pt x="535" y="63"/>
                </a:lnTo>
                <a:lnTo>
                  <a:pt x="537" y="63"/>
                </a:lnTo>
                <a:lnTo>
                  <a:pt x="538" y="63"/>
                </a:lnTo>
                <a:lnTo>
                  <a:pt x="540" y="63"/>
                </a:lnTo>
                <a:lnTo>
                  <a:pt x="542" y="63"/>
                </a:lnTo>
                <a:lnTo>
                  <a:pt x="544" y="65"/>
                </a:lnTo>
                <a:lnTo>
                  <a:pt x="546" y="65"/>
                </a:lnTo>
                <a:lnTo>
                  <a:pt x="548" y="65"/>
                </a:lnTo>
                <a:lnTo>
                  <a:pt x="550" y="65"/>
                </a:lnTo>
                <a:lnTo>
                  <a:pt x="552" y="66"/>
                </a:lnTo>
                <a:lnTo>
                  <a:pt x="554" y="66"/>
                </a:lnTo>
                <a:lnTo>
                  <a:pt x="556" y="66"/>
                </a:lnTo>
                <a:lnTo>
                  <a:pt x="557" y="66"/>
                </a:lnTo>
                <a:lnTo>
                  <a:pt x="559" y="68"/>
                </a:lnTo>
                <a:lnTo>
                  <a:pt x="561" y="68"/>
                </a:lnTo>
                <a:lnTo>
                  <a:pt x="563" y="68"/>
                </a:lnTo>
                <a:lnTo>
                  <a:pt x="565" y="70"/>
                </a:lnTo>
                <a:lnTo>
                  <a:pt x="567" y="70"/>
                </a:lnTo>
                <a:lnTo>
                  <a:pt x="569" y="70"/>
                </a:lnTo>
                <a:lnTo>
                  <a:pt x="571" y="72"/>
                </a:lnTo>
                <a:lnTo>
                  <a:pt x="573" y="72"/>
                </a:lnTo>
                <a:lnTo>
                  <a:pt x="575" y="72"/>
                </a:lnTo>
                <a:lnTo>
                  <a:pt x="576" y="74"/>
                </a:lnTo>
                <a:lnTo>
                  <a:pt x="578" y="74"/>
                </a:lnTo>
                <a:lnTo>
                  <a:pt x="580" y="76"/>
                </a:lnTo>
                <a:lnTo>
                  <a:pt x="582" y="76"/>
                </a:lnTo>
                <a:lnTo>
                  <a:pt x="584" y="78"/>
                </a:lnTo>
                <a:lnTo>
                  <a:pt x="586" y="78"/>
                </a:lnTo>
                <a:lnTo>
                  <a:pt x="588" y="80"/>
                </a:lnTo>
                <a:lnTo>
                  <a:pt x="590" y="82"/>
                </a:lnTo>
                <a:lnTo>
                  <a:pt x="592" y="82"/>
                </a:lnTo>
                <a:lnTo>
                  <a:pt x="594" y="84"/>
                </a:lnTo>
                <a:lnTo>
                  <a:pt x="594" y="85"/>
                </a:lnTo>
                <a:lnTo>
                  <a:pt x="596" y="87"/>
                </a:lnTo>
                <a:lnTo>
                  <a:pt x="597" y="89"/>
                </a:lnTo>
                <a:lnTo>
                  <a:pt x="597" y="91"/>
                </a:lnTo>
                <a:lnTo>
                  <a:pt x="597" y="93"/>
                </a:lnTo>
                <a:lnTo>
                  <a:pt x="599" y="95"/>
                </a:lnTo>
                <a:lnTo>
                  <a:pt x="599" y="97"/>
                </a:lnTo>
                <a:lnTo>
                  <a:pt x="597" y="99"/>
                </a:lnTo>
                <a:lnTo>
                  <a:pt x="597" y="101"/>
                </a:lnTo>
                <a:lnTo>
                  <a:pt x="596" y="103"/>
                </a:lnTo>
                <a:lnTo>
                  <a:pt x="594" y="104"/>
                </a:lnTo>
                <a:lnTo>
                  <a:pt x="592" y="104"/>
                </a:lnTo>
                <a:lnTo>
                  <a:pt x="590" y="106"/>
                </a:lnTo>
                <a:lnTo>
                  <a:pt x="588" y="108"/>
                </a:lnTo>
                <a:lnTo>
                  <a:pt x="586" y="110"/>
                </a:lnTo>
                <a:lnTo>
                  <a:pt x="584" y="110"/>
                </a:lnTo>
                <a:lnTo>
                  <a:pt x="582" y="112"/>
                </a:lnTo>
                <a:lnTo>
                  <a:pt x="580" y="114"/>
                </a:lnTo>
                <a:lnTo>
                  <a:pt x="578" y="114"/>
                </a:lnTo>
                <a:lnTo>
                  <a:pt x="576" y="116"/>
                </a:lnTo>
                <a:lnTo>
                  <a:pt x="575" y="116"/>
                </a:lnTo>
                <a:lnTo>
                  <a:pt x="573" y="118"/>
                </a:lnTo>
                <a:lnTo>
                  <a:pt x="569" y="120"/>
                </a:lnTo>
                <a:lnTo>
                  <a:pt x="567" y="120"/>
                </a:lnTo>
                <a:lnTo>
                  <a:pt x="563" y="122"/>
                </a:lnTo>
                <a:lnTo>
                  <a:pt x="561" y="123"/>
                </a:lnTo>
                <a:lnTo>
                  <a:pt x="557" y="123"/>
                </a:lnTo>
                <a:lnTo>
                  <a:pt x="554" y="125"/>
                </a:lnTo>
                <a:lnTo>
                  <a:pt x="550" y="127"/>
                </a:lnTo>
                <a:lnTo>
                  <a:pt x="548" y="129"/>
                </a:lnTo>
                <a:lnTo>
                  <a:pt x="544" y="129"/>
                </a:lnTo>
                <a:lnTo>
                  <a:pt x="540" y="131"/>
                </a:lnTo>
                <a:lnTo>
                  <a:pt x="537" y="131"/>
                </a:lnTo>
                <a:lnTo>
                  <a:pt x="533" y="133"/>
                </a:lnTo>
                <a:lnTo>
                  <a:pt x="529" y="135"/>
                </a:lnTo>
                <a:lnTo>
                  <a:pt x="525" y="135"/>
                </a:lnTo>
                <a:lnTo>
                  <a:pt x="519" y="137"/>
                </a:lnTo>
                <a:lnTo>
                  <a:pt x="516" y="139"/>
                </a:lnTo>
                <a:lnTo>
                  <a:pt x="510" y="139"/>
                </a:lnTo>
                <a:lnTo>
                  <a:pt x="506" y="141"/>
                </a:lnTo>
                <a:lnTo>
                  <a:pt x="500" y="141"/>
                </a:lnTo>
                <a:lnTo>
                  <a:pt x="497" y="142"/>
                </a:lnTo>
                <a:lnTo>
                  <a:pt x="491" y="142"/>
                </a:lnTo>
                <a:lnTo>
                  <a:pt x="485" y="144"/>
                </a:lnTo>
                <a:lnTo>
                  <a:pt x="479" y="144"/>
                </a:lnTo>
                <a:lnTo>
                  <a:pt x="476" y="146"/>
                </a:lnTo>
                <a:lnTo>
                  <a:pt x="470" y="146"/>
                </a:lnTo>
                <a:lnTo>
                  <a:pt x="464" y="148"/>
                </a:lnTo>
                <a:lnTo>
                  <a:pt x="458" y="148"/>
                </a:lnTo>
                <a:lnTo>
                  <a:pt x="453" y="150"/>
                </a:lnTo>
                <a:lnTo>
                  <a:pt x="445" y="150"/>
                </a:lnTo>
                <a:lnTo>
                  <a:pt x="439" y="150"/>
                </a:lnTo>
                <a:lnTo>
                  <a:pt x="434" y="152"/>
                </a:lnTo>
                <a:lnTo>
                  <a:pt x="426" y="152"/>
                </a:lnTo>
                <a:lnTo>
                  <a:pt x="420" y="152"/>
                </a:lnTo>
                <a:lnTo>
                  <a:pt x="413" y="152"/>
                </a:lnTo>
                <a:lnTo>
                  <a:pt x="407" y="154"/>
                </a:lnTo>
                <a:lnTo>
                  <a:pt x="399" y="154"/>
                </a:lnTo>
                <a:lnTo>
                  <a:pt x="392" y="154"/>
                </a:lnTo>
                <a:lnTo>
                  <a:pt x="384" y="154"/>
                </a:lnTo>
                <a:lnTo>
                  <a:pt x="377" y="154"/>
                </a:lnTo>
                <a:lnTo>
                  <a:pt x="371" y="156"/>
                </a:lnTo>
                <a:lnTo>
                  <a:pt x="363" y="156"/>
                </a:lnTo>
                <a:lnTo>
                  <a:pt x="354" y="156"/>
                </a:lnTo>
                <a:lnTo>
                  <a:pt x="346" y="156"/>
                </a:lnTo>
                <a:lnTo>
                  <a:pt x="339" y="156"/>
                </a:lnTo>
                <a:lnTo>
                  <a:pt x="331" y="154"/>
                </a:lnTo>
                <a:lnTo>
                  <a:pt x="323" y="154"/>
                </a:lnTo>
                <a:lnTo>
                  <a:pt x="314" y="154"/>
                </a:lnTo>
                <a:lnTo>
                  <a:pt x="306" y="154"/>
                </a:lnTo>
                <a:lnTo>
                  <a:pt x="299" y="152"/>
                </a:lnTo>
                <a:lnTo>
                  <a:pt x="291" y="152"/>
                </a:lnTo>
                <a:lnTo>
                  <a:pt x="283" y="152"/>
                </a:lnTo>
                <a:lnTo>
                  <a:pt x="276" y="152"/>
                </a:lnTo>
                <a:lnTo>
                  <a:pt x="268" y="150"/>
                </a:lnTo>
                <a:lnTo>
                  <a:pt x="261" y="150"/>
                </a:lnTo>
                <a:lnTo>
                  <a:pt x="253" y="150"/>
                </a:lnTo>
                <a:lnTo>
                  <a:pt x="247" y="148"/>
                </a:lnTo>
                <a:lnTo>
                  <a:pt x="240" y="148"/>
                </a:lnTo>
                <a:lnTo>
                  <a:pt x="234" y="148"/>
                </a:lnTo>
                <a:lnTo>
                  <a:pt x="226" y="146"/>
                </a:lnTo>
                <a:lnTo>
                  <a:pt x="221" y="146"/>
                </a:lnTo>
                <a:lnTo>
                  <a:pt x="213" y="146"/>
                </a:lnTo>
                <a:lnTo>
                  <a:pt x="207" y="144"/>
                </a:lnTo>
                <a:lnTo>
                  <a:pt x="200" y="144"/>
                </a:lnTo>
                <a:lnTo>
                  <a:pt x="194" y="142"/>
                </a:lnTo>
                <a:lnTo>
                  <a:pt x="188" y="142"/>
                </a:lnTo>
                <a:lnTo>
                  <a:pt x="183" y="141"/>
                </a:lnTo>
                <a:lnTo>
                  <a:pt x="177" y="141"/>
                </a:lnTo>
                <a:lnTo>
                  <a:pt x="171" y="139"/>
                </a:lnTo>
                <a:lnTo>
                  <a:pt x="165" y="139"/>
                </a:lnTo>
                <a:lnTo>
                  <a:pt x="160" y="137"/>
                </a:lnTo>
                <a:lnTo>
                  <a:pt x="154" y="135"/>
                </a:lnTo>
                <a:lnTo>
                  <a:pt x="150" y="135"/>
                </a:lnTo>
                <a:lnTo>
                  <a:pt x="144" y="133"/>
                </a:lnTo>
                <a:lnTo>
                  <a:pt x="139" y="133"/>
                </a:lnTo>
                <a:lnTo>
                  <a:pt x="135" y="131"/>
                </a:lnTo>
                <a:lnTo>
                  <a:pt x="131" y="131"/>
                </a:lnTo>
                <a:lnTo>
                  <a:pt x="125" y="129"/>
                </a:lnTo>
                <a:lnTo>
                  <a:pt x="122" y="127"/>
                </a:lnTo>
                <a:lnTo>
                  <a:pt x="118" y="127"/>
                </a:lnTo>
                <a:lnTo>
                  <a:pt x="114" y="125"/>
                </a:lnTo>
                <a:lnTo>
                  <a:pt x="110" y="123"/>
                </a:lnTo>
                <a:lnTo>
                  <a:pt x="106" y="123"/>
                </a:lnTo>
                <a:lnTo>
                  <a:pt x="103" y="122"/>
                </a:lnTo>
                <a:lnTo>
                  <a:pt x="99" y="120"/>
                </a:lnTo>
                <a:lnTo>
                  <a:pt x="95" y="120"/>
                </a:lnTo>
                <a:lnTo>
                  <a:pt x="93" y="118"/>
                </a:lnTo>
                <a:lnTo>
                  <a:pt x="89" y="116"/>
                </a:lnTo>
                <a:lnTo>
                  <a:pt x="87" y="116"/>
                </a:lnTo>
                <a:lnTo>
                  <a:pt x="85" y="114"/>
                </a:lnTo>
                <a:lnTo>
                  <a:pt x="84" y="112"/>
                </a:lnTo>
                <a:lnTo>
                  <a:pt x="82" y="110"/>
                </a:lnTo>
                <a:lnTo>
                  <a:pt x="80" y="110"/>
                </a:lnTo>
                <a:lnTo>
                  <a:pt x="78" y="108"/>
                </a:lnTo>
                <a:lnTo>
                  <a:pt x="76" y="106"/>
                </a:lnTo>
                <a:lnTo>
                  <a:pt x="74" y="106"/>
                </a:lnTo>
                <a:lnTo>
                  <a:pt x="74" y="104"/>
                </a:lnTo>
                <a:lnTo>
                  <a:pt x="72" y="103"/>
                </a:lnTo>
                <a:lnTo>
                  <a:pt x="72" y="101"/>
                </a:lnTo>
                <a:lnTo>
                  <a:pt x="70" y="101"/>
                </a:lnTo>
                <a:lnTo>
                  <a:pt x="70" y="99"/>
                </a:lnTo>
                <a:lnTo>
                  <a:pt x="70" y="97"/>
                </a:lnTo>
                <a:lnTo>
                  <a:pt x="70" y="95"/>
                </a:lnTo>
                <a:lnTo>
                  <a:pt x="70" y="93"/>
                </a:lnTo>
                <a:lnTo>
                  <a:pt x="72" y="93"/>
                </a:lnTo>
                <a:lnTo>
                  <a:pt x="72" y="91"/>
                </a:lnTo>
                <a:lnTo>
                  <a:pt x="74" y="89"/>
                </a:lnTo>
                <a:lnTo>
                  <a:pt x="76" y="89"/>
                </a:lnTo>
                <a:lnTo>
                  <a:pt x="76" y="87"/>
                </a:lnTo>
                <a:lnTo>
                  <a:pt x="78" y="87"/>
                </a:lnTo>
                <a:lnTo>
                  <a:pt x="80" y="85"/>
                </a:lnTo>
                <a:lnTo>
                  <a:pt x="82" y="84"/>
                </a:lnTo>
                <a:lnTo>
                  <a:pt x="84" y="84"/>
                </a:lnTo>
                <a:lnTo>
                  <a:pt x="85" y="82"/>
                </a:lnTo>
                <a:lnTo>
                  <a:pt x="87" y="82"/>
                </a:lnTo>
                <a:lnTo>
                  <a:pt x="89" y="80"/>
                </a:lnTo>
                <a:lnTo>
                  <a:pt x="91" y="80"/>
                </a:lnTo>
                <a:lnTo>
                  <a:pt x="95" y="78"/>
                </a:lnTo>
                <a:lnTo>
                  <a:pt x="97" y="76"/>
                </a:lnTo>
                <a:lnTo>
                  <a:pt x="99" y="76"/>
                </a:lnTo>
                <a:lnTo>
                  <a:pt x="103" y="74"/>
                </a:lnTo>
                <a:lnTo>
                  <a:pt x="104" y="74"/>
                </a:lnTo>
                <a:lnTo>
                  <a:pt x="108" y="74"/>
                </a:lnTo>
                <a:lnTo>
                  <a:pt x="110" y="72"/>
                </a:lnTo>
                <a:lnTo>
                  <a:pt x="114" y="72"/>
                </a:lnTo>
                <a:lnTo>
                  <a:pt x="116" y="70"/>
                </a:lnTo>
                <a:lnTo>
                  <a:pt x="120" y="70"/>
                </a:lnTo>
                <a:lnTo>
                  <a:pt x="122" y="68"/>
                </a:lnTo>
                <a:lnTo>
                  <a:pt x="125" y="68"/>
                </a:lnTo>
                <a:lnTo>
                  <a:pt x="129" y="68"/>
                </a:lnTo>
                <a:lnTo>
                  <a:pt x="131" y="66"/>
                </a:lnTo>
                <a:lnTo>
                  <a:pt x="135" y="66"/>
                </a:lnTo>
                <a:lnTo>
                  <a:pt x="139" y="66"/>
                </a:lnTo>
                <a:lnTo>
                  <a:pt x="141" y="65"/>
                </a:lnTo>
                <a:lnTo>
                  <a:pt x="144" y="65"/>
                </a:lnTo>
                <a:lnTo>
                  <a:pt x="148" y="65"/>
                </a:lnTo>
                <a:lnTo>
                  <a:pt x="150" y="63"/>
                </a:lnTo>
                <a:lnTo>
                  <a:pt x="154" y="63"/>
                </a:lnTo>
                <a:lnTo>
                  <a:pt x="158" y="63"/>
                </a:lnTo>
                <a:lnTo>
                  <a:pt x="160" y="63"/>
                </a:lnTo>
                <a:lnTo>
                  <a:pt x="163" y="61"/>
                </a:lnTo>
                <a:lnTo>
                  <a:pt x="165" y="61"/>
                </a:lnTo>
                <a:lnTo>
                  <a:pt x="169" y="61"/>
                </a:lnTo>
                <a:lnTo>
                  <a:pt x="173" y="59"/>
                </a:lnTo>
                <a:lnTo>
                  <a:pt x="175" y="59"/>
                </a:lnTo>
                <a:lnTo>
                  <a:pt x="179" y="59"/>
                </a:lnTo>
                <a:lnTo>
                  <a:pt x="181" y="59"/>
                </a:lnTo>
                <a:lnTo>
                  <a:pt x="184" y="59"/>
                </a:lnTo>
                <a:lnTo>
                  <a:pt x="186" y="57"/>
                </a:lnTo>
                <a:lnTo>
                  <a:pt x="188" y="57"/>
                </a:lnTo>
                <a:lnTo>
                  <a:pt x="192" y="57"/>
                </a:lnTo>
                <a:lnTo>
                  <a:pt x="194" y="57"/>
                </a:lnTo>
                <a:lnTo>
                  <a:pt x="198" y="57"/>
                </a:lnTo>
                <a:lnTo>
                  <a:pt x="200" y="55"/>
                </a:lnTo>
                <a:lnTo>
                  <a:pt x="202" y="55"/>
                </a:lnTo>
                <a:lnTo>
                  <a:pt x="203" y="55"/>
                </a:lnTo>
                <a:lnTo>
                  <a:pt x="205" y="55"/>
                </a:lnTo>
                <a:lnTo>
                  <a:pt x="207" y="55"/>
                </a:lnTo>
                <a:lnTo>
                  <a:pt x="209" y="55"/>
                </a:lnTo>
                <a:lnTo>
                  <a:pt x="211" y="55"/>
                </a:lnTo>
                <a:lnTo>
                  <a:pt x="213" y="55"/>
                </a:lnTo>
                <a:lnTo>
                  <a:pt x="215" y="55"/>
                </a:lnTo>
                <a:lnTo>
                  <a:pt x="217" y="55"/>
                </a:lnTo>
                <a:lnTo>
                  <a:pt x="219" y="55"/>
                </a:lnTo>
                <a:lnTo>
                  <a:pt x="221" y="53"/>
                </a:lnTo>
                <a:lnTo>
                  <a:pt x="222" y="53"/>
                </a:lnTo>
                <a:lnTo>
                  <a:pt x="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205" name="Freeform 8"/>
          <p:cNvSpPr>
            <a:spLocks/>
          </p:cNvSpPr>
          <p:nvPr/>
        </p:nvSpPr>
        <p:spPr bwMode="auto">
          <a:xfrm rot="7410421">
            <a:off x="2464594" y="2899569"/>
            <a:ext cx="1082675" cy="296863"/>
          </a:xfrm>
          <a:custGeom>
            <a:avLst/>
            <a:gdLst>
              <a:gd name="T0" fmla="*/ 2147483647 w 307"/>
              <a:gd name="T1" fmla="*/ 2147483647 h 91"/>
              <a:gd name="T2" fmla="*/ 2147483647 w 307"/>
              <a:gd name="T3" fmla="*/ 2147483647 h 91"/>
              <a:gd name="T4" fmla="*/ 2147483647 w 307"/>
              <a:gd name="T5" fmla="*/ 2147483647 h 91"/>
              <a:gd name="T6" fmla="*/ 2147483647 w 307"/>
              <a:gd name="T7" fmla="*/ 2147483647 h 91"/>
              <a:gd name="T8" fmla="*/ 2147483647 w 307"/>
              <a:gd name="T9" fmla="*/ 2147483647 h 91"/>
              <a:gd name="T10" fmla="*/ 2147483647 w 307"/>
              <a:gd name="T11" fmla="*/ 2147483647 h 91"/>
              <a:gd name="T12" fmla="*/ 2147483647 w 307"/>
              <a:gd name="T13" fmla="*/ 2147483647 h 91"/>
              <a:gd name="T14" fmla="*/ 2147483647 w 307"/>
              <a:gd name="T15" fmla="*/ 2147483647 h 91"/>
              <a:gd name="T16" fmla="*/ 2147483647 w 307"/>
              <a:gd name="T17" fmla="*/ 2147483647 h 91"/>
              <a:gd name="T18" fmla="*/ 2147483647 w 307"/>
              <a:gd name="T19" fmla="*/ 2147483647 h 91"/>
              <a:gd name="T20" fmla="*/ 2147483647 w 307"/>
              <a:gd name="T21" fmla="*/ 2147483647 h 91"/>
              <a:gd name="T22" fmla="*/ 2147483647 w 307"/>
              <a:gd name="T23" fmla="*/ 2147483647 h 91"/>
              <a:gd name="T24" fmla="*/ 2147483647 w 307"/>
              <a:gd name="T25" fmla="*/ 2147483647 h 91"/>
              <a:gd name="T26" fmla="*/ 2147483647 w 307"/>
              <a:gd name="T27" fmla="*/ 2147483647 h 91"/>
              <a:gd name="T28" fmla="*/ 2147483647 w 307"/>
              <a:gd name="T29" fmla="*/ 2147483647 h 91"/>
              <a:gd name="T30" fmla="*/ 2147483647 w 307"/>
              <a:gd name="T31" fmla="*/ 2147483647 h 91"/>
              <a:gd name="T32" fmla="*/ 2147483647 w 307"/>
              <a:gd name="T33" fmla="*/ 2147483647 h 91"/>
              <a:gd name="T34" fmla="*/ 2147483647 w 307"/>
              <a:gd name="T35" fmla="*/ 2147483647 h 91"/>
              <a:gd name="T36" fmla="*/ 2147483647 w 307"/>
              <a:gd name="T37" fmla="*/ 2147483647 h 91"/>
              <a:gd name="T38" fmla="*/ 2147483647 w 307"/>
              <a:gd name="T39" fmla="*/ 2147483647 h 91"/>
              <a:gd name="T40" fmla="*/ 2147483647 w 307"/>
              <a:gd name="T41" fmla="*/ 0 h 91"/>
              <a:gd name="T42" fmla="*/ 2147483647 w 307"/>
              <a:gd name="T43" fmla="*/ 2147483647 h 91"/>
              <a:gd name="T44" fmla="*/ 2147483647 w 307"/>
              <a:gd name="T45" fmla="*/ 2147483647 h 91"/>
              <a:gd name="T46" fmla="*/ 2147483647 w 307"/>
              <a:gd name="T47" fmla="*/ 2147483647 h 91"/>
              <a:gd name="T48" fmla="*/ 2147483647 w 307"/>
              <a:gd name="T49" fmla="*/ 2147483647 h 91"/>
              <a:gd name="T50" fmla="*/ 2147483647 w 307"/>
              <a:gd name="T51" fmla="*/ 2147483647 h 91"/>
              <a:gd name="T52" fmla="*/ 2147483647 w 307"/>
              <a:gd name="T53" fmla="*/ 2147483647 h 91"/>
              <a:gd name="T54" fmla="*/ 2147483647 w 307"/>
              <a:gd name="T55" fmla="*/ 2147483647 h 91"/>
              <a:gd name="T56" fmla="*/ 2147483647 w 307"/>
              <a:gd name="T57" fmla="*/ 2147483647 h 91"/>
              <a:gd name="T58" fmla="*/ 2147483647 w 307"/>
              <a:gd name="T59" fmla="*/ 2147483647 h 91"/>
              <a:gd name="T60" fmla="*/ 2147483647 w 307"/>
              <a:gd name="T61" fmla="*/ 2147483647 h 91"/>
              <a:gd name="T62" fmla="*/ 2147483647 w 307"/>
              <a:gd name="T63" fmla="*/ 2147483647 h 91"/>
              <a:gd name="T64" fmla="*/ 2147483647 w 307"/>
              <a:gd name="T65" fmla="*/ 2147483647 h 91"/>
              <a:gd name="T66" fmla="*/ 2147483647 w 307"/>
              <a:gd name="T67" fmla="*/ 2147483647 h 91"/>
              <a:gd name="T68" fmla="*/ 2147483647 w 307"/>
              <a:gd name="T69" fmla="*/ 2147483647 h 91"/>
              <a:gd name="T70" fmla="*/ 2147483647 w 307"/>
              <a:gd name="T71" fmla="*/ 2147483647 h 91"/>
              <a:gd name="T72" fmla="*/ 2147483647 w 307"/>
              <a:gd name="T73" fmla="*/ 2147483647 h 91"/>
              <a:gd name="T74" fmla="*/ 2147483647 w 307"/>
              <a:gd name="T75" fmla="*/ 2147483647 h 91"/>
              <a:gd name="T76" fmla="*/ 2147483647 w 307"/>
              <a:gd name="T77" fmla="*/ 2147483647 h 91"/>
              <a:gd name="T78" fmla="*/ 2147483647 w 307"/>
              <a:gd name="T79" fmla="*/ 2147483647 h 91"/>
              <a:gd name="T80" fmla="*/ 2147483647 w 307"/>
              <a:gd name="T81" fmla="*/ 2147483647 h 91"/>
              <a:gd name="T82" fmla="*/ 0 w 307"/>
              <a:gd name="T83" fmla="*/ 2147483647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7"/>
              <a:gd name="T127" fmla="*/ 0 h 91"/>
              <a:gd name="T128" fmla="*/ 307 w 307"/>
              <a:gd name="T129" fmla="*/ 91 h 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7" h="91">
                <a:moveTo>
                  <a:pt x="2" y="1"/>
                </a:moveTo>
                <a:lnTo>
                  <a:pt x="2" y="1"/>
                </a:lnTo>
                <a:lnTo>
                  <a:pt x="4" y="1"/>
                </a:lnTo>
                <a:lnTo>
                  <a:pt x="6" y="3"/>
                </a:lnTo>
                <a:lnTo>
                  <a:pt x="8" y="3"/>
                </a:lnTo>
                <a:lnTo>
                  <a:pt x="10" y="3"/>
                </a:lnTo>
                <a:lnTo>
                  <a:pt x="12" y="5"/>
                </a:lnTo>
                <a:lnTo>
                  <a:pt x="14" y="5"/>
                </a:lnTo>
                <a:lnTo>
                  <a:pt x="16" y="7"/>
                </a:lnTo>
                <a:lnTo>
                  <a:pt x="19" y="7"/>
                </a:lnTo>
                <a:lnTo>
                  <a:pt x="21" y="9"/>
                </a:lnTo>
                <a:lnTo>
                  <a:pt x="25" y="9"/>
                </a:lnTo>
                <a:lnTo>
                  <a:pt x="27" y="11"/>
                </a:lnTo>
                <a:lnTo>
                  <a:pt x="31" y="11"/>
                </a:lnTo>
                <a:lnTo>
                  <a:pt x="35" y="13"/>
                </a:lnTo>
                <a:lnTo>
                  <a:pt x="38" y="15"/>
                </a:lnTo>
                <a:lnTo>
                  <a:pt x="42" y="15"/>
                </a:lnTo>
                <a:lnTo>
                  <a:pt x="46" y="17"/>
                </a:lnTo>
                <a:lnTo>
                  <a:pt x="52" y="17"/>
                </a:lnTo>
                <a:lnTo>
                  <a:pt x="56" y="19"/>
                </a:lnTo>
                <a:lnTo>
                  <a:pt x="59" y="19"/>
                </a:lnTo>
                <a:lnTo>
                  <a:pt x="65" y="20"/>
                </a:lnTo>
                <a:lnTo>
                  <a:pt x="69" y="22"/>
                </a:lnTo>
                <a:lnTo>
                  <a:pt x="75" y="22"/>
                </a:lnTo>
                <a:lnTo>
                  <a:pt x="80" y="24"/>
                </a:lnTo>
                <a:lnTo>
                  <a:pt x="84" y="24"/>
                </a:lnTo>
                <a:lnTo>
                  <a:pt x="90" y="26"/>
                </a:lnTo>
                <a:lnTo>
                  <a:pt x="96" y="26"/>
                </a:lnTo>
                <a:lnTo>
                  <a:pt x="101" y="28"/>
                </a:lnTo>
                <a:lnTo>
                  <a:pt x="107" y="28"/>
                </a:lnTo>
                <a:lnTo>
                  <a:pt x="113" y="30"/>
                </a:lnTo>
                <a:lnTo>
                  <a:pt x="118" y="30"/>
                </a:lnTo>
                <a:lnTo>
                  <a:pt x="124" y="30"/>
                </a:lnTo>
                <a:lnTo>
                  <a:pt x="130" y="32"/>
                </a:lnTo>
                <a:lnTo>
                  <a:pt x="136" y="32"/>
                </a:lnTo>
                <a:lnTo>
                  <a:pt x="143" y="32"/>
                </a:lnTo>
                <a:lnTo>
                  <a:pt x="149" y="32"/>
                </a:lnTo>
                <a:lnTo>
                  <a:pt x="155" y="34"/>
                </a:lnTo>
                <a:lnTo>
                  <a:pt x="160" y="34"/>
                </a:lnTo>
                <a:lnTo>
                  <a:pt x="168" y="34"/>
                </a:lnTo>
                <a:lnTo>
                  <a:pt x="174" y="34"/>
                </a:lnTo>
                <a:lnTo>
                  <a:pt x="179" y="34"/>
                </a:lnTo>
                <a:lnTo>
                  <a:pt x="187" y="32"/>
                </a:lnTo>
                <a:lnTo>
                  <a:pt x="193" y="32"/>
                </a:lnTo>
                <a:lnTo>
                  <a:pt x="198" y="32"/>
                </a:lnTo>
                <a:lnTo>
                  <a:pt x="206" y="32"/>
                </a:lnTo>
                <a:lnTo>
                  <a:pt x="212" y="30"/>
                </a:lnTo>
                <a:lnTo>
                  <a:pt x="219" y="30"/>
                </a:lnTo>
                <a:lnTo>
                  <a:pt x="225" y="28"/>
                </a:lnTo>
                <a:lnTo>
                  <a:pt x="231" y="26"/>
                </a:lnTo>
                <a:lnTo>
                  <a:pt x="236" y="26"/>
                </a:lnTo>
                <a:lnTo>
                  <a:pt x="244" y="24"/>
                </a:lnTo>
                <a:lnTo>
                  <a:pt x="250" y="22"/>
                </a:lnTo>
                <a:lnTo>
                  <a:pt x="257" y="20"/>
                </a:lnTo>
                <a:lnTo>
                  <a:pt x="263" y="19"/>
                </a:lnTo>
                <a:lnTo>
                  <a:pt x="269" y="17"/>
                </a:lnTo>
                <a:lnTo>
                  <a:pt x="274" y="15"/>
                </a:lnTo>
                <a:lnTo>
                  <a:pt x="282" y="11"/>
                </a:lnTo>
                <a:lnTo>
                  <a:pt x="288" y="9"/>
                </a:lnTo>
                <a:lnTo>
                  <a:pt x="294" y="5"/>
                </a:lnTo>
                <a:lnTo>
                  <a:pt x="299" y="1"/>
                </a:lnTo>
                <a:lnTo>
                  <a:pt x="305" y="0"/>
                </a:lnTo>
                <a:lnTo>
                  <a:pt x="307" y="57"/>
                </a:lnTo>
                <a:lnTo>
                  <a:pt x="305" y="57"/>
                </a:lnTo>
                <a:lnTo>
                  <a:pt x="303" y="58"/>
                </a:lnTo>
                <a:lnTo>
                  <a:pt x="301" y="58"/>
                </a:lnTo>
                <a:lnTo>
                  <a:pt x="301" y="60"/>
                </a:lnTo>
                <a:lnTo>
                  <a:pt x="299" y="60"/>
                </a:lnTo>
                <a:lnTo>
                  <a:pt x="297" y="60"/>
                </a:lnTo>
                <a:lnTo>
                  <a:pt x="295" y="62"/>
                </a:lnTo>
                <a:lnTo>
                  <a:pt x="294" y="62"/>
                </a:lnTo>
                <a:lnTo>
                  <a:pt x="292" y="64"/>
                </a:lnTo>
                <a:lnTo>
                  <a:pt x="290" y="64"/>
                </a:lnTo>
                <a:lnTo>
                  <a:pt x="286" y="66"/>
                </a:lnTo>
                <a:lnTo>
                  <a:pt x="284" y="66"/>
                </a:lnTo>
                <a:lnTo>
                  <a:pt x="280" y="68"/>
                </a:lnTo>
                <a:lnTo>
                  <a:pt x="278" y="68"/>
                </a:lnTo>
                <a:lnTo>
                  <a:pt x="274" y="70"/>
                </a:lnTo>
                <a:lnTo>
                  <a:pt x="271" y="72"/>
                </a:lnTo>
                <a:lnTo>
                  <a:pt x="267" y="72"/>
                </a:lnTo>
                <a:lnTo>
                  <a:pt x="265" y="74"/>
                </a:lnTo>
                <a:lnTo>
                  <a:pt x="261" y="74"/>
                </a:lnTo>
                <a:lnTo>
                  <a:pt x="257" y="76"/>
                </a:lnTo>
                <a:lnTo>
                  <a:pt x="252" y="77"/>
                </a:lnTo>
                <a:lnTo>
                  <a:pt x="248" y="77"/>
                </a:lnTo>
                <a:lnTo>
                  <a:pt x="244" y="79"/>
                </a:lnTo>
                <a:lnTo>
                  <a:pt x="240" y="81"/>
                </a:lnTo>
                <a:lnTo>
                  <a:pt x="235" y="81"/>
                </a:lnTo>
                <a:lnTo>
                  <a:pt x="231" y="83"/>
                </a:lnTo>
                <a:lnTo>
                  <a:pt x="225" y="83"/>
                </a:lnTo>
                <a:lnTo>
                  <a:pt x="221" y="85"/>
                </a:lnTo>
                <a:lnTo>
                  <a:pt x="215" y="85"/>
                </a:lnTo>
                <a:lnTo>
                  <a:pt x="210" y="85"/>
                </a:lnTo>
                <a:lnTo>
                  <a:pt x="204" y="87"/>
                </a:lnTo>
                <a:lnTo>
                  <a:pt x="198" y="87"/>
                </a:lnTo>
                <a:lnTo>
                  <a:pt x="193" y="89"/>
                </a:lnTo>
                <a:lnTo>
                  <a:pt x="187" y="89"/>
                </a:lnTo>
                <a:lnTo>
                  <a:pt x="181" y="89"/>
                </a:lnTo>
                <a:lnTo>
                  <a:pt x="176" y="89"/>
                </a:lnTo>
                <a:lnTo>
                  <a:pt x="170" y="89"/>
                </a:lnTo>
                <a:lnTo>
                  <a:pt x="162" y="91"/>
                </a:lnTo>
                <a:lnTo>
                  <a:pt x="156" y="91"/>
                </a:lnTo>
                <a:lnTo>
                  <a:pt x="151" y="91"/>
                </a:lnTo>
                <a:lnTo>
                  <a:pt x="143" y="91"/>
                </a:lnTo>
                <a:lnTo>
                  <a:pt x="137" y="91"/>
                </a:lnTo>
                <a:lnTo>
                  <a:pt x="130" y="89"/>
                </a:lnTo>
                <a:lnTo>
                  <a:pt x="124" y="89"/>
                </a:lnTo>
                <a:lnTo>
                  <a:pt x="117" y="89"/>
                </a:lnTo>
                <a:lnTo>
                  <a:pt x="109" y="87"/>
                </a:lnTo>
                <a:lnTo>
                  <a:pt x="101" y="87"/>
                </a:lnTo>
                <a:lnTo>
                  <a:pt x="96" y="85"/>
                </a:lnTo>
                <a:lnTo>
                  <a:pt x="88" y="85"/>
                </a:lnTo>
                <a:lnTo>
                  <a:pt x="80" y="83"/>
                </a:lnTo>
                <a:lnTo>
                  <a:pt x="73" y="81"/>
                </a:lnTo>
                <a:lnTo>
                  <a:pt x="65" y="79"/>
                </a:lnTo>
                <a:lnTo>
                  <a:pt x="56" y="77"/>
                </a:lnTo>
                <a:lnTo>
                  <a:pt x="48" y="76"/>
                </a:lnTo>
                <a:lnTo>
                  <a:pt x="40" y="74"/>
                </a:lnTo>
                <a:lnTo>
                  <a:pt x="33" y="72"/>
                </a:lnTo>
                <a:lnTo>
                  <a:pt x="25" y="70"/>
                </a:lnTo>
                <a:lnTo>
                  <a:pt x="16" y="66"/>
                </a:lnTo>
                <a:lnTo>
                  <a:pt x="8" y="64"/>
                </a:lnTo>
                <a:lnTo>
                  <a:pt x="0" y="60"/>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206" name="Freeform 13"/>
          <p:cNvSpPr>
            <a:spLocks/>
          </p:cNvSpPr>
          <p:nvPr/>
        </p:nvSpPr>
        <p:spPr bwMode="auto">
          <a:xfrm rot="7410421">
            <a:off x="6815138" y="4956175"/>
            <a:ext cx="130175" cy="1247775"/>
          </a:xfrm>
          <a:custGeom>
            <a:avLst/>
            <a:gdLst>
              <a:gd name="T0" fmla="*/ 2147483647 w 46"/>
              <a:gd name="T1" fmla="*/ 0 h 513"/>
              <a:gd name="T2" fmla="*/ 0 w 46"/>
              <a:gd name="T3" fmla="*/ 0 h 513"/>
              <a:gd name="T4" fmla="*/ 0 w 46"/>
              <a:gd name="T5" fmla="*/ 2147483647 h 513"/>
              <a:gd name="T6" fmla="*/ 2147483647 w 46"/>
              <a:gd name="T7" fmla="*/ 2147483647 h 513"/>
              <a:gd name="T8" fmla="*/ 2147483647 w 46"/>
              <a:gd name="T9" fmla="*/ 0 h 513"/>
              <a:gd name="T10" fmla="*/ 2147483647 w 46"/>
              <a:gd name="T11" fmla="*/ 0 h 513"/>
              <a:gd name="T12" fmla="*/ 0 60000 65536"/>
              <a:gd name="T13" fmla="*/ 0 60000 65536"/>
              <a:gd name="T14" fmla="*/ 0 60000 65536"/>
              <a:gd name="T15" fmla="*/ 0 60000 65536"/>
              <a:gd name="T16" fmla="*/ 0 60000 65536"/>
              <a:gd name="T17" fmla="*/ 0 60000 65536"/>
              <a:gd name="T18" fmla="*/ 0 w 46"/>
              <a:gd name="T19" fmla="*/ 0 h 513"/>
              <a:gd name="T20" fmla="*/ 46 w 46"/>
              <a:gd name="T21" fmla="*/ 513 h 513"/>
            </a:gdLst>
            <a:ahLst/>
            <a:cxnLst>
              <a:cxn ang="T12">
                <a:pos x="T0" y="T1"/>
              </a:cxn>
              <a:cxn ang="T13">
                <a:pos x="T2" y="T3"/>
              </a:cxn>
              <a:cxn ang="T14">
                <a:pos x="T4" y="T5"/>
              </a:cxn>
              <a:cxn ang="T15">
                <a:pos x="T6" y="T7"/>
              </a:cxn>
              <a:cxn ang="T16">
                <a:pos x="T8" y="T9"/>
              </a:cxn>
              <a:cxn ang="T17">
                <a:pos x="T10" y="T11"/>
              </a:cxn>
            </a:cxnLst>
            <a:rect l="T18" t="T19" r="T20" b="T21"/>
            <a:pathLst>
              <a:path w="46" h="513">
                <a:moveTo>
                  <a:pt x="46" y="0"/>
                </a:moveTo>
                <a:lnTo>
                  <a:pt x="0" y="0"/>
                </a:lnTo>
                <a:lnTo>
                  <a:pt x="0" y="513"/>
                </a:lnTo>
                <a:lnTo>
                  <a:pt x="46" y="513"/>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2" name="Rectangle 15"/>
          <p:cNvSpPr>
            <a:spLocks noChangeArrowheads="1"/>
          </p:cNvSpPr>
          <p:nvPr/>
        </p:nvSpPr>
        <p:spPr bwMode="auto">
          <a:xfrm rot="2010421">
            <a:off x="3065463" y="3224213"/>
            <a:ext cx="1090612" cy="457200"/>
          </a:xfrm>
          <a:prstGeom prst="rect">
            <a:avLst/>
          </a:prstGeom>
          <a:solidFill>
            <a:schemeClr val="bg2">
              <a:lumMod val="25000"/>
            </a:schemeClr>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15"/>
          <p:cNvSpPr>
            <a:spLocks noChangeArrowheads="1"/>
          </p:cNvSpPr>
          <p:nvPr/>
        </p:nvSpPr>
        <p:spPr bwMode="auto">
          <a:xfrm rot="2010421">
            <a:off x="3786188" y="3686175"/>
            <a:ext cx="1071562" cy="468313"/>
          </a:xfrm>
          <a:prstGeom prst="rect">
            <a:avLst/>
          </a:prstGeom>
          <a:solidFill>
            <a:srgbClr val="0070C0"/>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15"/>
          <p:cNvSpPr>
            <a:spLocks noChangeArrowheads="1"/>
          </p:cNvSpPr>
          <p:nvPr/>
        </p:nvSpPr>
        <p:spPr bwMode="auto">
          <a:xfrm rot="2010421">
            <a:off x="4538663" y="4170363"/>
            <a:ext cx="1071562" cy="500062"/>
          </a:xfrm>
          <a:prstGeom prst="rect">
            <a:avLst/>
          </a:prstGeom>
          <a:solidFill>
            <a:schemeClr val="bg2">
              <a:lumMod val="75000"/>
            </a:schemeClr>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15"/>
          <p:cNvSpPr>
            <a:spLocks noChangeArrowheads="1"/>
          </p:cNvSpPr>
          <p:nvPr/>
        </p:nvSpPr>
        <p:spPr bwMode="auto">
          <a:xfrm rot="2010421">
            <a:off x="5354638" y="4610100"/>
            <a:ext cx="852487" cy="534988"/>
          </a:xfrm>
          <a:prstGeom prst="rect">
            <a:avLst/>
          </a:prstGeom>
          <a:solidFill>
            <a:schemeClr val="bg2"/>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8" name="Straight Connector 27"/>
          <p:cNvCxnSpPr/>
          <p:nvPr/>
        </p:nvCxnSpPr>
        <p:spPr>
          <a:xfrm>
            <a:off x="3276600" y="2971800"/>
            <a:ext cx="2971800" cy="1905000"/>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48000" y="3352800"/>
            <a:ext cx="2971800" cy="1981200"/>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905500" y="4991100"/>
            <a:ext cx="457200" cy="228600"/>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2971800" y="33528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2971800" y="3048000"/>
            <a:ext cx="381000" cy="228600"/>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3426214" y="2476500"/>
            <a:ext cx="914400" cy="838200"/>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17" name="TextBox 60"/>
          <p:cNvSpPr txBox="1">
            <a:spLocks noChangeArrowheads="1"/>
          </p:cNvSpPr>
          <p:nvPr/>
        </p:nvSpPr>
        <p:spPr bwMode="auto">
          <a:xfrm>
            <a:off x="4344632" y="1878698"/>
            <a:ext cx="21323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818"/>
                </a:solidFill>
                <a:effectLst/>
                <a:uLnTx/>
                <a:uFillTx/>
                <a:latin typeface="Arial" pitchFamily="34" charset="0"/>
                <a:ea typeface="+mn-ea"/>
                <a:cs typeface="+mn-cs"/>
              </a:rPr>
              <a:t>Tobacco Price Increases</a:t>
            </a:r>
          </a:p>
        </p:txBody>
      </p:sp>
      <p:cxnSp>
        <p:nvCxnSpPr>
          <p:cNvPr id="62" name="Straight Arrow Connector 61"/>
          <p:cNvCxnSpPr/>
          <p:nvPr/>
        </p:nvCxnSpPr>
        <p:spPr>
          <a:xfrm rot="5400000" flipH="1" flipV="1">
            <a:off x="3429000" y="3962400"/>
            <a:ext cx="838200" cy="685800"/>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4876800" y="3505200"/>
            <a:ext cx="990600" cy="838200"/>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21" name="TextBox 67"/>
          <p:cNvSpPr txBox="1">
            <a:spLocks noChangeArrowheads="1"/>
          </p:cNvSpPr>
          <p:nvPr/>
        </p:nvSpPr>
        <p:spPr bwMode="auto">
          <a:xfrm>
            <a:off x="5638800" y="2806700"/>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818"/>
                </a:solidFill>
                <a:effectLst/>
                <a:uLnTx/>
                <a:uFillTx/>
                <a:latin typeface="Arial" pitchFamily="34" charset="0"/>
                <a:ea typeface="+mn-ea"/>
                <a:cs typeface="+mn-cs"/>
              </a:rPr>
              <a:t>Cessation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818"/>
                </a:solidFill>
                <a:effectLst/>
                <a:uLnTx/>
                <a:uFillTx/>
                <a:latin typeface="Arial" pitchFamily="34" charset="0"/>
                <a:ea typeface="+mn-ea"/>
                <a:cs typeface="+mn-cs"/>
              </a:rPr>
              <a:t>Access</a:t>
            </a:r>
          </a:p>
        </p:txBody>
      </p:sp>
      <p:cxnSp>
        <p:nvCxnSpPr>
          <p:cNvPr id="70" name="Straight Arrow Connector 69"/>
          <p:cNvCxnSpPr/>
          <p:nvPr/>
        </p:nvCxnSpPr>
        <p:spPr>
          <a:xfrm rot="5400000" flipH="1" flipV="1">
            <a:off x="5219700" y="4838700"/>
            <a:ext cx="609600" cy="533400"/>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23" name="TextBox 72"/>
          <p:cNvSpPr txBox="1">
            <a:spLocks noChangeArrowheads="1"/>
          </p:cNvSpPr>
          <p:nvPr/>
        </p:nvSpPr>
        <p:spPr bwMode="auto">
          <a:xfrm>
            <a:off x="2583327" y="5465426"/>
            <a:ext cx="26578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818"/>
                </a:solidFill>
                <a:effectLst/>
                <a:uLnTx/>
                <a:uFillTx/>
                <a:latin typeface="Arial" pitchFamily="34" charset="0"/>
                <a:ea typeface="+mn-ea"/>
                <a:cs typeface="+mn-cs"/>
              </a:rPr>
              <a:t>Hard Hitting Media Campaigns</a:t>
            </a:r>
          </a:p>
        </p:txBody>
      </p:sp>
      <p:sp>
        <p:nvSpPr>
          <p:cNvPr id="8219" name="TextBox 64"/>
          <p:cNvSpPr txBox="1">
            <a:spLocks noChangeArrowheads="1"/>
          </p:cNvSpPr>
          <p:nvPr/>
        </p:nvSpPr>
        <p:spPr bwMode="auto">
          <a:xfrm>
            <a:off x="1371059" y="4572994"/>
            <a:ext cx="236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818"/>
                </a:solidFill>
                <a:effectLst/>
                <a:uLnTx/>
                <a:uFillTx/>
                <a:latin typeface="Arial" pitchFamily="34" charset="0"/>
                <a:ea typeface="+mn-ea"/>
                <a:cs typeface="+mn-cs"/>
              </a:rPr>
              <a:t>100% Smoke-Free Policies</a:t>
            </a:r>
          </a:p>
        </p:txBody>
      </p:sp>
      <p:pic>
        <p:nvPicPr>
          <p:cNvPr id="3" name="Picture 2"/>
          <p:cNvPicPr>
            <a:picLocks noChangeAspect="1"/>
          </p:cNvPicPr>
          <p:nvPr/>
        </p:nvPicPr>
        <p:blipFill>
          <a:blip r:embed="rId3"/>
          <a:stretch>
            <a:fillRect/>
          </a:stretch>
        </p:blipFill>
        <p:spPr>
          <a:xfrm>
            <a:off x="7360349" y="1182782"/>
            <a:ext cx="1619560" cy="2099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939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33450" y="98425"/>
            <a:ext cx="8210550" cy="1062038"/>
          </a:xfrm>
        </p:spPr>
        <p:txBody>
          <a:bodyPr>
            <a:noAutofit/>
          </a:bodyPr>
          <a:lstStyle/>
          <a:p>
            <a:pPr eaLnBrk="1" fontAlgn="auto" hangingPunct="1">
              <a:spcAft>
                <a:spcPts val="0"/>
              </a:spcAft>
              <a:defRPr/>
            </a:pPr>
            <a:r>
              <a:rPr lang="en-US" sz="2400" b="1" dirty="0">
                <a:latin typeface="Franklin Gothic Demi" panose="020B0703020102020204" pitchFamily="34" charset="0"/>
              </a:rPr>
              <a:t>The Community Preventive Services Task Force recommends smoke-free policies to: </a:t>
            </a:r>
          </a:p>
        </p:txBody>
      </p:sp>
      <p:sp>
        <p:nvSpPr>
          <p:cNvPr id="2" name="Content Placeholder 1"/>
          <p:cNvSpPr>
            <a:spLocks noGrp="1"/>
          </p:cNvSpPr>
          <p:nvPr>
            <p:ph idx="4294967295"/>
          </p:nvPr>
        </p:nvSpPr>
        <p:spPr>
          <a:xfrm>
            <a:off x="0" y="1233488"/>
            <a:ext cx="7886700" cy="5372100"/>
          </a:xfrm>
        </p:spPr>
        <p:txBody>
          <a:bodyPr rtlCol="0">
            <a:normAutofit/>
          </a:bodyPr>
          <a:lstStyle/>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Reduce exposure to secondhand smoke;</a:t>
            </a:r>
          </a:p>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Reduce the prevalence of tobacco use;</a:t>
            </a:r>
          </a:p>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Increase the number of tobacco users who quit; </a:t>
            </a:r>
          </a:p>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Reduce the initiation of tobacco use among young people; </a:t>
            </a:r>
          </a:p>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Reduce tobacco-related morbidity and mortality, including acute cardiovascular events; and </a:t>
            </a:r>
          </a:p>
          <a:p>
            <a:pPr marL="0" indent="0" eaLnBrk="1" fontAlgn="auto" hangingPunct="1">
              <a:lnSpc>
                <a:spcPct val="120000"/>
              </a:lnSpc>
              <a:spcAft>
                <a:spcPts val="600"/>
              </a:spcAft>
              <a:buNone/>
              <a:defRPr/>
            </a:pPr>
            <a:r>
              <a:rPr lang="en-US" sz="2400" dirty="0">
                <a:solidFill>
                  <a:srgbClr val="0C0C12"/>
                </a:solidFill>
                <a:latin typeface="Franklin Gothic Medium" panose="020B0603020102020204" pitchFamily="34" charset="0"/>
              </a:rPr>
              <a:t>Reduce healthcare costs substantially.</a:t>
            </a:r>
          </a:p>
          <a:p>
            <a:pPr marL="0" indent="0" eaLnBrk="1" fontAlgn="auto" hangingPunct="1">
              <a:lnSpc>
                <a:spcPct val="120000"/>
              </a:lnSpc>
              <a:spcAft>
                <a:spcPts val="0"/>
              </a:spcAft>
              <a:buNone/>
              <a:defRPr/>
            </a:pPr>
            <a:endParaRPr lang="en-US" sz="2400" dirty="0">
              <a:solidFill>
                <a:srgbClr val="0C0C12"/>
              </a:solidFill>
            </a:endParaRPr>
          </a:p>
        </p:txBody>
      </p:sp>
      <p:pic>
        <p:nvPicPr>
          <p:cNvPr id="4" name="Picture 2" descr="The Guide to Community Preventive Services is a free resource to help you choose programs and policies to improve health and prevent disease in your commu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053" y="1057275"/>
            <a:ext cx="1169797" cy="171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05" y="18421"/>
            <a:ext cx="8228088" cy="683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3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will cover</a:t>
            </a:r>
          </a:p>
        </p:txBody>
      </p:sp>
      <p:sp>
        <p:nvSpPr>
          <p:cNvPr id="8" name="Text Placeholder 7"/>
          <p:cNvSpPr>
            <a:spLocks noGrp="1"/>
          </p:cNvSpPr>
          <p:nvPr>
            <p:ph type="body" sz="quarter" idx="10"/>
          </p:nvPr>
        </p:nvSpPr>
        <p:spPr/>
        <p:txBody>
          <a:bodyPr/>
          <a:lstStyle/>
          <a:p>
            <a:pPr marL="514350" indent="-514350">
              <a:buFont typeface="+mj-lt"/>
              <a:buAutoNum type="arabicPeriod"/>
            </a:pPr>
            <a:r>
              <a:rPr lang="en-US" dirty="0"/>
              <a:t>Why tobacco-free policies are important</a:t>
            </a:r>
          </a:p>
          <a:p>
            <a:pPr marL="514350" indent="-514350">
              <a:buFont typeface="+mj-lt"/>
              <a:buAutoNum type="arabicPeriod"/>
            </a:pPr>
            <a:r>
              <a:rPr lang="en-US" dirty="0"/>
              <a:t>Local tobacco-free policy progress</a:t>
            </a:r>
          </a:p>
          <a:p>
            <a:pPr marL="514350" indent="-514350">
              <a:buFont typeface="+mj-lt"/>
              <a:buAutoNum type="arabicPeriod"/>
            </a:pPr>
            <a:r>
              <a:rPr lang="en-US" dirty="0"/>
              <a:t>Success Stories</a:t>
            </a:r>
          </a:p>
          <a:p>
            <a:pPr marL="514350" indent="-514350">
              <a:buFont typeface="+mj-lt"/>
              <a:buAutoNum type="arabicPeriod"/>
            </a:pPr>
            <a:r>
              <a:rPr lang="en-US" dirty="0"/>
              <a:t>Call to action</a:t>
            </a:r>
          </a:p>
        </p:txBody>
      </p:sp>
      <p:sp>
        <p:nvSpPr>
          <p:cNvPr id="6" name="Content Placeholder 2"/>
          <p:cNvSpPr txBox="1">
            <a:spLocks/>
          </p:cNvSpPr>
          <p:nvPr/>
        </p:nvSpPr>
        <p:spPr>
          <a:xfrm>
            <a:off x="628649" y="3663056"/>
            <a:ext cx="7886700" cy="2520029"/>
          </a:xfrm>
          <a:prstGeom prst="rect">
            <a:avLst/>
          </a:prstGeom>
        </p:spPr>
        <p:txBody>
          <a:bodyPr>
            <a:noAutofit/>
          </a:bodyPr>
          <a:lstStyle>
            <a:lvl1pPr marL="171450" indent="-171450" algn="l" defTabSz="6858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Franklin Gothic Demi" panose="020B07030201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Franklin Gothic Demi" panose="020B07030201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2pPr>
            <a:lvl3pPr marL="8572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buNone/>
            </a:pPr>
            <a:endParaRPr lang="en-US" dirty="0"/>
          </a:p>
        </p:txBody>
      </p:sp>
    </p:spTree>
    <p:extLst>
      <p:ext uri="{BB962C8B-B14F-4D97-AF65-F5344CB8AC3E}">
        <p14:creationId xmlns:p14="http://schemas.microsoft.com/office/powerpoint/2010/main" val="476198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Ann Staples\Desktop\court-house-in-las-vegas-2.JPG"/>
          <p:cNvPicPr>
            <a:picLocks noChangeAspect="1" noChangeArrowheads="1"/>
          </p:cNvPicPr>
          <p:nvPr/>
        </p:nvPicPr>
        <p:blipFill rotWithShape="1">
          <a:blip r:embed="rId3">
            <a:extLst>
              <a:ext uri="{28A0092B-C50C-407E-A947-70E740481C1C}">
                <a14:useLocalDpi xmlns:a14="http://schemas.microsoft.com/office/drawing/2010/main" val="0"/>
              </a:ext>
            </a:extLst>
          </a:blip>
          <a:srcRect l="32245" r="29555"/>
          <a:stretch/>
        </p:blipFill>
        <p:spPr bwMode="auto">
          <a:xfrm>
            <a:off x="20" y="10"/>
            <a:ext cx="3492988"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idx="4294967295"/>
          </p:nvPr>
        </p:nvSpPr>
        <p:spPr>
          <a:xfrm>
            <a:off x="4103688" y="76200"/>
            <a:ext cx="5040312" cy="1676400"/>
          </a:xfrm>
        </p:spPr>
        <p:txBody>
          <a:bodyPr>
            <a:normAutofit/>
          </a:bodyPr>
          <a:lstStyle/>
          <a:p>
            <a:pPr eaLnBrk="1" fontAlgn="auto" hangingPunct="1">
              <a:spcAft>
                <a:spcPts val="0"/>
              </a:spcAft>
              <a:defRPr/>
            </a:pPr>
            <a:r>
              <a:rPr lang="en-US" sz="2400" b="1" dirty="0">
                <a:latin typeface="Franklin Gothic Demi" panose="020B0703020102020204" pitchFamily="34" charset="0"/>
              </a:rPr>
              <a:t>Local Governments Have Authority to Regulate Smoking in </a:t>
            </a:r>
            <a:br>
              <a:rPr lang="en-US" sz="2400" b="1" dirty="0">
                <a:latin typeface="Franklin Gothic Demi" panose="020B0703020102020204" pitchFamily="34" charset="0"/>
              </a:rPr>
            </a:br>
            <a:r>
              <a:rPr lang="en-US" sz="2400" b="1" dirty="0">
                <a:solidFill>
                  <a:schemeClr val="accent1"/>
                </a:solidFill>
                <a:latin typeface="Franklin Gothic Demi" panose="020B0703020102020204" pitchFamily="34" charset="0"/>
              </a:rPr>
              <a:t>Local Government Buildings</a:t>
            </a:r>
          </a:p>
        </p:txBody>
      </p:sp>
      <p:sp>
        <p:nvSpPr>
          <p:cNvPr id="6" name="Content Placeholder 5"/>
          <p:cNvSpPr>
            <a:spLocks noGrp="1"/>
          </p:cNvSpPr>
          <p:nvPr>
            <p:ph idx="4294967295"/>
          </p:nvPr>
        </p:nvSpPr>
        <p:spPr>
          <a:xfrm>
            <a:off x="3875088" y="1905000"/>
            <a:ext cx="5268912" cy="4495800"/>
          </a:xfrm>
        </p:spPr>
        <p:txBody>
          <a:bodyPr>
            <a:normAutofit/>
          </a:bodyPr>
          <a:lstStyle/>
          <a:p>
            <a:pPr marL="0" indent="0">
              <a:buNone/>
            </a:pPr>
            <a:r>
              <a:rPr lang="en-US" sz="2200" dirty="0">
                <a:latin typeface="Franklin Gothic Medium" panose="020B0603020102020204" pitchFamily="34" charset="0"/>
              </a:rPr>
              <a:t>“A building owned, leased or occupied by a local government” G.S. §130A-492(8):</a:t>
            </a:r>
          </a:p>
          <a:p>
            <a:pPr marL="0" indent="0">
              <a:lnSpc>
                <a:spcPct val="150000"/>
              </a:lnSpc>
              <a:buNone/>
            </a:pPr>
            <a:r>
              <a:rPr lang="en-US" sz="2200" dirty="0">
                <a:latin typeface="Franklin Gothic Medium" panose="020B0603020102020204" pitchFamily="34" charset="0"/>
              </a:rPr>
              <a:t>Health Department Buildings; </a:t>
            </a:r>
          </a:p>
          <a:p>
            <a:pPr marL="0" indent="0">
              <a:lnSpc>
                <a:spcPct val="150000"/>
              </a:lnSpc>
              <a:buNone/>
            </a:pPr>
            <a:r>
              <a:rPr lang="en-US" sz="2200" dirty="0">
                <a:latin typeface="Franklin Gothic Medium" panose="020B0603020102020204" pitchFamily="34" charset="0"/>
              </a:rPr>
              <a:t>Courthouses;</a:t>
            </a:r>
          </a:p>
          <a:p>
            <a:pPr marL="0" indent="0">
              <a:lnSpc>
                <a:spcPct val="150000"/>
              </a:lnSpc>
              <a:buNone/>
            </a:pPr>
            <a:r>
              <a:rPr lang="en-US" sz="2200" dirty="0">
                <a:latin typeface="Franklin Gothic Medium" panose="020B0603020102020204" pitchFamily="34" charset="0"/>
              </a:rPr>
              <a:t>Police Departments;</a:t>
            </a:r>
          </a:p>
          <a:p>
            <a:pPr marL="0" indent="0">
              <a:lnSpc>
                <a:spcPct val="150000"/>
              </a:lnSpc>
              <a:buNone/>
            </a:pPr>
            <a:r>
              <a:rPr lang="en-US" sz="2200" dirty="0">
                <a:latin typeface="Franklin Gothic Medium" panose="020B0603020102020204" pitchFamily="34" charset="0"/>
              </a:rPr>
              <a:t>County Libraries; and</a:t>
            </a:r>
          </a:p>
          <a:p>
            <a:pPr marL="0" indent="0">
              <a:lnSpc>
                <a:spcPct val="150000"/>
              </a:lnSpc>
              <a:buNone/>
            </a:pPr>
            <a:r>
              <a:rPr lang="en-US" sz="2200" dirty="0">
                <a:latin typeface="Franklin Gothic Medium" panose="020B0603020102020204" pitchFamily="34" charset="0"/>
              </a:rPr>
              <a:t>Other government facilities.</a:t>
            </a:r>
          </a:p>
          <a:p>
            <a:pPr marL="0" indent="0">
              <a:lnSpc>
                <a:spcPct val="150000"/>
              </a:lnSpc>
              <a:buNone/>
            </a:pPr>
            <a:endParaRPr lang="en-US" sz="2200" dirty="0"/>
          </a:p>
          <a:p>
            <a:pPr marL="0" indent="0">
              <a:buNone/>
            </a:pPr>
            <a:endParaRPr lang="en-US" sz="2200" dirty="0"/>
          </a:p>
        </p:txBody>
      </p:sp>
    </p:spTree>
    <p:extLst>
      <p:ext uri="{BB962C8B-B14F-4D97-AF65-F5344CB8AC3E}">
        <p14:creationId xmlns:p14="http://schemas.microsoft.com/office/powerpoint/2010/main" val="172762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C:\Users\Ann Staples\Desktop\file575124273728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831" r="9091" b="726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437264" y="478241"/>
            <a:ext cx="3911452" cy="1502959"/>
          </a:xfrm>
        </p:spPr>
        <p:txBody>
          <a:bodyPr>
            <a:normAutofit/>
          </a:bodyPr>
          <a:lstStyle/>
          <a:p>
            <a:pPr eaLnBrk="1" fontAlgn="auto" hangingPunct="1">
              <a:lnSpc>
                <a:spcPct val="80000"/>
              </a:lnSpc>
              <a:spcAft>
                <a:spcPts val="0"/>
              </a:spcAft>
              <a:defRPr/>
            </a:pPr>
            <a:r>
              <a:rPr lang="en-US" b="1" dirty="0">
                <a:solidFill>
                  <a:schemeClr val="tx1"/>
                </a:solidFill>
                <a:latin typeface="Franklin Gothic Demi" panose="020B0703020102020204" pitchFamily="34" charset="0"/>
              </a:rPr>
              <a:t>Local Governments Have Authority to Regulate Smoking in Local Vehicles</a:t>
            </a:r>
          </a:p>
        </p:txBody>
      </p:sp>
      <p:sp>
        <p:nvSpPr>
          <p:cNvPr id="6" name="Content Placeholder 5"/>
          <p:cNvSpPr>
            <a:spLocks noGrp="1"/>
          </p:cNvSpPr>
          <p:nvPr>
            <p:ph idx="1"/>
          </p:nvPr>
        </p:nvSpPr>
        <p:spPr>
          <a:xfrm>
            <a:off x="380999" y="1914525"/>
            <a:ext cx="4638675" cy="4266820"/>
          </a:xfrm>
        </p:spPr>
        <p:txBody>
          <a:bodyPr>
            <a:normAutofit/>
          </a:bodyPr>
          <a:lstStyle/>
          <a:p>
            <a:pPr marL="0" indent="0">
              <a:buNone/>
            </a:pPr>
            <a:r>
              <a:rPr lang="en-US" sz="2200" b="1" dirty="0">
                <a:latin typeface="Franklin Gothic Medium" panose="020B0603020102020204" pitchFamily="34" charset="0"/>
              </a:rPr>
              <a:t>“A passenger-carrying vehicle owned, leased, or otherwise controlled by local government” G.S. §130A-492(9)</a:t>
            </a:r>
          </a:p>
          <a:p>
            <a:pPr marL="0" indent="0">
              <a:buNone/>
            </a:pPr>
            <a:endParaRPr lang="en-US" sz="2200" b="1" dirty="0">
              <a:latin typeface="Franklin Gothic Medium" panose="020B0603020102020204" pitchFamily="34" charset="0"/>
            </a:endParaRPr>
          </a:p>
          <a:p>
            <a:pPr marL="0" indent="0">
              <a:buNone/>
            </a:pPr>
            <a:endParaRPr lang="en-US" sz="2200" b="1" dirty="0">
              <a:latin typeface="Franklin Gothic Medium" panose="020B0603020102020204" pitchFamily="34" charset="0"/>
            </a:endParaRPr>
          </a:p>
          <a:p>
            <a:pPr marL="0" indent="0">
              <a:buNone/>
            </a:pPr>
            <a:endParaRPr lang="en-US" sz="2200" b="1" dirty="0">
              <a:latin typeface="Franklin Gothic Medium" panose="020B0603020102020204" pitchFamily="34" charset="0"/>
            </a:endParaRPr>
          </a:p>
          <a:p>
            <a:pPr marL="0" indent="0">
              <a:buNone/>
            </a:pPr>
            <a:r>
              <a:rPr lang="en-US" sz="2200" b="1" dirty="0">
                <a:latin typeface="Franklin Gothic Medium" panose="020B0603020102020204" pitchFamily="34" charset="0"/>
              </a:rPr>
              <a:t>County and Municipal Vehicles and</a:t>
            </a:r>
          </a:p>
          <a:p>
            <a:pPr marL="0" indent="0">
              <a:buNone/>
            </a:pPr>
            <a:r>
              <a:rPr lang="en-US" sz="2200" b="1" dirty="0">
                <a:latin typeface="Franklin Gothic Medium" panose="020B0603020102020204" pitchFamily="34" charset="0"/>
              </a:rPr>
              <a:t>Buses</a:t>
            </a:r>
          </a:p>
          <a:p>
            <a:pPr marL="0" indent="0">
              <a:buNone/>
            </a:pPr>
            <a:endParaRPr lang="en-US" sz="2200" dirty="0"/>
          </a:p>
        </p:txBody>
      </p:sp>
    </p:spTree>
    <p:extLst>
      <p:ext uri="{BB962C8B-B14F-4D97-AF65-F5344CB8AC3E}">
        <p14:creationId xmlns:p14="http://schemas.microsoft.com/office/powerpoint/2010/main" val="202573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045" y="0"/>
            <a:ext cx="4521082" cy="6857953"/>
          </a:xfrm>
          <a:prstGeom prst="rect">
            <a:avLst/>
          </a:prstGeom>
          <a:effectLst/>
        </p:spPr>
      </p:pic>
      <p:sp>
        <p:nvSpPr>
          <p:cNvPr id="10242" name="Rectangle 2"/>
          <p:cNvSpPr>
            <a:spLocks noGrp="1" noChangeArrowheads="1"/>
          </p:cNvSpPr>
          <p:nvPr>
            <p:ph type="title" idx="4294967295"/>
          </p:nvPr>
        </p:nvSpPr>
        <p:spPr>
          <a:xfrm>
            <a:off x="4210050" y="0"/>
            <a:ext cx="4933950" cy="1676400"/>
          </a:xfrm>
        </p:spPr>
        <p:txBody>
          <a:bodyPr>
            <a:normAutofit fontScale="90000"/>
          </a:bodyPr>
          <a:lstStyle/>
          <a:p>
            <a:pPr eaLnBrk="1" fontAlgn="auto" hangingPunct="1">
              <a:spcAft>
                <a:spcPts val="0"/>
              </a:spcAft>
              <a:defRPr/>
            </a:pPr>
            <a:r>
              <a:rPr lang="en-US" dirty="0">
                <a:latin typeface="Franklin Gothic Demi" panose="020B0703020102020204" pitchFamily="34" charset="0"/>
              </a:rPr>
              <a:t>Local Governments Have Authority to Regulate Smoking on</a:t>
            </a:r>
            <a:br>
              <a:rPr lang="en-US" dirty="0">
                <a:latin typeface="Franklin Gothic Demi" panose="020B0703020102020204" pitchFamily="34" charset="0"/>
              </a:rPr>
            </a:br>
            <a:r>
              <a:rPr lang="en-US" dirty="0">
                <a:solidFill>
                  <a:schemeClr val="accent1"/>
                </a:solidFill>
                <a:latin typeface="Franklin Gothic Demi" panose="020B0703020102020204" pitchFamily="34" charset="0"/>
              </a:rPr>
              <a:t>Local Government Grounds</a:t>
            </a:r>
          </a:p>
        </p:txBody>
      </p:sp>
      <p:sp>
        <p:nvSpPr>
          <p:cNvPr id="6" name="Content Placeholder 5"/>
          <p:cNvSpPr>
            <a:spLocks noGrp="1"/>
          </p:cNvSpPr>
          <p:nvPr>
            <p:ph idx="4294967295"/>
          </p:nvPr>
        </p:nvSpPr>
        <p:spPr>
          <a:xfrm>
            <a:off x="4143375" y="2286000"/>
            <a:ext cx="4714875" cy="4267200"/>
          </a:xfrm>
        </p:spPr>
        <p:txBody>
          <a:bodyPr>
            <a:normAutofit/>
          </a:bodyPr>
          <a:lstStyle/>
          <a:p>
            <a:pPr marL="0" indent="0">
              <a:buNone/>
            </a:pPr>
            <a:r>
              <a:rPr lang="en-US" sz="2000" dirty="0">
                <a:latin typeface="Franklin Gothic Medium" panose="020B0603020102020204" pitchFamily="34" charset="0"/>
              </a:rPr>
              <a:t>“An unenclosed area owned, leased or occupied by local government” G.S. § 130A-492(6)</a:t>
            </a:r>
          </a:p>
          <a:p>
            <a:pPr marL="0" indent="0">
              <a:buNone/>
            </a:pPr>
            <a:endParaRPr lang="en-US" sz="2000" dirty="0">
              <a:latin typeface="Franklin Gothic Medium" panose="020B0603020102020204" pitchFamily="34" charset="0"/>
            </a:endParaRPr>
          </a:p>
          <a:p>
            <a:pPr marL="0" indent="0">
              <a:buNone/>
            </a:pPr>
            <a:r>
              <a:rPr lang="en-US" sz="2000" dirty="0">
                <a:latin typeface="Franklin Gothic Medium" panose="020B0603020102020204" pitchFamily="34" charset="0"/>
              </a:rPr>
              <a:t>Grounds next to city or county government buildings;</a:t>
            </a:r>
          </a:p>
          <a:p>
            <a:pPr marL="0" indent="0">
              <a:buNone/>
            </a:pPr>
            <a:r>
              <a:rPr lang="en-US" sz="2000" dirty="0">
                <a:latin typeface="Franklin Gothic Medium" panose="020B0603020102020204" pitchFamily="34" charset="0"/>
              </a:rPr>
              <a:t>Parking lots;</a:t>
            </a:r>
          </a:p>
          <a:p>
            <a:pPr marL="0" indent="0">
              <a:buNone/>
            </a:pPr>
            <a:r>
              <a:rPr lang="en-US" sz="2000" dirty="0">
                <a:latin typeface="Franklin Gothic Medium" panose="020B0603020102020204" pitchFamily="34" charset="0"/>
              </a:rPr>
              <a:t>Parks;</a:t>
            </a:r>
          </a:p>
          <a:p>
            <a:pPr marL="0" indent="0">
              <a:buNone/>
            </a:pPr>
            <a:r>
              <a:rPr lang="en-US" sz="2000" dirty="0">
                <a:latin typeface="Franklin Gothic Medium" panose="020B0603020102020204" pitchFamily="34" charset="0"/>
              </a:rPr>
              <a:t>Sidewalks maintained/controlled by the city or county;</a:t>
            </a:r>
          </a:p>
          <a:p>
            <a:pPr marL="0" indent="0">
              <a:buNone/>
            </a:pPr>
            <a:r>
              <a:rPr lang="en-US" sz="2000" dirty="0">
                <a:latin typeface="Franklin Gothic Medium" panose="020B0603020102020204" pitchFamily="34" charset="0"/>
              </a:rPr>
              <a:t>Bus stops; and</a:t>
            </a:r>
          </a:p>
          <a:p>
            <a:pPr marL="0" indent="0">
              <a:buNone/>
            </a:pPr>
            <a:r>
              <a:rPr lang="en-US" sz="2000" dirty="0">
                <a:latin typeface="Franklin Gothic Medium" panose="020B0603020102020204" pitchFamily="34" charset="0"/>
              </a:rPr>
              <a:t>Other outdoor facilities.</a:t>
            </a:r>
          </a:p>
          <a:p>
            <a:pPr marL="0" indent="0">
              <a:buNone/>
            </a:pPr>
            <a:endParaRPr lang="en-US" sz="2000" dirty="0"/>
          </a:p>
        </p:txBody>
      </p:sp>
    </p:spTree>
    <p:extLst>
      <p:ext uri="{BB962C8B-B14F-4D97-AF65-F5344CB8AC3E}">
        <p14:creationId xmlns:p14="http://schemas.microsoft.com/office/powerpoint/2010/main" val="3935745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11138"/>
            <a:ext cx="5913438" cy="928687"/>
          </a:xfrm>
        </p:spPr>
        <p:txBody>
          <a:bodyPr>
            <a:normAutofit/>
          </a:bodyPr>
          <a:lstStyle/>
          <a:p>
            <a:pPr eaLnBrk="1" fontAlgn="auto" hangingPunct="1">
              <a:lnSpc>
                <a:spcPct val="100000"/>
              </a:lnSpc>
              <a:spcAft>
                <a:spcPts val="0"/>
              </a:spcAft>
              <a:defRPr/>
            </a:pPr>
            <a:r>
              <a:rPr lang="en-US" sz="2400" b="1" dirty="0">
                <a:latin typeface="Franklin Gothic Demi" panose="020B0703020102020204" pitchFamily="34" charset="0"/>
              </a:rPr>
              <a:t>Local Governments Have Authority to Regulate Smoking </a:t>
            </a:r>
            <a:r>
              <a:rPr lang="en-US" sz="2400" dirty="0">
                <a:latin typeface="Franklin Gothic Demi" panose="020B0703020102020204" pitchFamily="34" charset="0"/>
              </a:rPr>
              <a:t>in</a:t>
            </a:r>
            <a:r>
              <a:rPr lang="en-US" sz="2400" b="1" dirty="0">
                <a:latin typeface="Franklin Gothic Demi" panose="020B0703020102020204" pitchFamily="34" charset="0"/>
              </a:rPr>
              <a:t> </a:t>
            </a:r>
            <a:r>
              <a:rPr lang="en-US" sz="2400" b="1" dirty="0">
                <a:solidFill>
                  <a:schemeClr val="accent1"/>
                </a:solidFill>
                <a:latin typeface="Franklin Gothic Demi" panose="020B0703020102020204" pitchFamily="34" charset="0"/>
              </a:rPr>
              <a:t>Public Places</a:t>
            </a:r>
          </a:p>
        </p:txBody>
      </p:sp>
      <p:sp>
        <p:nvSpPr>
          <p:cNvPr id="6" name="Content Placeholder 5"/>
          <p:cNvSpPr>
            <a:spLocks noGrp="1"/>
          </p:cNvSpPr>
          <p:nvPr>
            <p:ph idx="4294967295"/>
          </p:nvPr>
        </p:nvSpPr>
        <p:spPr>
          <a:xfrm>
            <a:off x="0" y="1358900"/>
            <a:ext cx="5267325" cy="4800600"/>
          </a:xfrm>
        </p:spPr>
        <p:txBody>
          <a:bodyPr>
            <a:normAutofit fontScale="92500" lnSpcReduction="10000"/>
          </a:bodyPr>
          <a:lstStyle/>
          <a:p>
            <a:pPr marL="0" indent="0">
              <a:lnSpc>
                <a:spcPct val="100000"/>
              </a:lnSpc>
              <a:buNone/>
            </a:pPr>
            <a:r>
              <a:rPr lang="en-US" sz="2400" dirty="0">
                <a:latin typeface="Franklin Gothic Medium" panose="020B0603020102020204" pitchFamily="34" charset="0"/>
              </a:rPr>
              <a:t>“An enclosed area to which the public is invited or in which the public is permitted” G.S. §130A-492(14)</a:t>
            </a:r>
          </a:p>
          <a:p>
            <a:pPr marL="0" indent="0">
              <a:lnSpc>
                <a:spcPct val="100000"/>
              </a:lnSpc>
              <a:buNone/>
            </a:pPr>
            <a:endParaRPr lang="en-US" sz="2400" dirty="0">
              <a:latin typeface="Franklin Gothic Medium" panose="020B0603020102020204" pitchFamily="34" charset="0"/>
            </a:endParaRPr>
          </a:p>
          <a:p>
            <a:pPr marL="0" indent="0">
              <a:lnSpc>
                <a:spcPct val="100000"/>
              </a:lnSpc>
              <a:buNone/>
            </a:pPr>
            <a:r>
              <a:rPr lang="en-US" sz="2400" dirty="0">
                <a:latin typeface="Franklin Gothic Medium" panose="020B0603020102020204" pitchFamily="34" charset="0"/>
              </a:rPr>
              <a:t>Grocery stores;</a:t>
            </a:r>
          </a:p>
          <a:p>
            <a:pPr marL="0" indent="0">
              <a:lnSpc>
                <a:spcPct val="100000"/>
              </a:lnSpc>
              <a:buNone/>
            </a:pPr>
            <a:r>
              <a:rPr lang="en-US" sz="2400" dirty="0">
                <a:latin typeface="Franklin Gothic Medium" panose="020B0603020102020204" pitchFamily="34" charset="0"/>
              </a:rPr>
              <a:t>Shopping centers; </a:t>
            </a:r>
          </a:p>
          <a:p>
            <a:pPr marL="0" indent="0">
              <a:lnSpc>
                <a:spcPct val="100000"/>
              </a:lnSpc>
              <a:buNone/>
            </a:pPr>
            <a:r>
              <a:rPr lang="en-US" sz="2400" dirty="0">
                <a:latin typeface="Franklin Gothic Medium" panose="020B0603020102020204" pitchFamily="34" charset="0"/>
              </a:rPr>
              <a:t>Banks;  </a:t>
            </a:r>
          </a:p>
          <a:p>
            <a:pPr marL="0" indent="0">
              <a:lnSpc>
                <a:spcPct val="100000"/>
              </a:lnSpc>
              <a:buNone/>
            </a:pPr>
            <a:r>
              <a:rPr lang="en-US" sz="2400" dirty="0">
                <a:latin typeface="Franklin Gothic Medium" panose="020B0603020102020204" pitchFamily="34" charset="0"/>
              </a:rPr>
              <a:t>Gaming facilities; </a:t>
            </a:r>
          </a:p>
          <a:p>
            <a:pPr marL="0" indent="0">
              <a:lnSpc>
                <a:spcPct val="100000"/>
              </a:lnSpc>
              <a:buNone/>
            </a:pPr>
            <a:r>
              <a:rPr lang="en-US" sz="2400" dirty="0">
                <a:latin typeface="Franklin Gothic Medium" panose="020B0603020102020204" pitchFamily="34" charset="0"/>
              </a:rPr>
              <a:t>Bowling centers; </a:t>
            </a:r>
          </a:p>
          <a:p>
            <a:pPr marL="0" indent="0">
              <a:lnSpc>
                <a:spcPct val="100000"/>
              </a:lnSpc>
              <a:buNone/>
            </a:pPr>
            <a:r>
              <a:rPr lang="en-US" sz="2400" dirty="0">
                <a:latin typeface="Franklin Gothic Medium" panose="020B0603020102020204" pitchFamily="34" charset="0"/>
              </a:rPr>
              <a:t>Movie theaters; and</a:t>
            </a:r>
          </a:p>
          <a:p>
            <a:pPr marL="0" indent="0">
              <a:lnSpc>
                <a:spcPct val="100000"/>
              </a:lnSpc>
              <a:buNone/>
            </a:pPr>
            <a:r>
              <a:rPr lang="en-US" sz="2400" dirty="0">
                <a:latin typeface="Franklin Gothic Medium" panose="020B0603020102020204" pitchFamily="34" charset="0"/>
              </a:rPr>
              <a:t>Other places where </a:t>
            </a:r>
          </a:p>
          <a:p>
            <a:pPr marL="0" indent="0">
              <a:lnSpc>
                <a:spcPct val="100000"/>
              </a:lnSpc>
              <a:buNone/>
            </a:pPr>
            <a:r>
              <a:rPr lang="en-US" sz="2400" dirty="0">
                <a:latin typeface="Franklin Gothic Medium" panose="020B0603020102020204" pitchFamily="34" charset="0"/>
              </a:rPr>
              <a:t>the public is permitted.</a:t>
            </a:r>
          </a:p>
          <a:p>
            <a:pPr marL="0" indent="0">
              <a:lnSpc>
                <a:spcPct val="100000"/>
              </a:lnSpc>
              <a:buNone/>
            </a:pP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1933" y="3065838"/>
            <a:ext cx="2872066" cy="191471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031" y="0"/>
            <a:ext cx="2062008" cy="30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400" y="4851784"/>
            <a:ext cx="3025352" cy="202357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9244" y="1670640"/>
            <a:ext cx="1710827" cy="2566240"/>
          </a:xfrm>
          <a:prstGeom prst="rect">
            <a:avLst/>
          </a:prstGeom>
        </p:spPr>
      </p:pic>
    </p:spTree>
    <p:extLst>
      <p:ext uri="{BB962C8B-B14F-4D97-AF65-F5344CB8AC3E}">
        <p14:creationId xmlns:p14="http://schemas.microsoft.com/office/powerpoint/2010/main" val="35373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1016000" y="228600"/>
            <a:ext cx="8128000" cy="1062038"/>
          </a:xfrm>
        </p:spPr>
        <p:txBody>
          <a:bodyPr>
            <a:normAutofit fontScale="90000"/>
          </a:bodyPr>
          <a:lstStyle/>
          <a:p>
            <a:pPr algn="l">
              <a:defRPr/>
            </a:pPr>
            <a:r>
              <a:rPr lang="en-US" b="1" dirty="0">
                <a:latin typeface="Franklin Gothic Demi" panose="020B0703020102020204" pitchFamily="34" charset="0"/>
              </a:rPr>
              <a:t>Local governments may adopt and enforce </a:t>
            </a:r>
            <a:r>
              <a:rPr lang="en-US" b="1" dirty="0">
                <a:solidFill>
                  <a:schemeClr val="accent1"/>
                </a:solidFill>
                <a:latin typeface="Franklin Gothic Demi" panose="020B0703020102020204" pitchFamily="34" charset="0"/>
              </a:rPr>
              <a:t>ordinances</a:t>
            </a:r>
            <a:r>
              <a:rPr lang="en-US" b="1" dirty="0">
                <a:latin typeface="Franklin Gothic Demi" panose="020B0703020102020204" pitchFamily="34" charset="0"/>
              </a:rPr>
              <a:t> restricting or prohibiting smoking that are more restrictive than state law </a:t>
            </a:r>
          </a:p>
        </p:txBody>
      </p:sp>
      <p:sp>
        <p:nvSpPr>
          <p:cNvPr id="32771" name="Content Placeholder 2"/>
          <p:cNvSpPr>
            <a:spLocks noGrp="1"/>
          </p:cNvSpPr>
          <p:nvPr>
            <p:ph idx="4294967295"/>
          </p:nvPr>
        </p:nvSpPr>
        <p:spPr>
          <a:xfrm>
            <a:off x="1257300" y="1676400"/>
            <a:ext cx="7753350" cy="5019675"/>
          </a:xfrm>
        </p:spPr>
        <p:txBody>
          <a:bodyPr rtlCol="0">
            <a:normAutofit/>
          </a:bodyPr>
          <a:lstStyle/>
          <a:p>
            <a:pPr marL="0" indent="0" eaLnBrk="1" fontAlgn="auto" hangingPunct="1">
              <a:spcAft>
                <a:spcPts val="0"/>
              </a:spcAft>
              <a:buFont typeface="Arial" charset="0"/>
              <a:buNone/>
              <a:defRPr/>
            </a:pPr>
            <a:r>
              <a:rPr lang="en-US" sz="2200" b="1" dirty="0">
                <a:solidFill>
                  <a:schemeClr val="accent1"/>
                </a:solidFill>
                <a:latin typeface="Franklin Gothic Medium" panose="020B0603020102020204" pitchFamily="34" charset="0"/>
              </a:rPr>
              <a:t>Board of County Commissioners</a:t>
            </a:r>
          </a:p>
          <a:p>
            <a:pPr marL="365760" indent="-256032" eaLnBrk="1" fontAlgn="auto" hangingPunct="1">
              <a:spcAft>
                <a:spcPts val="0"/>
              </a:spcAft>
              <a:defRPr/>
            </a:pPr>
            <a:r>
              <a:rPr lang="en-US" sz="2200" dirty="0">
                <a:solidFill>
                  <a:schemeClr val="tx1"/>
                </a:solidFill>
                <a:latin typeface="Franklin Gothic Medium" panose="020B0603020102020204" pitchFamily="34" charset="0"/>
              </a:rPr>
              <a:t>May adopt an ordinance that applies to unincorporated areas, and</a:t>
            </a:r>
          </a:p>
          <a:p>
            <a:pPr marL="365760" indent="-256032" eaLnBrk="1" fontAlgn="auto" hangingPunct="1">
              <a:spcAft>
                <a:spcPts val="0"/>
              </a:spcAft>
              <a:defRPr/>
            </a:pPr>
            <a:r>
              <a:rPr lang="en-US" sz="2200" dirty="0">
                <a:solidFill>
                  <a:schemeClr val="tx1"/>
                </a:solidFill>
                <a:latin typeface="Franklin Gothic Medium" panose="020B0603020102020204" pitchFamily="34" charset="0"/>
              </a:rPr>
              <a:t>If city agrees, ordinance may apply within incorporated areas</a:t>
            </a:r>
          </a:p>
          <a:p>
            <a:pPr marL="0" indent="0" eaLnBrk="1" fontAlgn="auto" hangingPunct="1">
              <a:spcAft>
                <a:spcPts val="0"/>
              </a:spcAft>
              <a:buFont typeface="Arial" charset="0"/>
              <a:buNone/>
              <a:defRPr/>
            </a:pPr>
            <a:endParaRPr lang="en-US" sz="2200" dirty="0">
              <a:solidFill>
                <a:srgbClr val="FF0000"/>
              </a:solidFill>
              <a:effectLst>
                <a:outerShdw blurRad="38100" dist="38100" dir="2700000" algn="tl">
                  <a:srgbClr val="000000">
                    <a:alpha val="43137"/>
                  </a:srgbClr>
                </a:outerShdw>
              </a:effectLst>
              <a:latin typeface="Franklin Gothic Medium" panose="020B0603020102020204" pitchFamily="34" charset="0"/>
            </a:endParaRPr>
          </a:p>
          <a:p>
            <a:pPr marL="0" indent="0" eaLnBrk="1" fontAlgn="auto" hangingPunct="1">
              <a:spcAft>
                <a:spcPts val="0"/>
              </a:spcAft>
              <a:buFont typeface="Arial" charset="0"/>
              <a:buNone/>
              <a:defRPr/>
            </a:pPr>
            <a:r>
              <a:rPr lang="en-US" sz="2200" b="1" dirty="0">
                <a:solidFill>
                  <a:schemeClr val="accent1"/>
                </a:solidFill>
                <a:latin typeface="Franklin Gothic Medium" panose="020B0603020102020204" pitchFamily="34" charset="0"/>
              </a:rPr>
              <a:t>Municipal Governing Board</a:t>
            </a:r>
          </a:p>
          <a:p>
            <a:pPr marL="365760" indent="-256032" eaLnBrk="1" fontAlgn="auto" hangingPunct="1">
              <a:spcAft>
                <a:spcPts val="0"/>
              </a:spcAft>
              <a:defRPr/>
            </a:pPr>
            <a:r>
              <a:rPr lang="en-US" sz="2200" dirty="0">
                <a:solidFill>
                  <a:schemeClr val="tx1"/>
                </a:solidFill>
                <a:latin typeface="Franklin Gothic Medium" panose="020B0603020102020204" pitchFamily="34" charset="0"/>
              </a:rPr>
              <a:t>May adopt an ordinance that applies within the city limits, and</a:t>
            </a:r>
          </a:p>
          <a:p>
            <a:pPr marL="365760" indent="-256032" eaLnBrk="1" fontAlgn="auto" hangingPunct="1">
              <a:spcAft>
                <a:spcPts val="0"/>
              </a:spcAft>
              <a:defRPr/>
            </a:pPr>
            <a:r>
              <a:rPr lang="en-US" sz="2200" dirty="0">
                <a:solidFill>
                  <a:schemeClr val="tx1"/>
                </a:solidFill>
                <a:latin typeface="Franklin Gothic Medium" panose="020B0603020102020204" pitchFamily="34" charset="0"/>
              </a:rPr>
              <a:t>May pass a resolution agreeing to have county ordinance apply within the city </a:t>
            </a:r>
          </a:p>
          <a:p>
            <a:pPr marL="365760" indent="-256032" eaLnBrk="1" fontAlgn="auto" hangingPunct="1">
              <a:spcAft>
                <a:spcPts val="0"/>
              </a:spcAft>
              <a:buFont typeface="Wingdings" pitchFamily="2" charset="2"/>
              <a:buNone/>
              <a:defRPr/>
            </a:pPr>
            <a:endParaRPr lang="en-US" dirty="0"/>
          </a:p>
        </p:txBody>
      </p:sp>
    </p:spTree>
    <p:extLst>
      <p:ext uri="{BB962C8B-B14F-4D97-AF65-F5344CB8AC3E}">
        <p14:creationId xmlns:p14="http://schemas.microsoft.com/office/powerpoint/2010/main" val="220422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838200" y="152400"/>
            <a:ext cx="8305800" cy="1752600"/>
          </a:xfrm>
        </p:spPr>
        <p:txBody>
          <a:bodyPr>
            <a:normAutofit fontScale="90000"/>
          </a:bodyPr>
          <a:lstStyle/>
          <a:p>
            <a:pPr algn="l">
              <a:defRPr/>
            </a:pPr>
            <a:r>
              <a:rPr lang="en-US" sz="3200" b="1" dirty="0">
                <a:latin typeface="Franklin Gothic Demi" panose="020B0703020102020204" pitchFamily="34" charset="0"/>
              </a:rPr>
              <a:t>Local boards of health may adopt and enforce rules restricting or prohibiting smoking that are more restrictive than state law </a:t>
            </a:r>
          </a:p>
        </p:txBody>
      </p:sp>
      <p:sp>
        <p:nvSpPr>
          <p:cNvPr id="23555" name="Content Placeholder 2"/>
          <p:cNvSpPr>
            <a:spLocks noGrp="1"/>
          </p:cNvSpPr>
          <p:nvPr>
            <p:ph idx="4294967295"/>
          </p:nvPr>
        </p:nvSpPr>
        <p:spPr>
          <a:xfrm>
            <a:off x="781050" y="2170113"/>
            <a:ext cx="8362950" cy="4724400"/>
          </a:xfrm>
        </p:spPr>
        <p:txBody>
          <a:bodyPr rtlCol="0">
            <a:normAutofit/>
          </a:bodyPr>
          <a:lstStyle/>
          <a:p>
            <a:pPr marL="365760" indent="-256032" eaLnBrk="1" fontAlgn="auto" hangingPunct="1">
              <a:spcAft>
                <a:spcPts val="0"/>
              </a:spcAft>
              <a:buFont typeface="Wingdings" pitchFamily="2" charset="2"/>
              <a:buNone/>
              <a:defRPr/>
            </a:pPr>
            <a:r>
              <a:rPr lang="en-US" sz="2800" b="1" dirty="0">
                <a:solidFill>
                  <a:schemeClr val="accent1"/>
                </a:solidFill>
                <a:latin typeface="Franklin Gothic Medium" panose="020B0603020102020204" pitchFamily="34" charset="0"/>
              </a:rPr>
              <a:t>Local Board of Health / District Board of Health</a:t>
            </a:r>
          </a:p>
          <a:p>
            <a:pPr marL="452628" indent="-342900" eaLnBrk="1" fontAlgn="auto" hangingPunct="1">
              <a:spcAft>
                <a:spcPts val="600"/>
              </a:spcAft>
              <a:defRPr/>
            </a:pPr>
            <a:r>
              <a:rPr lang="en-US" sz="2400" dirty="0">
                <a:solidFill>
                  <a:schemeClr val="tx1"/>
                </a:solidFill>
                <a:latin typeface="Franklin Gothic Medium" panose="020B0603020102020204" pitchFamily="34" charset="0"/>
              </a:rPr>
              <a:t>Rules apply throughout the county or district</a:t>
            </a:r>
          </a:p>
          <a:p>
            <a:pPr marL="452628" indent="-342900" eaLnBrk="1" fontAlgn="auto" hangingPunct="1">
              <a:spcAft>
                <a:spcPts val="600"/>
              </a:spcAft>
              <a:defRPr/>
            </a:pPr>
            <a:r>
              <a:rPr lang="en-US" sz="2400" dirty="0">
                <a:solidFill>
                  <a:schemeClr val="tx1"/>
                </a:solidFill>
                <a:latin typeface="Franklin Gothic Medium" panose="020B0603020102020204" pitchFamily="34" charset="0"/>
              </a:rPr>
              <a:t>Rule must be approved by an ordinance adopted by the Board of County Commissioners (BOCC)</a:t>
            </a:r>
          </a:p>
          <a:p>
            <a:pPr marL="452628" indent="-342900" eaLnBrk="1" fontAlgn="auto" hangingPunct="1">
              <a:spcAft>
                <a:spcPts val="600"/>
              </a:spcAft>
              <a:defRPr/>
            </a:pPr>
            <a:r>
              <a:rPr lang="en-US" sz="2400" dirty="0">
                <a:solidFill>
                  <a:schemeClr val="tx1"/>
                </a:solidFill>
                <a:latin typeface="Franklin Gothic Medium" panose="020B0603020102020204" pitchFamily="34" charset="0"/>
              </a:rPr>
              <a:t>After BOCC approves the rule by ordinance, it applies throughout the county </a:t>
            </a:r>
          </a:p>
          <a:p>
            <a:pPr marL="452628" indent="-342900" eaLnBrk="1" fontAlgn="auto" hangingPunct="1">
              <a:spcAft>
                <a:spcPts val="600"/>
              </a:spcAft>
              <a:defRPr/>
            </a:pPr>
            <a:r>
              <a:rPr lang="en-US" sz="2400" dirty="0">
                <a:solidFill>
                  <a:schemeClr val="tx1"/>
                </a:solidFill>
                <a:latin typeface="Franklin Gothic Medium" panose="020B0603020102020204" pitchFamily="34" charset="0"/>
              </a:rPr>
              <a:t>No additional action or approval of city or town councils is required </a:t>
            </a:r>
          </a:p>
        </p:txBody>
      </p:sp>
    </p:spTree>
    <p:extLst>
      <p:ext uri="{BB962C8B-B14F-4D97-AF65-F5344CB8AC3E}">
        <p14:creationId xmlns:p14="http://schemas.microsoft.com/office/powerpoint/2010/main" val="374789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686800" cy="1062038"/>
          </a:xfrm>
        </p:spPr>
        <p:txBody>
          <a:bodyPr>
            <a:normAutofit fontScale="90000"/>
          </a:bodyPr>
          <a:lstStyle/>
          <a:p>
            <a:pPr algn="l"/>
            <a:r>
              <a:rPr lang="en-US" b="1" i="0" dirty="0">
                <a:latin typeface="Franklin Gothic Demi" panose="020B0703020102020204" pitchFamily="34" charset="0"/>
              </a:rPr>
              <a:t>Local boards of health are most likely to be involved in policies related to </a:t>
            </a:r>
            <a:r>
              <a:rPr lang="en-US" b="1" i="0" dirty="0">
                <a:solidFill>
                  <a:schemeClr val="accent1"/>
                </a:solidFill>
                <a:latin typeface="Franklin Gothic Demi" panose="020B0703020102020204" pitchFamily="34" charset="0"/>
              </a:rPr>
              <a:t>tobacco</a:t>
            </a:r>
            <a:r>
              <a:rPr lang="en-US" b="1" i="0" dirty="0">
                <a:latin typeface="Franklin Gothic Demi" panose="020B0703020102020204" pitchFamily="34" charset="0"/>
              </a:rPr>
              <a:t>, alcohol, or other drug use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5" t="30529" r="33929" b="15187"/>
          <a:stretch/>
        </p:blipFill>
        <p:spPr bwMode="auto">
          <a:xfrm>
            <a:off x="542924" y="1397795"/>
            <a:ext cx="78581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123" y="6002500"/>
            <a:ext cx="2086583" cy="558656"/>
          </a:xfrm>
          <a:prstGeom prst="rect">
            <a:avLst/>
          </a:prstGeom>
        </p:spPr>
      </p:pic>
    </p:spTree>
    <p:extLst>
      <p:ext uri="{BB962C8B-B14F-4D97-AF65-F5344CB8AC3E}">
        <p14:creationId xmlns:p14="http://schemas.microsoft.com/office/powerpoint/2010/main" val="3748378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57174" y="309563"/>
            <a:ext cx="8181975" cy="1062037"/>
          </a:xfrm>
        </p:spPr>
        <p:txBody>
          <a:bodyPr>
            <a:normAutofit fontScale="90000"/>
          </a:bodyPr>
          <a:lstStyle/>
          <a:p>
            <a:pPr eaLnBrk="1" fontAlgn="auto" hangingPunct="1">
              <a:spcAft>
                <a:spcPts val="0"/>
              </a:spcAft>
              <a:defRPr/>
            </a:pPr>
            <a:br>
              <a:rPr lang="en-US" b="1" dirty="0">
                <a:solidFill>
                  <a:srgbClr val="0070C0"/>
                </a:solidFill>
                <a:latin typeface="+mn-lt"/>
              </a:rPr>
            </a:br>
            <a:r>
              <a:rPr lang="en-US" sz="3600" dirty="0">
                <a:latin typeface="Franklin Gothic Demi" panose="020B0703020102020204" pitchFamily="34" charset="0"/>
              </a:rPr>
              <a:t>Loc</a:t>
            </a:r>
            <a:r>
              <a:rPr lang="en-US" sz="3600" b="1" dirty="0">
                <a:latin typeface="Franklin Gothic Demi" panose="020B0703020102020204" pitchFamily="34" charset="0"/>
              </a:rPr>
              <a:t>al governments </a:t>
            </a:r>
            <a:r>
              <a:rPr lang="en-US" sz="3600" b="1" dirty="0">
                <a:solidFill>
                  <a:schemeClr val="accent1"/>
                </a:solidFill>
                <a:latin typeface="Franklin Gothic Demi" panose="020B0703020102020204" pitchFamily="34" charset="0"/>
              </a:rPr>
              <a:t>can </a:t>
            </a:r>
            <a:r>
              <a:rPr lang="en-US" sz="3600" b="1" dirty="0">
                <a:latin typeface="Franklin Gothic Demi" panose="020B0703020102020204" pitchFamily="34" charset="0"/>
              </a:rPr>
              <a:t>prohibit the use of smokeless tobacco and e-cigarettes</a:t>
            </a:r>
            <a:br>
              <a:rPr lang="en-US" sz="3600" b="1" dirty="0">
                <a:solidFill>
                  <a:srgbClr val="0070C0"/>
                </a:solidFill>
                <a:latin typeface="+mn-lt"/>
              </a:rPr>
            </a:br>
            <a:endParaRPr lang="en-US" sz="3600" b="1" dirty="0">
              <a:solidFill>
                <a:srgbClr val="0070C0"/>
              </a:solidFill>
              <a:latin typeface="+mn-lt"/>
            </a:endParaRPr>
          </a:p>
        </p:txBody>
      </p:sp>
      <p:sp>
        <p:nvSpPr>
          <p:cNvPr id="49154" name="Content Placeholder 1"/>
          <p:cNvSpPr>
            <a:spLocks noGrp="1"/>
          </p:cNvSpPr>
          <p:nvPr>
            <p:ph idx="4294967295"/>
          </p:nvPr>
        </p:nvSpPr>
        <p:spPr>
          <a:xfrm>
            <a:off x="0" y="1447800"/>
            <a:ext cx="8534400" cy="5486400"/>
          </a:xfrm>
        </p:spPr>
        <p:txBody>
          <a:bodyPr rtlCol="0">
            <a:noAutofit/>
          </a:bodyPr>
          <a:lstStyle/>
          <a:p>
            <a:pPr marL="182880" indent="-182880" eaLnBrk="1" fontAlgn="auto" hangingPunct="1">
              <a:lnSpc>
                <a:spcPct val="120000"/>
              </a:lnSpc>
              <a:spcAft>
                <a:spcPts val="0"/>
              </a:spcAft>
              <a:defRPr/>
            </a:pPr>
            <a:r>
              <a:rPr lang="en-US" altLang="en-US" sz="2000" dirty="0">
                <a:solidFill>
                  <a:schemeClr val="tx1"/>
                </a:solidFill>
                <a:latin typeface="Franklin Gothic Medium" panose="020B0603020102020204" pitchFamily="34" charset="0"/>
              </a:rPr>
              <a:t>The legislature has never passed legislation pre-empting local governments from regulating the use of e-cigarettes (or smokeless forms of tobacco), which are not lighted. </a:t>
            </a:r>
          </a:p>
          <a:p>
            <a:pPr marL="182880" indent="-182880" eaLnBrk="1" fontAlgn="auto" hangingPunct="1">
              <a:lnSpc>
                <a:spcPct val="120000"/>
              </a:lnSpc>
              <a:spcAft>
                <a:spcPts val="0"/>
              </a:spcAft>
              <a:defRPr/>
            </a:pPr>
            <a:r>
              <a:rPr lang="en-US" altLang="en-US" sz="2000" dirty="0">
                <a:solidFill>
                  <a:schemeClr val="tx1"/>
                </a:solidFill>
                <a:latin typeface="Franklin Gothic Medium" panose="020B0603020102020204" pitchFamily="34" charset="0"/>
              </a:rPr>
              <a:t>Therefore, local governments can pass such regulations under their basic authority to pass regulations to protect the health and welfare of the community.</a:t>
            </a:r>
          </a:p>
          <a:p>
            <a:pPr marL="525780" lvl="1" indent="-182880">
              <a:lnSpc>
                <a:spcPct val="120000"/>
              </a:lnSpc>
              <a:defRPr/>
            </a:pPr>
            <a:r>
              <a:rPr lang="en-US" altLang="en-US" sz="2000" dirty="0">
                <a:solidFill>
                  <a:schemeClr val="tx1"/>
                </a:solidFill>
                <a:latin typeface="Franklin Gothic Medium" panose="020B0603020102020204" pitchFamily="34" charset="0"/>
              </a:rPr>
              <a:t>Boards of Health are regulating smokeless tobacco and e-cigarettes under general authority given in NCGS § 130A-39 </a:t>
            </a:r>
          </a:p>
          <a:p>
            <a:pPr marL="182880" indent="-182880" eaLnBrk="1" fontAlgn="auto" hangingPunct="1">
              <a:lnSpc>
                <a:spcPct val="120000"/>
              </a:lnSpc>
              <a:spcAft>
                <a:spcPts val="0"/>
              </a:spcAft>
              <a:defRPr/>
            </a:pPr>
            <a:r>
              <a:rPr lang="en-US" altLang="en-US" sz="2000" dirty="0">
                <a:solidFill>
                  <a:schemeClr val="tx1"/>
                </a:solidFill>
                <a:latin typeface="Franklin Gothic Medium" panose="020B0603020102020204" pitchFamily="34" charset="0"/>
              </a:rPr>
              <a:t>If a regulation for government buildings and/or grounds covers all </a:t>
            </a:r>
            <a:r>
              <a:rPr lang="en-US" altLang="en-US" sz="2000" b="1" dirty="0">
                <a:solidFill>
                  <a:schemeClr val="tx1"/>
                </a:solidFill>
                <a:latin typeface="Franklin Gothic Medium" panose="020B0603020102020204" pitchFamily="34" charset="0"/>
              </a:rPr>
              <a:t>“tobacco products”</a:t>
            </a:r>
            <a:r>
              <a:rPr lang="en-US" altLang="en-US" sz="2000" dirty="0">
                <a:solidFill>
                  <a:schemeClr val="tx1"/>
                </a:solidFill>
                <a:latin typeface="Franklin Gothic Medium" panose="020B0603020102020204" pitchFamily="34" charset="0"/>
              </a:rPr>
              <a:t>, then our interpretation is that e-cigarettes are included within that definition. </a:t>
            </a:r>
          </a:p>
        </p:txBody>
      </p:sp>
    </p:spTree>
    <p:extLst>
      <p:ext uri="{BB962C8B-B14F-4D97-AF65-F5344CB8AC3E}">
        <p14:creationId xmlns:p14="http://schemas.microsoft.com/office/powerpoint/2010/main" val="2966309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latin typeface="Franklin Gothic Demi" panose="020B0703020102020204" pitchFamily="34" charset="0"/>
              </a:rPr>
              <a:t>Local Tobacco-Free Policy Progress</a:t>
            </a:r>
          </a:p>
        </p:txBody>
      </p:sp>
      <p:sp>
        <p:nvSpPr>
          <p:cNvPr id="4" name="TextBox 3"/>
          <p:cNvSpPr txBox="1"/>
          <p:nvPr/>
        </p:nvSpPr>
        <p:spPr>
          <a:xfrm>
            <a:off x="8534400" y="595809"/>
            <a:ext cx="609600" cy="923330"/>
          </a:xfrm>
          <a:prstGeom prst="rect">
            <a:avLst/>
          </a:prstGeom>
          <a:solidFill>
            <a:srgbClr val="94B6C7"/>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400" b="1" dirty="0">
                <a:solidFill>
                  <a:schemeClr val="bg1"/>
                </a:solidFill>
              </a:rPr>
              <a:t>2</a:t>
            </a:r>
          </a:p>
        </p:txBody>
      </p:sp>
    </p:spTree>
    <p:extLst>
      <p:ext uri="{BB962C8B-B14F-4D97-AF65-F5344CB8AC3E}">
        <p14:creationId xmlns:p14="http://schemas.microsoft.com/office/powerpoint/2010/main" val="383474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7886700" cy="1062038"/>
          </a:xfrm>
        </p:spPr>
        <p:txBody>
          <a:bodyPr>
            <a:normAutofit/>
          </a:bodyPr>
          <a:lstStyle/>
          <a:p>
            <a:pPr algn="l"/>
            <a:r>
              <a:rPr lang="en-US" sz="3600" b="1" i="0" dirty="0">
                <a:latin typeface="Franklin Gothic Demi" panose="020B0703020102020204" pitchFamily="34" charset="0"/>
              </a:rPr>
              <a:t>Healthy 2020 Goal Progress</a:t>
            </a:r>
          </a:p>
        </p:txBody>
      </p:sp>
      <p:pic>
        <p:nvPicPr>
          <p:cNvPr id="4" name="Picture 3">
            <a:extLst>
              <a:ext uri="{FF2B5EF4-FFF2-40B4-BE49-F238E27FC236}">
                <a16:creationId xmlns:a16="http://schemas.microsoft.com/office/drawing/2014/main" id="{00000000-0008-0000-0D00-000013000000}"/>
              </a:ext>
            </a:extLst>
          </p:cNvPr>
          <p:cNvPicPr>
            <a:picLocks noChangeAspect="1" noChangeArrowheads="1"/>
            <a:extLst>
              <a:ext uri="{84589F7E-364E-4C9E-8A38-B11213B215E9}">
                <a14:cameraTool xmlns:a14="http://schemas.microsoft.com/office/drawing/2010/main" cellRange="'2020 goals'!$A$9:$I$29" spid="_x0000_s148907"/>
              </a:ext>
            </a:extLst>
          </p:cNvPicPr>
          <p:nvPr/>
        </p:nvPicPr>
        <p:blipFill rotWithShape="1">
          <a:blip r:embed="rId3"/>
          <a:srcRect r="1945"/>
          <a:stretch>
            <a:fillRect/>
          </a:stretch>
        </p:blipFill>
        <p:spPr bwMode="auto">
          <a:xfrm>
            <a:off x="159719" y="1752600"/>
            <a:ext cx="8824562" cy="3708270"/>
          </a:xfrm>
          <a:prstGeom prst="rect">
            <a:avLst/>
          </a:prstGeom>
          <a:solidFill>
            <a:srgbClr xmlns:mc="http://schemas.openxmlformats.org/markup-compatibility/2006" xmlns:a14="http://schemas.microsoft.com/office/drawing/2010/main" val="FFFFFF" mc:Ignorable="a14" a14:legacySpreadsheetColorIndex="9"/>
          </a:solidFill>
          <a:ln w="28575">
            <a:solidFill>
              <a:srgbClr val="723072">
                <a:alpha val="45098"/>
              </a:srgbClr>
            </a:solidFill>
            <a:miter lim="800000"/>
            <a:headEnd/>
            <a:tailEnd/>
          </a:ln>
        </p:spPr>
      </p:pic>
    </p:spTree>
    <p:extLst>
      <p:ext uri="{BB962C8B-B14F-4D97-AF65-F5344CB8AC3E}">
        <p14:creationId xmlns:p14="http://schemas.microsoft.com/office/powerpoint/2010/main" val="368668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latin typeface="Franklin Gothic Demi" panose="020B0703020102020204" pitchFamily="34" charset="0"/>
              </a:rPr>
              <a:t>Why tobacco-free policies are Important</a:t>
            </a:r>
          </a:p>
        </p:txBody>
      </p:sp>
      <p:sp>
        <p:nvSpPr>
          <p:cNvPr id="4" name="TextBox 3"/>
          <p:cNvSpPr txBox="1"/>
          <p:nvPr/>
        </p:nvSpPr>
        <p:spPr>
          <a:xfrm>
            <a:off x="8534400" y="595809"/>
            <a:ext cx="609600" cy="923330"/>
          </a:xfrm>
          <a:prstGeom prst="rect">
            <a:avLst/>
          </a:prstGeom>
          <a:solidFill>
            <a:srgbClr val="94B6C7"/>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400" b="1" dirty="0">
                <a:solidFill>
                  <a:schemeClr val="bg1"/>
                </a:solidFill>
              </a:rPr>
              <a:t>1</a:t>
            </a:r>
          </a:p>
        </p:txBody>
      </p:sp>
    </p:spTree>
    <p:extLst>
      <p:ext uri="{BB962C8B-B14F-4D97-AF65-F5344CB8AC3E}">
        <p14:creationId xmlns:p14="http://schemas.microsoft.com/office/powerpoint/2010/main" val="356665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52400"/>
            <a:ext cx="8515350" cy="1062038"/>
          </a:xfrm>
        </p:spPr>
        <p:txBody>
          <a:bodyPr/>
          <a:lstStyle/>
          <a:p>
            <a:r>
              <a:rPr lang="en-US" b="1" dirty="0">
                <a:latin typeface="Franklin Gothic Demi" panose="020B0703020102020204" pitchFamily="34" charset="0"/>
              </a:rPr>
              <a:t>Local Smoke-Free / Tobacco-Free Policy Progress 2012 - 2016</a:t>
            </a:r>
          </a:p>
        </p:txBody>
      </p:sp>
      <p:graphicFrame>
        <p:nvGraphicFramePr>
          <p:cNvPr id="4" name="Chart 3">
            <a:extLst>
              <a:ext uri="{FF2B5EF4-FFF2-40B4-BE49-F238E27FC236}">
                <a16:creationId xmlns:a16="http://schemas.microsoft.com/office/drawing/2014/main" id="{F0B59740-F6EA-4067-AD75-66F8356AC478}"/>
              </a:ext>
            </a:extLst>
          </p:cNvPr>
          <p:cNvGraphicFramePr>
            <a:graphicFrameLocks/>
          </p:cNvGraphicFramePr>
          <p:nvPr>
            <p:extLst/>
          </p:nvPr>
        </p:nvGraphicFramePr>
        <p:xfrm>
          <a:off x="228600" y="1600200"/>
          <a:ext cx="866775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2116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1025" y="228600"/>
            <a:ext cx="8562975" cy="1965325"/>
          </a:xfrm>
        </p:spPr>
        <p:txBody>
          <a:bodyPr>
            <a:normAutofit fontScale="90000"/>
          </a:bodyPr>
          <a:lstStyle/>
          <a:p>
            <a:r>
              <a:rPr lang="en-US" b="1" dirty="0">
                <a:latin typeface="Franklin Gothic Demi" panose="020B0703020102020204" pitchFamily="34" charset="0"/>
              </a:rPr>
              <a:t>Overall Status Report for Smoke-free/Tobacco-free Places as allowed by NC law: </a:t>
            </a:r>
            <a:r>
              <a:rPr lang="en-US" b="1" i="1" dirty="0">
                <a:solidFill>
                  <a:schemeClr val="tx1"/>
                </a:solidFill>
                <a:latin typeface="Franklin Gothic Demi" panose="020B0703020102020204" pitchFamily="34" charset="0"/>
              </a:rPr>
              <a:t> </a:t>
            </a:r>
            <a:br>
              <a:rPr lang="en-US" b="1" i="1" dirty="0">
                <a:solidFill>
                  <a:schemeClr val="tx1"/>
                </a:solidFill>
                <a:latin typeface="Franklin Gothic Demi" panose="020B0703020102020204" pitchFamily="34" charset="0"/>
              </a:rPr>
            </a:br>
            <a:r>
              <a:rPr lang="en-US" b="1" i="1" dirty="0">
                <a:solidFill>
                  <a:schemeClr val="tx1"/>
                </a:solidFill>
                <a:latin typeface="Franklin Gothic Demi" panose="020B0703020102020204" pitchFamily="34" charset="0"/>
              </a:rPr>
              <a:t>1) government buildings, 2) grounds, and 3) vehicles; 4) parks; 5) recreation areas; 6) entertainment centers; and 7) public places. </a:t>
            </a:r>
            <a:br>
              <a:rPr lang="en-US" i="1" dirty="0">
                <a:solidFill>
                  <a:schemeClr val="tx1"/>
                </a:solidFill>
              </a:rPr>
            </a:br>
            <a:endParaRPr lang="en-US" dirty="0"/>
          </a:p>
        </p:txBody>
      </p:sp>
      <p:graphicFrame>
        <p:nvGraphicFramePr>
          <p:cNvPr id="5" name="Chart 4">
            <a:extLst>
              <a:ext uri="{FF2B5EF4-FFF2-40B4-BE49-F238E27FC236}">
                <a16:creationId xmlns:a16="http://schemas.microsoft.com/office/drawing/2014/main" id="{00000000-0008-0000-0E00-000003000000}"/>
              </a:ext>
            </a:extLst>
          </p:cNvPr>
          <p:cNvGraphicFramePr>
            <a:graphicFrameLocks/>
          </p:cNvGraphicFramePr>
          <p:nvPr>
            <p:extLst/>
          </p:nvPr>
        </p:nvGraphicFramePr>
        <p:xfrm>
          <a:off x="990600" y="1905000"/>
          <a:ext cx="72390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7090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875" y="168275"/>
            <a:ext cx="9001125" cy="1060450"/>
          </a:xfrm>
        </p:spPr>
        <p:txBody>
          <a:bodyPr>
            <a:normAutofit/>
          </a:bodyPr>
          <a:lstStyle/>
          <a:p>
            <a:r>
              <a:rPr lang="en-US" sz="3200" b="1" dirty="0">
                <a:latin typeface="Franklin Gothic Demi" panose="020B0703020102020204" pitchFamily="34" charset="0"/>
              </a:rPr>
              <a:t>Overall Status Report – Urban vs. Rural Counties</a:t>
            </a:r>
          </a:p>
        </p:txBody>
      </p:sp>
      <p:graphicFrame>
        <p:nvGraphicFramePr>
          <p:cNvPr id="4" name="Chart 3">
            <a:extLst>
              <a:ext uri="{FF2B5EF4-FFF2-40B4-BE49-F238E27FC236}">
                <a16:creationId xmlns:a16="http://schemas.microsoft.com/office/drawing/2014/main" id="{00000000-0008-0000-1400-000002000000}"/>
              </a:ext>
            </a:extLst>
          </p:cNvPr>
          <p:cNvGraphicFramePr>
            <a:graphicFrameLocks/>
          </p:cNvGraphicFramePr>
          <p:nvPr>
            <p:extLst/>
          </p:nvPr>
        </p:nvGraphicFramePr>
        <p:xfrm>
          <a:off x="12970" y="1066800"/>
          <a:ext cx="88392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077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8275"/>
            <a:ext cx="8601075" cy="1060450"/>
          </a:xfrm>
        </p:spPr>
        <p:txBody>
          <a:bodyPr/>
          <a:lstStyle/>
          <a:p>
            <a:r>
              <a:rPr lang="en-US" b="1" dirty="0">
                <a:latin typeface="Franklin Gothic Demi" panose="020B0703020102020204" pitchFamily="34" charset="0"/>
              </a:rPr>
              <a:t>Number of County Polices Adopted by Region</a:t>
            </a:r>
          </a:p>
        </p:txBody>
      </p:sp>
      <p:graphicFrame>
        <p:nvGraphicFramePr>
          <p:cNvPr id="4" name="Chart 3">
            <a:extLst>
              <a:ext uri="{FF2B5EF4-FFF2-40B4-BE49-F238E27FC236}">
                <a16:creationId xmlns:a16="http://schemas.microsoft.com/office/drawing/2014/main" id="{00000000-0008-0000-1300-000003000000}"/>
              </a:ext>
            </a:extLst>
          </p:cNvPr>
          <p:cNvGraphicFramePr>
            <a:graphicFrameLocks/>
          </p:cNvGraphicFramePr>
          <p:nvPr>
            <p:extLst/>
          </p:nvPr>
        </p:nvGraphicFramePr>
        <p:xfrm>
          <a:off x="381000" y="1066800"/>
          <a:ext cx="7829550" cy="53082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4281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8275"/>
            <a:ext cx="8410575" cy="1060450"/>
          </a:xfrm>
        </p:spPr>
        <p:txBody>
          <a:bodyPr/>
          <a:lstStyle/>
          <a:p>
            <a:r>
              <a:rPr lang="en-US" b="1" dirty="0">
                <a:latin typeface="Franklin Gothic Demi" panose="020B0703020102020204" pitchFamily="34" charset="0"/>
              </a:rPr>
              <a:t>Smoke-Free and Tobacco-Free County Polices Adopted by Type</a:t>
            </a:r>
          </a:p>
        </p:txBody>
      </p:sp>
      <p:graphicFrame>
        <p:nvGraphicFramePr>
          <p:cNvPr id="6" name="Chart 5">
            <a:extLst>
              <a:ext uri="{FF2B5EF4-FFF2-40B4-BE49-F238E27FC236}">
                <a16:creationId xmlns:a16="http://schemas.microsoft.com/office/drawing/2014/main" id="{00000000-0008-0000-1000-000004000000}"/>
              </a:ext>
            </a:extLst>
          </p:cNvPr>
          <p:cNvGraphicFramePr>
            <a:graphicFrameLocks/>
          </p:cNvGraphicFramePr>
          <p:nvPr>
            <p:extLst/>
          </p:nvPr>
        </p:nvGraphicFramePr>
        <p:xfrm>
          <a:off x="392905" y="1199544"/>
          <a:ext cx="8293894" cy="5353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1527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94" y="0"/>
            <a:ext cx="9128811" cy="6858000"/>
          </a:xfrm>
          <a:prstGeom prst="rect">
            <a:avLst/>
          </a:prstGeom>
        </p:spPr>
      </p:pic>
    </p:spTree>
    <p:extLst>
      <p:ext uri="{BB962C8B-B14F-4D97-AF65-F5344CB8AC3E}">
        <p14:creationId xmlns:p14="http://schemas.microsoft.com/office/powerpoint/2010/main" val="2615521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50" y="0"/>
            <a:ext cx="9126299" cy="6858000"/>
          </a:xfrm>
          <a:prstGeom prst="rect">
            <a:avLst/>
          </a:prstGeom>
        </p:spPr>
      </p:pic>
    </p:spTree>
    <p:extLst>
      <p:ext uri="{BB962C8B-B14F-4D97-AF65-F5344CB8AC3E}">
        <p14:creationId xmlns:p14="http://schemas.microsoft.com/office/powerpoint/2010/main" val="2905486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69" y="0"/>
            <a:ext cx="9128861" cy="6858000"/>
          </a:xfrm>
          <a:prstGeom prst="rect">
            <a:avLst/>
          </a:prstGeom>
        </p:spPr>
      </p:pic>
    </p:spTree>
    <p:extLst>
      <p:ext uri="{BB962C8B-B14F-4D97-AF65-F5344CB8AC3E}">
        <p14:creationId xmlns:p14="http://schemas.microsoft.com/office/powerpoint/2010/main" val="3380641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50" y="0"/>
            <a:ext cx="9126299" cy="6858000"/>
          </a:xfrm>
          <a:prstGeom prst="rect">
            <a:avLst/>
          </a:prstGeom>
        </p:spPr>
      </p:pic>
    </p:spTree>
    <p:extLst>
      <p:ext uri="{BB962C8B-B14F-4D97-AF65-F5344CB8AC3E}">
        <p14:creationId xmlns:p14="http://schemas.microsoft.com/office/powerpoint/2010/main" val="3286072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latin typeface="Franklin Gothic Demi" panose="020B0703020102020204" pitchFamily="34" charset="0"/>
              </a:rPr>
              <a:t>Success Stories</a:t>
            </a:r>
          </a:p>
        </p:txBody>
      </p:sp>
      <p:sp>
        <p:nvSpPr>
          <p:cNvPr id="4" name="TextBox 3"/>
          <p:cNvSpPr txBox="1"/>
          <p:nvPr/>
        </p:nvSpPr>
        <p:spPr>
          <a:xfrm>
            <a:off x="8534400" y="595809"/>
            <a:ext cx="609600" cy="923330"/>
          </a:xfrm>
          <a:prstGeom prst="rect">
            <a:avLst/>
          </a:prstGeom>
          <a:solidFill>
            <a:srgbClr val="94B6C7"/>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400" b="1" dirty="0">
                <a:solidFill>
                  <a:schemeClr val="bg1"/>
                </a:solidFill>
              </a:rPr>
              <a:t>3</a:t>
            </a:r>
          </a:p>
        </p:txBody>
      </p:sp>
    </p:spTree>
    <p:extLst>
      <p:ext uri="{BB962C8B-B14F-4D97-AF65-F5344CB8AC3E}">
        <p14:creationId xmlns:p14="http://schemas.microsoft.com/office/powerpoint/2010/main" val="392787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2263"/>
            <a:ext cx="5334000" cy="1360487"/>
          </a:xfrm>
        </p:spPr>
        <p:txBody>
          <a:bodyPr>
            <a:normAutofit/>
          </a:bodyPr>
          <a:lstStyle/>
          <a:p>
            <a:r>
              <a:rPr lang="en-US" sz="3200" b="1" dirty="0">
                <a:latin typeface="Franklin Gothic Demi" panose="020B0703020102020204" pitchFamily="34" charset="0"/>
              </a:rPr>
              <a:t>Who Is Still Left Using Tobacco Products?</a:t>
            </a:r>
          </a:p>
        </p:txBody>
      </p:sp>
      <p:pic>
        <p:nvPicPr>
          <p:cNvPr id="4" name="Picture 3"/>
          <p:cNvPicPr>
            <a:picLocks noChangeAspect="1"/>
          </p:cNvPicPr>
          <p:nvPr/>
        </p:nvPicPr>
        <p:blipFill>
          <a:blip r:embed="rId3"/>
          <a:stretch>
            <a:fillRect/>
          </a:stretch>
        </p:blipFill>
        <p:spPr>
          <a:xfrm>
            <a:off x="-333374" y="2088894"/>
            <a:ext cx="3086298" cy="4783761"/>
          </a:xfrm>
          <a:prstGeom prst="rect">
            <a:avLst/>
          </a:prstGeom>
        </p:spPr>
      </p:pic>
      <p:pic>
        <p:nvPicPr>
          <p:cNvPr id="6" name="Picture 5"/>
          <p:cNvPicPr>
            <a:picLocks noChangeAspect="1"/>
          </p:cNvPicPr>
          <p:nvPr/>
        </p:nvPicPr>
        <p:blipFill>
          <a:blip r:embed="rId4"/>
          <a:stretch>
            <a:fillRect/>
          </a:stretch>
        </p:blipFill>
        <p:spPr>
          <a:xfrm>
            <a:off x="2415715" y="2103038"/>
            <a:ext cx="3848939" cy="47549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521" y="0"/>
            <a:ext cx="2993366" cy="2005485"/>
          </a:xfrm>
          <a:prstGeom prst="rect">
            <a:avLst/>
          </a:prstGeom>
        </p:spPr>
      </p:pic>
      <p:pic>
        <p:nvPicPr>
          <p:cNvPr id="5" name="Picture 4"/>
          <p:cNvPicPr>
            <a:picLocks noChangeAspect="1"/>
          </p:cNvPicPr>
          <p:nvPr/>
        </p:nvPicPr>
        <p:blipFill>
          <a:blip r:embed="rId6"/>
          <a:stretch>
            <a:fillRect/>
          </a:stretch>
        </p:blipFill>
        <p:spPr>
          <a:xfrm>
            <a:off x="5981700" y="1938248"/>
            <a:ext cx="3176892" cy="4920927"/>
          </a:xfrm>
          <a:prstGeom prst="rect">
            <a:avLst/>
          </a:prstGeom>
        </p:spPr>
      </p:pic>
    </p:spTree>
    <p:extLst>
      <p:ext uri="{BB962C8B-B14F-4D97-AF65-F5344CB8AC3E}">
        <p14:creationId xmlns:p14="http://schemas.microsoft.com/office/powerpoint/2010/main" val="25026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53" r="10250"/>
          <a:stretch/>
        </p:blipFill>
        <p:spPr>
          <a:xfrm>
            <a:off x="3479292" y="10"/>
            <a:ext cx="5664708" cy="6857990"/>
          </a:xfrm>
          <a:prstGeom prst="rect">
            <a:avLst/>
          </a:prstGeom>
          <a:effectLst/>
        </p:spPr>
      </p:pic>
      <p:sp>
        <p:nvSpPr>
          <p:cNvPr id="2" name="Title 1"/>
          <p:cNvSpPr>
            <a:spLocks noGrp="1"/>
          </p:cNvSpPr>
          <p:nvPr>
            <p:ph type="title" idx="4294967295"/>
          </p:nvPr>
        </p:nvSpPr>
        <p:spPr>
          <a:xfrm>
            <a:off x="0" y="381000"/>
            <a:ext cx="3984625" cy="1676400"/>
          </a:xfrm>
        </p:spPr>
        <p:txBody>
          <a:bodyPr>
            <a:normAutofit/>
          </a:bodyPr>
          <a:lstStyle/>
          <a:p>
            <a:r>
              <a:rPr lang="en-US" b="1" dirty="0">
                <a:latin typeface="Franklin Gothic Demi" panose="020B0703020102020204" pitchFamily="34" charset="0"/>
              </a:rPr>
              <a:t>Durham County Smoke-Free Public Places Rule</a:t>
            </a:r>
          </a:p>
        </p:txBody>
      </p:sp>
      <p:sp>
        <p:nvSpPr>
          <p:cNvPr id="10" name="Content Placeholder 9"/>
          <p:cNvSpPr>
            <a:spLocks noGrp="1"/>
          </p:cNvSpPr>
          <p:nvPr>
            <p:ph idx="4294967295"/>
          </p:nvPr>
        </p:nvSpPr>
        <p:spPr>
          <a:xfrm>
            <a:off x="0" y="2081213"/>
            <a:ext cx="3333750" cy="3786187"/>
          </a:xfrm>
        </p:spPr>
        <p:txBody>
          <a:bodyPr>
            <a:normAutofit/>
          </a:bodyPr>
          <a:lstStyle/>
          <a:p>
            <a:pPr marL="0" indent="0">
              <a:lnSpc>
                <a:spcPct val="100000"/>
              </a:lnSpc>
              <a:spcAft>
                <a:spcPts val="1200"/>
              </a:spcAft>
              <a:buNone/>
            </a:pPr>
            <a:r>
              <a:rPr lang="en-US" sz="2000" dirty="0">
                <a:latin typeface="Franklin Gothic Medium" panose="020B0603020102020204" pitchFamily="34" charset="0"/>
              </a:rPr>
              <a:t>Smoke-Free government buildings, vehicles and grounds</a:t>
            </a:r>
          </a:p>
          <a:p>
            <a:pPr marL="0" indent="0">
              <a:lnSpc>
                <a:spcPct val="100000"/>
              </a:lnSpc>
              <a:spcAft>
                <a:spcPts val="1200"/>
              </a:spcAft>
              <a:buNone/>
            </a:pPr>
            <a:r>
              <a:rPr lang="en-US" sz="2000" dirty="0">
                <a:latin typeface="Franklin Gothic Medium" panose="020B0603020102020204" pitchFamily="34" charset="0"/>
              </a:rPr>
              <a:t>Smoke-Free public places</a:t>
            </a:r>
          </a:p>
          <a:p>
            <a:pPr marL="0" indent="0">
              <a:lnSpc>
                <a:spcPct val="100000"/>
              </a:lnSpc>
              <a:spcAft>
                <a:spcPts val="1200"/>
              </a:spcAft>
              <a:buNone/>
            </a:pPr>
            <a:r>
              <a:rPr lang="en-US" sz="2000" dirty="0">
                <a:latin typeface="Franklin Gothic Medium" panose="020B0603020102020204" pitchFamily="34" charset="0"/>
              </a:rPr>
              <a:t>Now includes e-cigarettes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3334"/>
          <a:stretch/>
        </p:blipFill>
        <p:spPr>
          <a:xfrm>
            <a:off x="1990725" y="4291577"/>
            <a:ext cx="1677391" cy="2584425"/>
          </a:xfrm>
          <a:prstGeom prst="rect">
            <a:avLst/>
          </a:prstGeom>
        </p:spPr>
      </p:pic>
    </p:spTree>
    <p:extLst>
      <p:ext uri="{BB962C8B-B14F-4D97-AF65-F5344CB8AC3E}">
        <p14:creationId xmlns:p14="http://schemas.microsoft.com/office/powerpoint/2010/main" val="1086618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w o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020" y="2362200"/>
            <a:ext cx="562598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4" name="Title 13"/>
          <p:cNvSpPr>
            <a:spLocks noGrp="1"/>
          </p:cNvSpPr>
          <p:nvPr>
            <p:ph type="title" idx="4294967295"/>
          </p:nvPr>
        </p:nvSpPr>
        <p:spPr>
          <a:xfrm>
            <a:off x="0" y="33338"/>
            <a:ext cx="4401613" cy="1062037"/>
          </a:xfrm>
        </p:spPr>
        <p:txBody>
          <a:bodyPr>
            <a:normAutofit fontScale="90000"/>
          </a:bodyPr>
          <a:lstStyle/>
          <a:p>
            <a:pPr algn="l"/>
            <a:r>
              <a:rPr lang="en-US" b="1" i="0" dirty="0">
                <a:latin typeface="Franklin Gothic Demi" panose="020B0703020102020204" pitchFamily="34" charset="0"/>
              </a:rPr>
              <a:t>Orange County Smoke-Free Public Places Rule</a:t>
            </a:r>
          </a:p>
        </p:txBody>
      </p:sp>
      <p:sp>
        <p:nvSpPr>
          <p:cNvPr id="15" name="Content Placeholder 14"/>
          <p:cNvSpPr>
            <a:spLocks noGrp="1"/>
          </p:cNvSpPr>
          <p:nvPr>
            <p:ph idx="4294967295"/>
          </p:nvPr>
        </p:nvSpPr>
        <p:spPr>
          <a:xfrm>
            <a:off x="0" y="1371600"/>
            <a:ext cx="3518020" cy="4495800"/>
          </a:xfrm>
        </p:spPr>
        <p:txBody>
          <a:bodyPr>
            <a:normAutofit/>
          </a:bodyPr>
          <a:lstStyle/>
          <a:p>
            <a:pPr marL="0" indent="0">
              <a:buNone/>
            </a:pPr>
            <a:r>
              <a:rPr lang="en-US" sz="2400" dirty="0">
                <a:solidFill>
                  <a:schemeClr val="tx1"/>
                </a:solidFill>
                <a:latin typeface="Franklin Gothic Medium" panose="020B0603020102020204" pitchFamily="34" charset="0"/>
              </a:rPr>
              <a:t>Indoors - Where the public is invited or allowed </a:t>
            </a:r>
          </a:p>
          <a:p>
            <a:pPr marL="342900" lvl="1" indent="0">
              <a:buNone/>
            </a:pPr>
            <a:r>
              <a:rPr lang="en-US" sz="2000" dirty="0">
                <a:solidFill>
                  <a:schemeClr val="tx1"/>
                </a:solidFill>
                <a:latin typeface="Franklin Gothic Medium" panose="020B0603020102020204" pitchFamily="34" charset="0"/>
              </a:rPr>
              <a:t>Regardless of public or private business ownership</a:t>
            </a:r>
          </a:p>
          <a:p>
            <a:endParaRPr lang="en-US" sz="2400" dirty="0">
              <a:solidFill>
                <a:schemeClr val="tx1"/>
              </a:solidFill>
              <a:latin typeface="Franklin Gothic Medium" panose="020B0603020102020204" pitchFamily="34" charset="0"/>
            </a:endParaRPr>
          </a:p>
          <a:p>
            <a:pPr marL="0" indent="0">
              <a:buNone/>
            </a:pPr>
            <a:r>
              <a:rPr lang="en-US" sz="2400" dirty="0">
                <a:solidFill>
                  <a:schemeClr val="tx1"/>
                </a:solidFill>
                <a:latin typeface="Franklin Gothic Medium" panose="020B0603020102020204" pitchFamily="34" charset="0"/>
              </a:rPr>
              <a:t>Outside</a:t>
            </a:r>
          </a:p>
          <a:p>
            <a:pPr marL="342900" lvl="1" indent="0">
              <a:buNone/>
            </a:pPr>
            <a:r>
              <a:rPr lang="en-US" sz="2000" dirty="0">
                <a:solidFill>
                  <a:schemeClr val="tx1"/>
                </a:solidFill>
                <a:latin typeface="Franklin Gothic Medium" panose="020B0603020102020204" pitchFamily="34" charset="0"/>
              </a:rPr>
              <a:t>Municipal or County owned/controlled property</a:t>
            </a:r>
          </a:p>
          <a:p>
            <a:pPr marL="342900" lvl="1" indent="0">
              <a:buNone/>
            </a:pPr>
            <a:r>
              <a:rPr lang="en-US" sz="2000" dirty="0">
                <a:solidFill>
                  <a:schemeClr val="tx1"/>
                </a:solidFill>
                <a:latin typeface="Franklin Gothic Medium" panose="020B0603020102020204" pitchFamily="34" charset="0"/>
              </a:rPr>
              <a:t>Sidewalks</a:t>
            </a:r>
          </a:p>
          <a:p>
            <a:pPr marL="342900" lvl="1" indent="0">
              <a:buNone/>
            </a:pPr>
            <a:r>
              <a:rPr lang="en-US" sz="2000" dirty="0">
                <a:solidFill>
                  <a:schemeClr val="tx1"/>
                </a:solidFill>
                <a:latin typeface="Franklin Gothic Medium" panose="020B0603020102020204" pitchFamily="34" charset="0"/>
              </a:rPr>
              <a:t>Parks and Recreation facilities</a:t>
            </a:r>
          </a:p>
          <a:p>
            <a:pPr marL="342900" lvl="1" indent="0">
              <a:buNone/>
            </a:pPr>
            <a:r>
              <a:rPr lang="en-US" sz="2000" dirty="0">
                <a:solidFill>
                  <a:schemeClr val="tx1"/>
                </a:solidFill>
                <a:latin typeface="Franklin Gothic Medium" panose="020B0603020102020204" pitchFamily="34" charset="0"/>
              </a:rPr>
              <a:t>Bus Stops</a:t>
            </a:r>
          </a:p>
          <a:p>
            <a:endParaRPr lang="en-US" sz="2400" dirty="0">
              <a:solidFill>
                <a:schemeClr val="tx1"/>
              </a:solidFill>
            </a:endParaRPr>
          </a:p>
        </p:txBody>
      </p:sp>
      <p:pic>
        <p:nvPicPr>
          <p:cNvPr id="1028" name="Picture 4" descr="Breathe easy"/>
          <p:cNvPicPr>
            <a:picLocks noChangeAspect="1" noChangeArrowheads="1"/>
          </p:cNvPicPr>
          <p:nvPr/>
        </p:nvPicPr>
        <p:blipFill>
          <a:blip r:embed="rId4">
            <a:extLst>
              <a:ext uri="{28A0092B-C50C-407E-A947-70E740481C1C}">
                <a14:useLocalDpi xmlns:a14="http://schemas.microsoft.com/office/drawing/2010/main" val="0"/>
              </a:ext>
            </a:extLst>
          </a:blip>
          <a:srcRect l="906" t="1134" r="725"/>
          <a:stretch>
            <a:fillRect/>
          </a:stretch>
        </p:blipFill>
        <p:spPr bwMode="auto">
          <a:xfrm>
            <a:off x="4401613" y="6485"/>
            <a:ext cx="4742387" cy="2289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195190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98425"/>
            <a:ext cx="7886700" cy="1062038"/>
          </a:xfrm>
        </p:spPr>
        <p:txBody>
          <a:bodyPr/>
          <a:lstStyle/>
          <a:p>
            <a:pPr algn="l"/>
            <a:r>
              <a:rPr lang="en-US" sz="3200" b="1" i="0" dirty="0">
                <a:latin typeface="Franklin Gothic Demi" panose="020B0703020102020204" pitchFamily="34" charset="0"/>
              </a:rPr>
              <a:t>Enforcement is About Education</a:t>
            </a:r>
            <a:endParaRPr lang="en-US" b="1" i="0" dirty="0">
              <a:latin typeface="Franklin Gothic Demi" panose="020B0703020102020204" pitchFamily="34" charset="0"/>
            </a:endParaRPr>
          </a:p>
        </p:txBody>
      </p:sp>
      <p:sp>
        <p:nvSpPr>
          <p:cNvPr id="4" name="Content Placeholder 3"/>
          <p:cNvSpPr>
            <a:spLocks noGrp="1"/>
          </p:cNvSpPr>
          <p:nvPr>
            <p:ph idx="4294967295"/>
          </p:nvPr>
        </p:nvSpPr>
        <p:spPr>
          <a:xfrm>
            <a:off x="0" y="1228725"/>
            <a:ext cx="7886700" cy="5019675"/>
          </a:xfrm>
        </p:spPr>
        <p:txBody>
          <a:bodyPr>
            <a:normAutofit/>
          </a:bodyPr>
          <a:lstStyle/>
          <a:p>
            <a:pPr marL="0" indent="0">
              <a:buNone/>
            </a:pPr>
            <a:r>
              <a:rPr lang="en-US" sz="2800" dirty="0">
                <a:solidFill>
                  <a:schemeClr val="tx1"/>
                </a:solidFill>
                <a:latin typeface="Franklin Gothic Medium" panose="020B0603020102020204" pitchFamily="34" charset="0"/>
              </a:rPr>
              <a:t>… “Support of the rule should be grassroots in nature, relying on peers and the community to educate smokers about compliance. By involving the community in educational efforts and encouraging them to engage in dialogue about healthy choices, there should be little or no need for actual enforcement.”</a:t>
            </a:r>
          </a:p>
        </p:txBody>
      </p:sp>
      <p:grpSp>
        <p:nvGrpSpPr>
          <p:cNvPr id="9" name="Group 8"/>
          <p:cNvGrpSpPr/>
          <p:nvPr/>
        </p:nvGrpSpPr>
        <p:grpSpPr>
          <a:xfrm>
            <a:off x="266700" y="4203312"/>
            <a:ext cx="8610600" cy="2133600"/>
            <a:chOff x="304800" y="4191000"/>
            <a:chExt cx="8610600" cy="2133600"/>
          </a:xfrm>
        </p:grpSpPr>
        <p:graphicFrame>
          <p:nvGraphicFramePr>
            <p:cNvPr id="6" name="Diagram 5"/>
            <p:cNvGraphicFramePr/>
            <p:nvPr>
              <p:extLst/>
            </p:nvPr>
          </p:nvGraphicFramePr>
          <p:xfrm>
            <a:off x="304800" y="4191000"/>
            <a:ext cx="6705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239000" y="4495800"/>
              <a:ext cx="1676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alibri"/>
                  <a:ea typeface="+mn-ea"/>
                  <a:cs typeface="+mn-cs"/>
                </a:rPr>
                <a:t>Shift in cultural norms</a:t>
              </a:r>
            </a:p>
          </p:txBody>
        </p:sp>
      </p:grpSp>
      <p:sp>
        <p:nvSpPr>
          <p:cNvPr id="8" name="TextBox 7"/>
          <p:cNvSpPr txBox="1"/>
          <p:nvPr/>
        </p:nvSpPr>
        <p:spPr>
          <a:xfrm>
            <a:off x="533400" y="5953780"/>
            <a:ext cx="6019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Calibri"/>
                <a:ea typeface="+mn-ea"/>
                <a:cs typeface="+mn-cs"/>
              </a:rPr>
              <a:t>Partners! Partners! Partners!</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6106" y="1"/>
            <a:ext cx="1951136" cy="873433"/>
          </a:xfrm>
          <a:prstGeom prst="rect">
            <a:avLst/>
          </a:prstGeom>
        </p:spPr>
      </p:pic>
    </p:spTree>
    <p:extLst>
      <p:ext uri="{BB962C8B-B14F-4D97-AF65-F5344CB8AC3E}">
        <p14:creationId xmlns:p14="http://schemas.microsoft.com/office/powerpoint/2010/main" val="12280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5888038" cy="1062038"/>
          </a:xfrm>
        </p:spPr>
        <p:txBody>
          <a:bodyPr>
            <a:normAutofit/>
          </a:bodyPr>
          <a:lstStyle/>
          <a:p>
            <a:r>
              <a:rPr lang="en-US" sz="2400" b="1" dirty="0">
                <a:latin typeface="Franklin Gothic Demi" panose="020B0703020102020204" pitchFamily="34" charset="0"/>
              </a:rPr>
              <a:t>Bessemer City Has the Strongest Local Tobacco-Free Ordinance in the State</a:t>
            </a:r>
          </a:p>
        </p:txBody>
      </p:sp>
      <p:pic>
        <p:nvPicPr>
          <p:cNvPr id="4" name="Picture Placeholder 7"/>
          <p:cNvPicPr>
            <a:picLocks noChangeAspect="1"/>
          </p:cNvPicPr>
          <p:nvPr/>
        </p:nvPicPr>
        <p:blipFill rotWithShape="1">
          <a:blip r:embed="rId3"/>
          <a:srcRect t="22069" r="2323" b="11053"/>
          <a:stretch/>
        </p:blipFill>
        <p:spPr>
          <a:xfrm>
            <a:off x="6553200" y="0"/>
            <a:ext cx="2590800" cy="1478905"/>
          </a:xfrm>
          <a:prstGeom prst="rect">
            <a:avLst/>
          </a:prstGeom>
        </p:spPr>
      </p:pic>
      <p:pic>
        <p:nvPicPr>
          <p:cNvPr id="5" name="Picture 4"/>
          <p:cNvPicPr>
            <a:picLocks noChangeAspect="1"/>
          </p:cNvPicPr>
          <p:nvPr/>
        </p:nvPicPr>
        <p:blipFill rotWithShape="1">
          <a:blip r:embed="rId4"/>
          <a:srcRect l="3605" t="6789"/>
          <a:stretch/>
        </p:blipFill>
        <p:spPr>
          <a:xfrm>
            <a:off x="-1" y="1760706"/>
            <a:ext cx="7620001" cy="46774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5617" y="4343400"/>
            <a:ext cx="2968383" cy="1716391"/>
          </a:xfrm>
          <a:prstGeom prst="rect">
            <a:avLst/>
          </a:prstGeom>
        </p:spPr>
      </p:pic>
    </p:spTree>
    <p:extLst>
      <p:ext uri="{BB962C8B-B14F-4D97-AF65-F5344CB8AC3E}">
        <p14:creationId xmlns:p14="http://schemas.microsoft.com/office/powerpoint/2010/main" val="161486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latin typeface="Franklin Gothic Demi" panose="020B0703020102020204" pitchFamily="34" charset="0"/>
              </a:rPr>
              <a:t>Call to Action</a:t>
            </a:r>
          </a:p>
        </p:txBody>
      </p:sp>
      <p:sp>
        <p:nvSpPr>
          <p:cNvPr id="4" name="TextBox 3"/>
          <p:cNvSpPr txBox="1"/>
          <p:nvPr/>
        </p:nvSpPr>
        <p:spPr>
          <a:xfrm>
            <a:off x="8534400" y="595809"/>
            <a:ext cx="609600" cy="923330"/>
          </a:xfrm>
          <a:prstGeom prst="rect">
            <a:avLst/>
          </a:prstGeom>
          <a:solidFill>
            <a:srgbClr val="94B6C7"/>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400" b="1" dirty="0">
                <a:solidFill>
                  <a:schemeClr val="bg1"/>
                </a:solidFill>
              </a:rPr>
              <a:t>4</a:t>
            </a:r>
          </a:p>
        </p:txBody>
      </p:sp>
      <p:sp>
        <p:nvSpPr>
          <p:cNvPr id="3" name="TextBox 2"/>
          <p:cNvSpPr txBox="1"/>
          <p:nvPr/>
        </p:nvSpPr>
        <p:spPr>
          <a:xfrm>
            <a:off x="990600" y="2133600"/>
            <a:ext cx="7086600" cy="267765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2800" dirty="0">
                <a:latin typeface="Franklin Gothic Medium" panose="020B0603020102020204" pitchFamily="34" charset="0"/>
              </a:rPr>
              <a:t>E-cigarettes</a:t>
            </a:r>
          </a:p>
          <a:p>
            <a:pPr marL="285750" indent="-285750">
              <a:lnSpc>
                <a:spcPct val="150000"/>
              </a:lnSpc>
              <a:buFont typeface="Wingdings" panose="05000000000000000000" pitchFamily="2" charset="2"/>
              <a:buChar char="q"/>
            </a:pPr>
            <a:r>
              <a:rPr lang="en-US" sz="2800" dirty="0">
                <a:latin typeface="Franklin Gothic Medium" panose="020B0603020102020204" pitchFamily="34" charset="0"/>
              </a:rPr>
              <a:t>Presentations for local boards of health</a:t>
            </a:r>
          </a:p>
          <a:p>
            <a:pPr marL="285750" indent="-285750">
              <a:lnSpc>
                <a:spcPct val="150000"/>
              </a:lnSpc>
              <a:buFont typeface="Wingdings" panose="05000000000000000000" pitchFamily="2" charset="2"/>
              <a:buChar char="q"/>
            </a:pPr>
            <a:r>
              <a:rPr lang="en-US" sz="2800" dirty="0">
                <a:latin typeface="Franklin Gothic Medium" panose="020B0603020102020204" pitchFamily="34" charset="0"/>
              </a:rPr>
              <a:t>Educate and inform decision-makers</a:t>
            </a:r>
          </a:p>
          <a:p>
            <a:pPr marL="285750" indent="-285750">
              <a:lnSpc>
                <a:spcPct val="150000"/>
              </a:lnSpc>
              <a:buFont typeface="Wingdings" panose="05000000000000000000" pitchFamily="2" charset="2"/>
              <a:buChar char="q"/>
            </a:pPr>
            <a:r>
              <a:rPr lang="en-US" sz="2800" dirty="0">
                <a:latin typeface="Franklin Gothic Medium" panose="020B0603020102020204" pitchFamily="34" charset="0"/>
              </a:rPr>
              <a:t>Challenge Award</a:t>
            </a:r>
          </a:p>
        </p:txBody>
      </p:sp>
    </p:spTree>
    <p:extLst>
      <p:ext uri="{BB962C8B-B14F-4D97-AF65-F5344CB8AC3E}">
        <p14:creationId xmlns:p14="http://schemas.microsoft.com/office/powerpoint/2010/main" val="362078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79375"/>
            <a:ext cx="4191000" cy="1060450"/>
          </a:xfrm>
        </p:spPr>
        <p:txBody>
          <a:bodyPr>
            <a:noAutofit/>
          </a:bodyPr>
          <a:lstStyle/>
          <a:p>
            <a:pPr algn="l"/>
            <a:r>
              <a:rPr lang="en-US" sz="4000" b="1" i="0" dirty="0">
                <a:solidFill>
                  <a:srgbClr val="0070C0"/>
                </a:solidFill>
                <a:latin typeface="+mn-lt"/>
              </a:rPr>
              <a:t>Call to Action</a:t>
            </a:r>
          </a:p>
        </p:txBody>
      </p:sp>
      <p:sp>
        <p:nvSpPr>
          <p:cNvPr id="4" name="Rectangle 3"/>
          <p:cNvSpPr/>
          <p:nvPr/>
        </p:nvSpPr>
        <p:spPr>
          <a:xfrm>
            <a:off x="317903" y="1295400"/>
            <a:ext cx="4318904" cy="181588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Franklin Gothic Medium" panose="020B0603020102020204" pitchFamily="34" charset="0"/>
              </a:rPr>
              <a:t>“…accelerate policies and programs that can reduce e-cigarette use among young people.” </a:t>
            </a:r>
          </a:p>
        </p:txBody>
      </p:sp>
      <p:pic>
        <p:nvPicPr>
          <p:cNvPr id="5" name="Picture 4"/>
          <p:cNvPicPr>
            <a:picLocks noChangeAspect="1"/>
          </p:cNvPicPr>
          <p:nvPr/>
        </p:nvPicPr>
        <p:blipFill>
          <a:blip r:embed="rId3"/>
          <a:stretch>
            <a:fillRect/>
          </a:stretch>
        </p:blipFill>
        <p:spPr>
          <a:xfrm>
            <a:off x="4933950" y="609600"/>
            <a:ext cx="3999358" cy="51816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17903" y="3695700"/>
            <a:ext cx="4341690" cy="224676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defRPr/>
            </a:pPr>
            <a:r>
              <a:rPr lang="en-US" sz="2800" dirty="0">
                <a:latin typeface="Franklin Gothic Medium" panose="020B0603020102020204" pitchFamily="34" charset="0"/>
              </a:rPr>
              <a:t>“…implement proven strategies that will prevent potentially harmful effects of e-cigarette use among young people.” </a:t>
            </a:r>
          </a:p>
        </p:txBody>
      </p:sp>
    </p:spTree>
    <p:extLst>
      <p:ext uri="{BB962C8B-B14F-4D97-AF65-F5344CB8AC3E}">
        <p14:creationId xmlns:p14="http://schemas.microsoft.com/office/powerpoint/2010/main" val="10010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14409986"/>
              </p:ext>
            </p:extLst>
          </p:nvPr>
        </p:nvGraphicFramePr>
        <p:xfrm>
          <a:off x="0" y="620586"/>
          <a:ext cx="9102517" cy="5624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04800" y="297420"/>
            <a:ext cx="72610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effectLst/>
                <a:uLnTx/>
                <a:uFillTx/>
                <a:latin typeface="Franklin Gothic Demi" panose="020B0703020102020204" pitchFamily="34" charset="0"/>
              </a:rPr>
              <a:t>Stakeholders Who Can Take Action</a:t>
            </a:r>
          </a:p>
        </p:txBody>
      </p:sp>
    </p:spTree>
    <p:extLst>
      <p:ext uri="{BB962C8B-B14F-4D97-AF65-F5344CB8AC3E}">
        <p14:creationId xmlns:p14="http://schemas.microsoft.com/office/powerpoint/2010/main" val="454715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7924800" cy="1062038"/>
          </a:xfrm>
        </p:spPr>
        <p:txBody>
          <a:bodyPr>
            <a:normAutofit/>
          </a:bodyPr>
          <a:lstStyle/>
          <a:p>
            <a:pPr algn="l"/>
            <a:r>
              <a:rPr lang="en-US" b="1" dirty="0">
                <a:latin typeface="Franklin Gothic Demi" panose="020B0703020102020204" pitchFamily="34" charset="0"/>
              </a:rPr>
              <a:t>Where Do You Still See Smoking In Your Communities?</a:t>
            </a: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99978" y="1334049"/>
            <a:ext cx="8285103" cy="5523402"/>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850" y="1922583"/>
            <a:ext cx="2724150" cy="1809687"/>
          </a:xfrm>
          <a:prstGeom prst="rect">
            <a:avLst/>
          </a:prstGeom>
        </p:spPr>
      </p:pic>
      <p:pic>
        <p:nvPicPr>
          <p:cNvPr id="10" name="Picture 9" descr="Florida Senate Panel Advances Sweepstakes Gambling Ban | Pokerfus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155" y="3733800"/>
            <a:ext cx="4165600" cy="3124200"/>
          </a:xfrm>
          <a:prstGeom prst="rect">
            <a:avLst/>
          </a:prstGeom>
        </p:spPr>
      </p:pic>
    </p:spTree>
    <p:extLst>
      <p:ext uri="{BB962C8B-B14F-4D97-AF65-F5344CB8AC3E}">
        <p14:creationId xmlns:p14="http://schemas.microsoft.com/office/powerpoint/2010/main" val="110239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425"/>
            <a:ext cx="7886700" cy="1062038"/>
          </a:xfrm>
        </p:spPr>
        <p:txBody>
          <a:bodyPr/>
          <a:lstStyle/>
          <a:p>
            <a:r>
              <a:rPr lang="en-US" b="1" dirty="0">
                <a:latin typeface="Franklin Gothic Demi" panose="020B0703020102020204" pitchFamily="34" charset="0"/>
              </a:rPr>
              <a:t>What is Left Unchecked in Your Community?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15460850"/>
              </p:ext>
            </p:extLst>
          </p:nvPr>
        </p:nvGraphicFramePr>
        <p:xfrm>
          <a:off x="0" y="1228725"/>
          <a:ext cx="7886700" cy="5019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679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reeform 2"/>
          <p:cNvSpPr>
            <a:spLocks/>
          </p:cNvSpPr>
          <p:nvPr/>
        </p:nvSpPr>
        <p:spPr bwMode="auto">
          <a:xfrm>
            <a:off x="5975350" y="1592263"/>
            <a:ext cx="355600" cy="952500"/>
          </a:xfrm>
          <a:custGeom>
            <a:avLst/>
            <a:gdLst>
              <a:gd name="T0" fmla="*/ 0 w 224"/>
              <a:gd name="T1" fmla="*/ 600 h 600"/>
              <a:gd name="T2" fmla="*/ 76 w 224"/>
              <a:gd name="T3" fmla="*/ 584 h 600"/>
              <a:gd name="T4" fmla="*/ 48 w 224"/>
              <a:gd name="T5" fmla="*/ 580 h 600"/>
              <a:gd name="T6" fmla="*/ 36 w 224"/>
              <a:gd name="T7" fmla="*/ 576 h 600"/>
              <a:gd name="T8" fmla="*/ 76 w 224"/>
              <a:gd name="T9" fmla="*/ 568 h 600"/>
              <a:gd name="T10" fmla="*/ 100 w 224"/>
              <a:gd name="T11" fmla="*/ 560 h 600"/>
              <a:gd name="T12" fmla="*/ 140 w 224"/>
              <a:gd name="T13" fmla="*/ 472 h 600"/>
              <a:gd name="T14" fmla="*/ 172 w 224"/>
              <a:gd name="T15" fmla="*/ 400 h 600"/>
              <a:gd name="T16" fmla="*/ 224 w 224"/>
              <a:gd name="T17" fmla="*/ 244 h 600"/>
              <a:gd name="T18" fmla="*/ 88 w 224"/>
              <a:gd name="T19" fmla="*/ 184 h 600"/>
              <a:gd name="T20" fmla="*/ 36 w 224"/>
              <a:gd name="T21" fmla="*/ 80 h 600"/>
              <a:gd name="T22" fmla="*/ 12 w 224"/>
              <a:gd name="T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600">
                <a:moveTo>
                  <a:pt x="0" y="600"/>
                </a:moveTo>
                <a:cubicBezTo>
                  <a:pt x="27" y="597"/>
                  <a:pt x="50" y="593"/>
                  <a:pt x="76" y="584"/>
                </a:cubicBezTo>
                <a:cubicBezTo>
                  <a:pt x="67" y="583"/>
                  <a:pt x="57" y="582"/>
                  <a:pt x="48" y="580"/>
                </a:cubicBezTo>
                <a:cubicBezTo>
                  <a:pt x="44" y="579"/>
                  <a:pt x="32" y="578"/>
                  <a:pt x="36" y="576"/>
                </a:cubicBezTo>
                <a:cubicBezTo>
                  <a:pt x="47" y="568"/>
                  <a:pt x="63" y="572"/>
                  <a:pt x="76" y="568"/>
                </a:cubicBezTo>
                <a:cubicBezTo>
                  <a:pt x="84" y="566"/>
                  <a:pt x="100" y="560"/>
                  <a:pt x="100" y="560"/>
                </a:cubicBezTo>
                <a:cubicBezTo>
                  <a:pt x="119" y="532"/>
                  <a:pt x="115" y="497"/>
                  <a:pt x="140" y="472"/>
                </a:cubicBezTo>
                <a:cubicBezTo>
                  <a:pt x="149" y="446"/>
                  <a:pt x="161" y="424"/>
                  <a:pt x="172" y="400"/>
                </a:cubicBezTo>
                <a:cubicBezTo>
                  <a:pt x="194" y="351"/>
                  <a:pt x="211" y="296"/>
                  <a:pt x="224" y="244"/>
                </a:cubicBezTo>
                <a:cubicBezTo>
                  <a:pt x="182" y="202"/>
                  <a:pt x="146" y="192"/>
                  <a:pt x="88" y="184"/>
                </a:cubicBezTo>
                <a:cubicBezTo>
                  <a:pt x="52" y="160"/>
                  <a:pt x="42" y="124"/>
                  <a:pt x="36" y="80"/>
                </a:cubicBezTo>
                <a:cubicBezTo>
                  <a:pt x="33" y="53"/>
                  <a:pt x="33" y="21"/>
                  <a:pt x="12" y="0"/>
                </a:cubicBezTo>
              </a:path>
            </a:pathLst>
          </a:custGeom>
          <a:solidFill>
            <a:srgbClr val="FFF8E3"/>
          </a:solidFill>
          <a:ln w="571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1" name="Freeform 3"/>
          <p:cNvSpPr>
            <a:spLocks/>
          </p:cNvSpPr>
          <p:nvPr/>
        </p:nvSpPr>
        <p:spPr bwMode="auto">
          <a:xfrm>
            <a:off x="5321300" y="2508250"/>
            <a:ext cx="674688" cy="1782763"/>
          </a:xfrm>
          <a:custGeom>
            <a:avLst/>
            <a:gdLst>
              <a:gd name="T0" fmla="*/ 0 w 425"/>
              <a:gd name="T1" fmla="*/ 1123 h 1123"/>
              <a:gd name="T2" fmla="*/ 72 w 425"/>
              <a:gd name="T3" fmla="*/ 1015 h 1123"/>
              <a:gd name="T4" fmla="*/ 112 w 425"/>
              <a:gd name="T5" fmla="*/ 995 h 1123"/>
              <a:gd name="T6" fmla="*/ 148 w 425"/>
              <a:gd name="T7" fmla="*/ 947 h 1123"/>
              <a:gd name="T8" fmla="*/ 132 w 425"/>
              <a:gd name="T9" fmla="*/ 783 h 1123"/>
              <a:gd name="T10" fmla="*/ 92 w 425"/>
              <a:gd name="T11" fmla="*/ 743 h 1123"/>
              <a:gd name="T12" fmla="*/ 128 w 425"/>
              <a:gd name="T13" fmla="*/ 715 h 1123"/>
              <a:gd name="T14" fmla="*/ 240 w 425"/>
              <a:gd name="T15" fmla="*/ 707 h 1123"/>
              <a:gd name="T16" fmla="*/ 336 w 425"/>
              <a:gd name="T17" fmla="*/ 695 h 1123"/>
              <a:gd name="T18" fmla="*/ 352 w 425"/>
              <a:gd name="T19" fmla="*/ 691 h 1123"/>
              <a:gd name="T20" fmla="*/ 328 w 425"/>
              <a:gd name="T21" fmla="*/ 667 h 1123"/>
              <a:gd name="T22" fmla="*/ 272 w 425"/>
              <a:gd name="T23" fmla="*/ 611 h 1123"/>
              <a:gd name="T24" fmla="*/ 244 w 425"/>
              <a:gd name="T25" fmla="*/ 575 h 1123"/>
              <a:gd name="T26" fmla="*/ 236 w 425"/>
              <a:gd name="T27" fmla="*/ 551 h 1123"/>
              <a:gd name="T28" fmla="*/ 240 w 425"/>
              <a:gd name="T29" fmla="*/ 523 h 1123"/>
              <a:gd name="T30" fmla="*/ 248 w 425"/>
              <a:gd name="T31" fmla="*/ 499 h 1123"/>
              <a:gd name="T32" fmla="*/ 272 w 425"/>
              <a:gd name="T33" fmla="*/ 419 h 1123"/>
              <a:gd name="T34" fmla="*/ 304 w 425"/>
              <a:gd name="T35" fmla="*/ 391 h 1123"/>
              <a:gd name="T36" fmla="*/ 328 w 425"/>
              <a:gd name="T37" fmla="*/ 363 h 1123"/>
              <a:gd name="T38" fmla="*/ 304 w 425"/>
              <a:gd name="T39" fmla="*/ 311 h 1123"/>
              <a:gd name="T40" fmla="*/ 272 w 425"/>
              <a:gd name="T41" fmla="*/ 279 h 1123"/>
              <a:gd name="T42" fmla="*/ 240 w 425"/>
              <a:gd name="T43" fmla="*/ 231 h 1123"/>
              <a:gd name="T44" fmla="*/ 220 w 425"/>
              <a:gd name="T45" fmla="*/ 195 h 1123"/>
              <a:gd name="T46" fmla="*/ 248 w 425"/>
              <a:gd name="T47" fmla="*/ 171 h 1123"/>
              <a:gd name="T48" fmla="*/ 260 w 425"/>
              <a:gd name="T49" fmla="*/ 159 h 1123"/>
              <a:gd name="T50" fmla="*/ 272 w 425"/>
              <a:gd name="T51" fmla="*/ 155 h 1123"/>
              <a:gd name="T52" fmla="*/ 280 w 425"/>
              <a:gd name="T53" fmla="*/ 143 h 1123"/>
              <a:gd name="T54" fmla="*/ 292 w 425"/>
              <a:gd name="T55" fmla="*/ 135 h 1123"/>
              <a:gd name="T56" fmla="*/ 336 w 425"/>
              <a:gd name="T57" fmla="*/ 103 h 1123"/>
              <a:gd name="T58" fmla="*/ 360 w 425"/>
              <a:gd name="T59" fmla="*/ 87 h 1123"/>
              <a:gd name="T60" fmla="*/ 388 w 425"/>
              <a:gd name="T61" fmla="*/ 55 h 1123"/>
              <a:gd name="T62" fmla="*/ 404 w 425"/>
              <a:gd name="T63" fmla="*/ 31 h 1123"/>
              <a:gd name="T64" fmla="*/ 388 w 425"/>
              <a:gd name="T65" fmla="*/ 43 h 1123"/>
              <a:gd name="T66" fmla="*/ 384 w 425"/>
              <a:gd name="T67" fmla="*/ 59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5" h="1123">
                <a:moveTo>
                  <a:pt x="0" y="1123"/>
                </a:moveTo>
                <a:cubicBezTo>
                  <a:pt x="38" y="1097"/>
                  <a:pt x="27" y="1026"/>
                  <a:pt x="72" y="1015"/>
                </a:cubicBezTo>
                <a:cubicBezTo>
                  <a:pt x="85" y="1006"/>
                  <a:pt x="99" y="1004"/>
                  <a:pt x="112" y="995"/>
                </a:cubicBezTo>
                <a:cubicBezTo>
                  <a:pt x="124" y="978"/>
                  <a:pt x="137" y="964"/>
                  <a:pt x="148" y="947"/>
                </a:cubicBezTo>
                <a:cubicBezTo>
                  <a:pt x="161" y="893"/>
                  <a:pt x="184" y="817"/>
                  <a:pt x="132" y="783"/>
                </a:cubicBezTo>
                <a:cubicBezTo>
                  <a:pt x="122" y="768"/>
                  <a:pt x="110" y="749"/>
                  <a:pt x="92" y="743"/>
                </a:cubicBezTo>
                <a:cubicBezTo>
                  <a:pt x="73" y="715"/>
                  <a:pt x="104" y="717"/>
                  <a:pt x="128" y="715"/>
                </a:cubicBezTo>
                <a:cubicBezTo>
                  <a:pt x="165" y="712"/>
                  <a:pt x="203" y="710"/>
                  <a:pt x="240" y="707"/>
                </a:cubicBezTo>
                <a:cubicBezTo>
                  <a:pt x="273" y="700"/>
                  <a:pt x="302" y="698"/>
                  <a:pt x="336" y="695"/>
                </a:cubicBezTo>
                <a:cubicBezTo>
                  <a:pt x="341" y="694"/>
                  <a:pt x="348" y="694"/>
                  <a:pt x="352" y="691"/>
                </a:cubicBezTo>
                <a:cubicBezTo>
                  <a:pt x="371" y="676"/>
                  <a:pt x="336" y="670"/>
                  <a:pt x="328" y="667"/>
                </a:cubicBezTo>
                <a:cubicBezTo>
                  <a:pt x="311" y="650"/>
                  <a:pt x="292" y="624"/>
                  <a:pt x="272" y="611"/>
                </a:cubicBezTo>
                <a:cubicBezTo>
                  <a:pt x="264" y="598"/>
                  <a:pt x="250" y="589"/>
                  <a:pt x="244" y="575"/>
                </a:cubicBezTo>
                <a:cubicBezTo>
                  <a:pt x="241" y="567"/>
                  <a:pt x="236" y="551"/>
                  <a:pt x="236" y="551"/>
                </a:cubicBezTo>
                <a:cubicBezTo>
                  <a:pt x="237" y="542"/>
                  <a:pt x="238" y="532"/>
                  <a:pt x="240" y="523"/>
                </a:cubicBezTo>
                <a:cubicBezTo>
                  <a:pt x="242" y="515"/>
                  <a:pt x="248" y="499"/>
                  <a:pt x="248" y="499"/>
                </a:cubicBezTo>
                <a:cubicBezTo>
                  <a:pt x="251" y="471"/>
                  <a:pt x="247" y="436"/>
                  <a:pt x="272" y="419"/>
                </a:cubicBezTo>
                <a:cubicBezTo>
                  <a:pt x="283" y="387"/>
                  <a:pt x="272" y="396"/>
                  <a:pt x="304" y="391"/>
                </a:cubicBezTo>
                <a:cubicBezTo>
                  <a:pt x="313" y="377"/>
                  <a:pt x="312" y="368"/>
                  <a:pt x="328" y="363"/>
                </a:cubicBezTo>
                <a:cubicBezTo>
                  <a:pt x="324" y="334"/>
                  <a:pt x="327" y="326"/>
                  <a:pt x="304" y="311"/>
                </a:cubicBezTo>
                <a:cubicBezTo>
                  <a:pt x="295" y="297"/>
                  <a:pt x="286" y="288"/>
                  <a:pt x="272" y="279"/>
                </a:cubicBezTo>
                <a:cubicBezTo>
                  <a:pt x="265" y="259"/>
                  <a:pt x="254" y="245"/>
                  <a:pt x="240" y="231"/>
                </a:cubicBezTo>
                <a:cubicBezTo>
                  <a:pt x="236" y="218"/>
                  <a:pt x="220" y="195"/>
                  <a:pt x="220" y="195"/>
                </a:cubicBezTo>
                <a:cubicBezTo>
                  <a:pt x="225" y="179"/>
                  <a:pt x="232" y="176"/>
                  <a:pt x="248" y="171"/>
                </a:cubicBezTo>
                <a:cubicBezTo>
                  <a:pt x="252" y="167"/>
                  <a:pt x="255" y="162"/>
                  <a:pt x="260" y="159"/>
                </a:cubicBezTo>
                <a:cubicBezTo>
                  <a:pt x="264" y="157"/>
                  <a:pt x="269" y="158"/>
                  <a:pt x="272" y="155"/>
                </a:cubicBezTo>
                <a:cubicBezTo>
                  <a:pt x="276" y="152"/>
                  <a:pt x="277" y="146"/>
                  <a:pt x="280" y="143"/>
                </a:cubicBezTo>
                <a:cubicBezTo>
                  <a:pt x="283" y="140"/>
                  <a:pt x="288" y="138"/>
                  <a:pt x="292" y="135"/>
                </a:cubicBezTo>
                <a:cubicBezTo>
                  <a:pt x="303" y="119"/>
                  <a:pt x="320" y="112"/>
                  <a:pt x="336" y="103"/>
                </a:cubicBezTo>
                <a:cubicBezTo>
                  <a:pt x="344" y="98"/>
                  <a:pt x="360" y="87"/>
                  <a:pt x="360" y="87"/>
                </a:cubicBezTo>
                <a:cubicBezTo>
                  <a:pt x="379" y="59"/>
                  <a:pt x="368" y="68"/>
                  <a:pt x="388" y="55"/>
                </a:cubicBezTo>
                <a:cubicBezTo>
                  <a:pt x="393" y="47"/>
                  <a:pt x="399" y="39"/>
                  <a:pt x="404" y="31"/>
                </a:cubicBezTo>
                <a:cubicBezTo>
                  <a:pt x="425" y="0"/>
                  <a:pt x="397" y="37"/>
                  <a:pt x="388" y="43"/>
                </a:cubicBezTo>
                <a:cubicBezTo>
                  <a:pt x="384" y="56"/>
                  <a:pt x="384" y="51"/>
                  <a:pt x="384" y="59"/>
                </a:cubicBezTo>
              </a:path>
            </a:pathLst>
          </a:custGeom>
          <a:solidFill>
            <a:srgbClr val="FFF8E3"/>
          </a:solidFill>
          <a:ln w="571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2" name="Freeform 4"/>
          <p:cNvSpPr>
            <a:spLocks/>
          </p:cNvSpPr>
          <p:nvPr/>
        </p:nvSpPr>
        <p:spPr bwMode="auto">
          <a:xfrm>
            <a:off x="2870200" y="1516063"/>
            <a:ext cx="679450" cy="1695450"/>
          </a:xfrm>
          <a:custGeom>
            <a:avLst/>
            <a:gdLst>
              <a:gd name="T0" fmla="*/ 124 w 428"/>
              <a:gd name="T1" fmla="*/ 1068 h 1068"/>
              <a:gd name="T2" fmla="*/ 116 w 428"/>
              <a:gd name="T3" fmla="*/ 1004 h 1068"/>
              <a:gd name="T4" fmla="*/ 32 w 428"/>
              <a:gd name="T5" fmla="*/ 884 h 1068"/>
              <a:gd name="T6" fmla="*/ 12 w 428"/>
              <a:gd name="T7" fmla="*/ 812 h 1068"/>
              <a:gd name="T8" fmla="*/ 0 w 428"/>
              <a:gd name="T9" fmla="*/ 772 h 1068"/>
              <a:gd name="T10" fmla="*/ 296 w 428"/>
              <a:gd name="T11" fmla="*/ 796 h 1068"/>
              <a:gd name="T12" fmla="*/ 360 w 428"/>
              <a:gd name="T13" fmla="*/ 756 h 1068"/>
              <a:gd name="T14" fmla="*/ 356 w 428"/>
              <a:gd name="T15" fmla="*/ 700 h 1068"/>
              <a:gd name="T16" fmla="*/ 304 w 428"/>
              <a:gd name="T17" fmla="*/ 640 h 1068"/>
              <a:gd name="T18" fmla="*/ 280 w 428"/>
              <a:gd name="T19" fmla="*/ 604 h 1068"/>
              <a:gd name="T20" fmla="*/ 272 w 428"/>
              <a:gd name="T21" fmla="*/ 592 h 1068"/>
              <a:gd name="T22" fmla="*/ 308 w 428"/>
              <a:gd name="T23" fmla="*/ 568 h 1068"/>
              <a:gd name="T24" fmla="*/ 312 w 428"/>
              <a:gd name="T25" fmla="*/ 492 h 1068"/>
              <a:gd name="T26" fmla="*/ 316 w 428"/>
              <a:gd name="T27" fmla="*/ 416 h 1068"/>
              <a:gd name="T28" fmla="*/ 428 w 428"/>
              <a:gd name="T29" fmla="*/ 404 h 1068"/>
              <a:gd name="T30" fmla="*/ 424 w 428"/>
              <a:gd name="T31" fmla="*/ 248 h 1068"/>
              <a:gd name="T32" fmla="*/ 416 w 428"/>
              <a:gd name="T33" fmla="*/ 224 h 1068"/>
              <a:gd name="T34" fmla="*/ 412 w 428"/>
              <a:gd name="T35" fmla="*/ 172 h 1068"/>
              <a:gd name="T36" fmla="*/ 388 w 428"/>
              <a:gd name="T37" fmla="*/ 156 h 1068"/>
              <a:gd name="T38" fmla="*/ 368 w 428"/>
              <a:gd name="T39" fmla="*/ 132 h 1068"/>
              <a:gd name="T40" fmla="*/ 388 w 428"/>
              <a:gd name="T41" fmla="*/ 40 h 1068"/>
              <a:gd name="T42" fmla="*/ 396 w 428"/>
              <a:gd name="T43" fmla="*/ 16 h 1068"/>
              <a:gd name="T44" fmla="*/ 408 w 428"/>
              <a:gd name="T45"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8" h="1068">
                <a:moveTo>
                  <a:pt x="124" y="1068"/>
                </a:moveTo>
                <a:cubicBezTo>
                  <a:pt x="124" y="1066"/>
                  <a:pt x="124" y="1019"/>
                  <a:pt x="116" y="1004"/>
                </a:cubicBezTo>
                <a:cubicBezTo>
                  <a:pt x="92" y="961"/>
                  <a:pt x="59" y="924"/>
                  <a:pt x="32" y="884"/>
                </a:cubicBezTo>
                <a:cubicBezTo>
                  <a:pt x="20" y="865"/>
                  <a:pt x="17" y="833"/>
                  <a:pt x="12" y="812"/>
                </a:cubicBezTo>
                <a:cubicBezTo>
                  <a:pt x="9" y="798"/>
                  <a:pt x="0" y="772"/>
                  <a:pt x="0" y="772"/>
                </a:cubicBezTo>
                <a:cubicBezTo>
                  <a:pt x="58" y="733"/>
                  <a:pt x="216" y="787"/>
                  <a:pt x="296" y="796"/>
                </a:cubicBezTo>
                <a:cubicBezTo>
                  <a:pt x="370" y="791"/>
                  <a:pt x="344" y="803"/>
                  <a:pt x="360" y="756"/>
                </a:cubicBezTo>
                <a:cubicBezTo>
                  <a:pt x="359" y="737"/>
                  <a:pt x="360" y="718"/>
                  <a:pt x="356" y="700"/>
                </a:cubicBezTo>
                <a:cubicBezTo>
                  <a:pt x="354" y="689"/>
                  <a:pt x="313" y="651"/>
                  <a:pt x="304" y="640"/>
                </a:cubicBezTo>
                <a:cubicBezTo>
                  <a:pt x="295" y="629"/>
                  <a:pt x="288" y="616"/>
                  <a:pt x="280" y="604"/>
                </a:cubicBezTo>
                <a:cubicBezTo>
                  <a:pt x="277" y="600"/>
                  <a:pt x="272" y="592"/>
                  <a:pt x="272" y="592"/>
                </a:cubicBezTo>
                <a:cubicBezTo>
                  <a:pt x="284" y="580"/>
                  <a:pt x="294" y="577"/>
                  <a:pt x="308" y="568"/>
                </a:cubicBezTo>
                <a:cubicBezTo>
                  <a:pt x="324" y="543"/>
                  <a:pt x="322" y="521"/>
                  <a:pt x="312" y="492"/>
                </a:cubicBezTo>
                <a:cubicBezTo>
                  <a:pt x="313" y="467"/>
                  <a:pt x="303" y="438"/>
                  <a:pt x="316" y="416"/>
                </a:cubicBezTo>
                <a:cubicBezTo>
                  <a:pt x="317" y="414"/>
                  <a:pt x="401" y="407"/>
                  <a:pt x="428" y="404"/>
                </a:cubicBezTo>
                <a:cubicBezTo>
                  <a:pt x="427" y="352"/>
                  <a:pt x="427" y="300"/>
                  <a:pt x="424" y="248"/>
                </a:cubicBezTo>
                <a:cubicBezTo>
                  <a:pt x="423" y="240"/>
                  <a:pt x="416" y="224"/>
                  <a:pt x="416" y="224"/>
                </a:cubicBezTo>
                <a:cubicBezTo>
                  <a:pt x="415" y="207"/>
                  <a:pt x="419" y="188"/>
                  <a:pt x="412" y="172"/>
                </a:cubicBezTo>
                <a:cubicBezTo>
                  <a:pt x="408" y="163"/>
                  <a:pt x="388" y="156"/>
                  <a:pt x="388" y="156"/>
                </a:cubicBezTo>
                <a:cubicBezTo>
                  <a:pt x="382" y="147"/>
                  <a:pt x="370" y="142"/>
                  <a:pt x="368" y="132"/>
                </a:cubicBezTo>
                <a:cubicBezTo>
                  <a:pt x="364" y="108"/>
                  <a:pt x="382" y="64"/>
                  <a:pt x="388" y="40"/>
                </a:cubicBezTo>
                <a:cubicBezTo>
                  <a:pt x="390" y="32"/>
                  <a:pt x="389" y="21"/>
                  <a:pt x="396" y="16"/>
                </a:cubicBezTo>
                <a:cubicBezTo>
                  <a:pt x="410" y="7"/>
                  <a:pt x="408" y="13"/>
                  <a:pt x="408" y="0"/>
                </a:cubicBezTo>
              </a:path>
            </a:pathLst>
          </a:custGeom>
          <a:noFill/>
          <a:ln w="571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4" name="Freeform 6"/>
          <p:cNvSpPr>
            <a:spLocks/>
          </p:cNvSpPr>
          <p:nvPr/>
        </p:nvSpPr>
        <p:spPr bwMode="auto">
          <a:xfrm>
            <a:off x="7927975" y="3263900"/>
            <a:ext cx="430213" cy="560388"/>
          </a:xfrm>
          <a:custGeom>
            <a:avLst/>
            <a:gdLst>
              <a:gd name="T0" fmla="*/ 270 w 271"/>
              <a:gd name="T1" fmla="*/ 0 h 353"/>
              <a:gd name="T2" fmla="*/ 270 w 271"/>
              <a:gd name="T3" fmla="*/ 9 h 353"/>
              <a:gd name="T4" fmla="*/ 270 w 271"/>
              <a:gd name="T5" fmla="*/ 27 h 353"/>
              <a:gd name="T6" fmla="*/ 153 w 271"/>
              <a:gd name="T7" fmla="*/ 190 h 353"/>
              <a:gd name="T8" fmla="*/ 27 w 271"/>
              <a:gd name="T9" fmla="*/ 352 h 353"/>
              <a:gd name="T10" fmla="*/ 18 w 271"/>
              <a:gd name="T11" fmla="*/ 352 h 353"/>
              <a:gd name="T12" fmla="*/ 0 w 271"/>
              <a:gd name="T13" fmla="*/ 352 h 353"/>
              <a:gd name="T14" fmla="*/ 72 w 271"/>
              <a:gd name="T15" fmla="*/ 262 h 353"/>
              <a:gd name="T16" fmla="*/ 135 w 271"/>
              <a:gd name="T17" fmla="*/ 172 h 353"/>
              <a:gd name="T18" fmla="*/ 207 w 271"/>
              <a:gd name="T19" fmla="*/ 82 h 353"/>
              <a:gd name="T20" fmla="*/ 270 w 271"/>
              <a:gd name="T2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353">
                <a:moveTo>
                  <a:pt x="270" y="0"/>
                </a:moveTo>
                <a:lnTo>
                  <a:pt x="270" y="9"/>
                </a:lnTo>
                <a:lnTo>
                  <a:pt x="270" y="27"/>
                </a:lnTo>
                <a:lnTo>
                  <a:pt x="153" y="190"/>
                </a:lnTo>
                <a:lnTo>
                  <a:pt x="27" y="352"/>
                </a:lnTo>
                <a:lnTo>
                  <a:pt x="18" y="352"/>
                </a:lnTo>
                <a:lnTo>
                  <a:pt x="0" y="352"/>
                </a:lnTo>
                <a:lnTo>
                  <a:pt x="72" y="262"/>
                </a:lnTo>
                <a:lnTo>
                  <a:pt x="135" y="172"/>
                </a:lnTo>
                <a:lnTo>
                  <a:pt x="207" y="82"/>
                </a:lnTo>
                <a:lnTo>
                  <a:pt x="270" y="0"/>
                </a:lnTo>
              </a:path>
            </a:pathLst>
          </a:custGeom>
          <a:solidFill>
            <a:srgbClr val="FFF8E3"/>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9" name="Freeform 11"/>
          <p:cNvSpPr>
            <a:spLocks/>
          </p:cNvSpPr>
          <p:nvPr/>
        </p:nvSpPr>
        <p:spPr bwMode="auto">
          <a:xfrm>
            <a:off x="1911350" y="2082800"/>
            <a:ext cx="349250" cy="469900"/>
          </a:xfrm>
          <a:custGeom>
            <a:avLst/>
            <a:gdLst>
              <a:gd name="T0" fmla="*/ 0 w 220"/>
              <a:gd name="T1" fmla="*/ 81 h 296"/>
              <a:gd name="T2" fmla="*/ 27 w 220"/>
              <a:gd name="T3" fmla="*/ 143 h 296"/>
              <a:gd name="T4" fmla="*/ 55 w 220"/>
              <a:gd name="T5" fmla="*/ 215 h 296"/>
              <a:gd name="T6" fmla="*/ 82 w 220"/>
              <a:gd name="T7" fmla="*/ 215 h 296"/>
              <a:gd name="T8" fmla="*/ 110 w 220"/>
              <a:gd name="T9" fmla="*/ 215 h 296"/>
              <a:gd name="T10" fmla="*/ 128 w 220"/>
              <a:gd name="T11" fmla="*/ 250 h 296"/>
              <a:gd name="T12" fmla="*/ 137 w 220"/>
              <a:gd name="T13" fmla="*/ 295 h 296"/>
              <a:gd name="T14" fmla="*/ 183 w 220"/>
              <a:gd name="T15" fmla="*/ 242 h 296"/>
              <a:gd name="T16" fmla="*/ 219 w 220"/>
              <a:gd name="T17" fmla="*/ 188 h 296"/>
              <a:gd name="T18" fmla="*/ 210 w 220"/>
              <a:gd name="T19" fmla="*/ 116 h 296"/>
              <a:gd name="T20" fmla="*/ 192 w 220"/>
              <a:gd name="T21" fmla="*/ 54 h 296"/>
              <a:gd name="T22" fmla="*/ 128 w 220"/>
              <a:gd name="T23" fmla="*/ 27 h 296"/>
              <a:gd name="T24" fmla="*/ 55 w 220"/>
              <a:gd name="T25" fmla="*/ 0 h 296"/>
              <a:gd name="T26" fmla="*/ 46 w 220"/>
              <a:gd name="T27" fmla="*/ 18 h 296"/>
              <a:gd name="T28" fmla="*/ 27 w 220"/>
              <a:gd name="T29" fmla="*/ 36 h 296"/>
              <a:gd name="T30" fmla="*/ 18 w 220"/>
              <a:gd name="T31" fmla="*/ 54 h 296"/>
              <a:gd name="T32" fmla="*/ 0 w 220"/>
              <a:gd name="T33" fmla="*/ 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296">
                <a:moveTo>
                  <a:pt x="0" y="81"/>
                </a:moveTo>
                <a:lnTo>
                  <a:pt x="27" y="143"/>
                </a:lnTo>
                <a:lnTo>
                  <a:pt x="55" y="215"/>
                </a:lnTo>
                <a:lnTo>
                  <a:pt x="82" y="215"/>
                </a:lnTo>
                <a:lnTo>
                  <a:pt x="110" y="215"/>
                </a:lnTo>
                <a:lnTo>
                  <a:pt x="128" y="250"/>
                </a:lnTo>
                <a:lnTo>
                  <a:pt x="137" y="295"/>
                </a:lnTo>
                <a:lnTo>
                  <a:pt x="183" y="242"/>
                </a:lnTo>
                <a:lnTo>
                  <a:pt x="219" y="188"/>
                </a:lnTo>
                <a:lnTo>
                  <a:pt x="210" y="116"/>
                </a:lnTo>
                <a:lnTo>
                  <a:pt x="192" y="54"/>
                </a:lnTo>
                <a:lnTo>
                  <a:pt x="128" y="27"/>
                </a:lnTo>
                <a:lnTo>
                  <a:pt x="55" y="0"/>
                </a:lnTo>
                <a:lnTo>
                  <a:pt x="46" y="18"/>
                </a:lnTo>
                <a:lnTo>
                  <a:pt x="27" y="36"/>
                </a:lnTo>
                <a:lnTo>
                  <a:pt x="18" y="54"/>
                </a:lnTo>
                <a:lnTo>
                  <a:pt x="0" y="81"/>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2" name="Freeform 14"/>
          <p:cNvSpPr>
            <a:spLocks/>
          </p:cNvSpPr>
          <p:nvPr/>
        </p:nvSpPr>
        <p:spPr bwMode="auto">
          <a:xfrm>
            <a:off x="2514600" y="1738313"/>
            <a:ext cx="427038" cy="346075"/>
          </a:xfrm>
          <a:custGeom>
            <a:avLst/>
            <a:gdLst>
              <a:gd name="T0" fmla="*/ 0 w 269"/>
              <a:gd name="T1" fmla="*/ 81 h 218"/>
              <a:gd name="T2" fmla="*/ 27 w 269"/>
              <a:gd name="T3" fmla="*/ 145 h 218"/>
              <a:gd name="T4" fmla="*/ 54 w 269"/>
              <a:gd name="T5" fmla="*/ 217 h 218"/>
              <a:gd name="T6" fmla="*/ 134 w 269"/>
              <a:gd name="T7" fmla="*/ 217 h 218"/>
              <a:gd name="T8" fmla="*/ 214 w 269"/>
              <a:gd name="T9" fmla="*/ 217 h 218"/>
              <a:gd name="T10" fmla="*/ 241 w 269"/>
              <a:gd name="T11" fmla="*/ 190 h 218"/>
              <a:gd name="T12" fmla="*/ 268 w 269"/>
              <a:gd name="T13" fmla="*/ 163 h 218"/>
              <a:gd name="T14" fmla="*/ 259 w 269"/>
              <a:gd name="T15" fmla="*/ 136 h 218"/>
              <a:gd name="T16" fmla="*/ 241 w 269"/>
              <a:gd name="T17" fmla="*/ 109 h 218"/>
              <a:gd name="T18" fmla="*/ 179 w 269"/>
              <a:gd name="T19" fmla="*/ 54 h 218"/>
              <a:gd name="T20" fmla="*/ 107 w 269"/>
              <a:gd name="T21" fmla="*/ 0 h 218"/>
              <a:gd name="T22" fmla="*/ 80 w 269"/>
              <a:gd name="T23" fmla="*/ 18 h 218"/>
              <a:gd name="T24" fmla="*/ 54 w 269"/>
              <a:gd name="T25" fmla="*/ 36 h 218"/>
              <a:gd name="T26" fmla="*/ 27 w 269"/>
              <a:gd name="T27" fmla="*/ 54 h 218"/>
              <a:gd name="T28" fmla="*/ 0 w 269"/>
              <a:gd name="T29" fmla="*/ 8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9" h="218">
                <a:moveTo>
                  <a:pt x="0" y="81"/>
                </a:moveTo>
                <a:lnTo>
                  <a:pt x="27" y="145"/>
                </a:lnTo>
                <a:lnTo>
                  <a:pt x="54" y="217"/>
                </a:lnTo>
                <a:lnTo>
                  <a:pt x="134" y="217"/>
                </a:lnTo>
                <a:lnTo>
                  <a:pt x="214" y="217"/>
                </a:lnTo>
                <a:lnTo>
                  <a:pt x="241" y="190"/>
                </a:lnTo>
                <a:lnTo>
                  <a:pt x="268" y="163"/>
                </a:lnTo>
                <a:lnTo>
                  <a:pt x="259" y="136"/>
                </a:lnTo>
                <a:lnTo>
                  <a:pt x="241" y="109"/>
                </a:lnTo>
                <a:lnTo>
                  <a:pt x="179" y="54"/>
                </a:lnTo>
                <a:lnTo>
                  <a:pt x="107" y="0"/>
                </a:lnTo>
                <a:lnTo>
                  <a:pt x="80" y="18"/>
                </a:lnTo>
                <a:lnTo>
                  <a:pt x="54" y="36"/>
                </a:lnTo>
                <a:lnTo>
                  <a:pt x="27" y="54"/>
                </a:lnTo>
                <a:lnTo>
                  <a:pt x="0" y="81"/>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3" name="Freeform 15"/>
          <p:cNvSpPr>
            <a:spLocks/>
          </p:cNvSpPr>
          <p:nvPr/>
        </p:nvSpPr>
        <p:spPr bwMode="auto">
          <a:xfrm>
            <a:off x="2684463" y="1524000"/>
            <a:ext cx="473075" cy="385763"/>
          </a:xfrm>
          <a:custGeom>
            <a:avLst/>
            <a:gdLst>
              <a:gd name="T0" fmla="*/ 0 w 298"/>
              <a:gd name="T1" fmla="*/ 135 h 243"/>
              <a:gd name="T2" fmla="*/ 72 w 298"/>
              <a:gd name="T3" fmla="*/ 189 h 243"/>
              <a:gd name="T4" fmla="*/ 135 w 298"/>
              <a:gd name="T5" fmla="*/ 242 h 243"/>
              <a:gd name="T6" fmla="*/ 216 w 298"/>
              <a:gd name="T7" fmla="*/ 189 h 243"/>
              <a:gd name="T8" fmla="*/ 297 w 298"/>
              <a:gd name="T9" fmla="*/ 135 h 243"/>
              <a:gd name="T10" fmla="*/ 270 w 298"/>
              <a:gd name="T11" fmla="*/ 63 h 243"/>
              <a:gd name="T12" fmla="*/ 243 w 298"/>
              <a:gd name="T13" fmla="*/ 0 h 243"/>
              <a:gd name="T14" fmla="*/ 153 w 298"/>
              <a:gd name="T15" fmla="*/ 0 h 243"/>
              <a:gd name="T16" fmla="*/ 54 w 298"/>
              <a:gd name="T17" fmla="*/ 0 h 243"/>
              <a:gd name="T18" fmla="*/ 45 w 298"/>
              <a:gd name="T19" fmla="*/ 27 h 243"/>
              <a:gd name="T20" fmla="*/ 27 w 298"/>
              <a:gd name="T21" fmla="*/ 63 h 243"/>
              <a:gd name="T22" fmla="*/ 18 w 298"/>
              <a:gd name="T23" fmla="*/ 99 h 243"/>
              <a:gd name="T24" fmla="*/ 0 w 298"/>
              <a:gd name="T25" fmla="*/ 13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243">
                <a:moveTo>
                  <a:pt x="0" y="135"/>
                </a:moveTo>
                <a:lnTo>
                  <a:pt x="72" y="189"/>
                </a:lnTo>
                <a:lnTo>
                  <a:pt x="135" y="242"/>
                </a:lnTo>
                <a:lnTo>
                  <a:pt x="216" y="189"/>
                </a:lnTo>
                <a:lnTo>
                  <a:pt x="297" y="135"/>
                </a:lnTo>
                <a:lnTo>
                  <a:pt x="270" y="63"/>
                </a:lnTo>
                <a:lnTo>
                  <a:pt x="243" y="0"/>
                </a:lnTo>
                <a:lnTo>
                  <a:pt x="153" y="0"/>
                </a:lnTo>
                <a:lnTo>
                  <a:pt x="54" y="0"/>
                </a:lnTo>
                <a:lnTo>
                  <a:pt x="45" y="27"/>
                </a:lnTo>
                <a:lnTo>
                  <a:pt x="27" y="63"/>
                </a:lnTo>
                <a:lnTo>
                  <a:pt x="18" y="99"/>
                </a:lnTo>
                <a:lnTo>
                  <a:pt x="0" y="135"/>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4" name="Freeform 16"/>
          <p:cNvSpPr>
            <a:spLocks/>
          </p:cNvSpPr>
          <p:nvPr/>
        </p:nvSpPr>
        <p:spPr bwMode="auto">
          <a:xfrm>
            <a:off x="3068638" y="1524000"/>
            <a:ext cx="434975" cy="258763"/>
          </a:xfrm>
          <a:custGeom>
            <a:avLst/>
            <a:gdLst>
              <a:gd name="T0" fmla="*/ 0 w 274"/>
              <a:gd name="T1" fmla="*/ 0 h 163"/>
              <a:gd name="T2" fmla="*/ 27 w 274"/>
              <a:gd name="T3" fmla="*/ 63 h 163"/>
              <a:gd name="T4" fmla="*/ 55 w 274"/>
              <a:gd name="T5" fmla="*/ 135 h 163"/>
              <a:gd name="T6" fmla="*/ 109 w 274"/>
              <a:gd name="T7" fmla="*/ 117 h 163"/>
              <a:gd name="T8" fmla="*/ 164 w 274"/>
              <a:gd name="T9" fmla="*/ 108 h 163"/>
              <a:gd name="T10" fmla="*/ 191 w 274"/>
              <a:gd name="T11" fmla="*/ 135 h 163"/>
              <a:gd name="T12" fmla="*/ 218 w 274"/>
              <a:gd name="T13" fmla="*/ 162 h 163"/>
              <a:gd name="T14" fmla="*/ 237 w 274"/>
              <a:gd name="T15" fmla="*/ 144 h 163"/>
              <a:gd name="T16" fmla="*/ 246 w 274"/>
              <a:gd name="T17" fmla="*/ 135 h 163"/>
              <a:gd name="T18" fmla="*/ 264 w 274"/>
              <a:gd name="T19" fmla="*/ 63 h 163"/>
              <a:gd name="T20" fmla="*/ 273 w 274"/>
              <a:gd name="T21" fmla="*/ 0 h 163"/>
              <a:gd name="T22" fmla="*/ 209 w 274"/>
              <a:gd name="T23" fmla="*/ 0 h 163"/>
              <a:gd name="T24" fmla="*/ 137 w 274"/>
              <a:gd name="T25" fmla="*/ 0 h 163"/>
              <a:gd name="T26" fmla="*/ 73 w 274"/>
              <a:gd name="T27" fmla="*/ 0 h 163"/>
              <a:gd name="T28" fmla="*/ 0 w 274"/>
              <a:gd name="T2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63">
                <a:moveTo>
                  <a:pt x="0" y="0"/>
                </a:moveTo>
                <a:lnTo>
                  <a:pt x="27" y="63"/>
                </a:lnTo>
                <a:lnTo>
                  <a:pt x="55" y="135"/>
                </a:lnTo>
                <a:lnTo>
                  <a:pt x="109" y="117"/>
                </a:lnTo>
                <a:lnTo>
                  <a:pt x="164" y="108"/>
                </a:lnTo>
                <a:lnTo>
                  <a:pt x="191" y="135"/>
                </a:lnTo>
                <a:lnTo>
                  <a:pt x="218" y="162"/>
                </a:lnTo>
                <a:lnTo>
                  <a:pt x="237" y="144"/>
                </a:lnTo>
                <a:lnTo>
                  <a:pt x="246" y="135"/>
                </a:lnTo>
                <a:lnTo>
                  <a:pt x="264" y="63"/>
                </a:lnTo>
                <a:lnTo>
                  <a:pt x="273" y="0"/>
                </a:lnTo>
                <a:lnTo>
                  <a:pt x="209" y="0"/>
                </a:lnTo>
                <a:lnTo>
                  <a:pt x="137" y="0"/>
                </a:lnTo>
                <a:lnTo>
                  <a:pt x="73" y="0"/>
                </a:lnTo>
                <a:lnTo>
                  <a:pt x="0"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5" name="Freeform 17"/>
          <p:cNvSpPr>
            <a:spLocks/>
          </p:cNvSpPr>
          <p:nvPr/>
        </p:nvSpPr>
        <p:spPr bwMode="auto">
          <a:xfrm>
            <a:off x="3451225" y="1524000"/>
            <a:ext cx="515938" cy="428625"/>
          </a:xfrm>
          <a:custGeom>
            <a:avLst/>
            <a:gdLst>
              <a:gd name="T0" fmla="*/ 27 w 325"/>
              <a:gd name="T1" fmla="*/ 0 h 270"/>
              <a:gd name="T2" fmla="*/ 18 w 325"/>
              <a:gd name="T3" fmla="*/ 63 h 270"/>
              <a:gd name="T4" fmla="*/ 0 w 325"/>
              <a:gd name="T5" fmla="*/ 135 h 270"/>
              <a:gd name="T6" fmla="*/ 27 w 325"/>
              <a:gd name="T7" fmla="*/ 162 h 270"/>
              <a:gd name="T8" fmla="*/ 54 w 325"/>
              <a:gd name="T9" fmla="*/ 189 h 270"/>
              <a:gd name="T10" fmla="*/ 54 w 325"/>
              <a:gd name="T11" fmla="*/ 224 h 270"/>
              <a:gd name="T12" fmla="*/ 54 w 325"/>
              <a:gd name="T13" fmla="*/ 269 h 270"/>
              <a:gd name="T14" fmla="*/ 126 w 325"/>
              <a:gd name="T15" fmla="*/ 251 h 270"/>
              <a:gd name="T16" fmla="*/ 189 w 325"/>
              <a:gd name="T17" fmla="*/ 242 h 270"/>
              <a:gd name="T18" fmla="*/ 261 w 325"/>
              <a:gd name="T19" fmla="*/ 242 h 270"/>
              <a:gd name="T20" fmla="*/ 324 w 325"/>
              <a:gd name="T21" fmla="*/ 242 h 270"/>
              <a:gd name="T22" fmla="*/ 324 w 325"/>
              <a:gd name="T23" fmla="*/ 135 h 270"/>
              <a:gd name="T24" fmla="*/ 324 w 325"/>
              <a:gd name="T25" fmla="*/ 27 h 270"/>
              <a:gd name="T26" fmla="*/ 252 w 325"/>
              <a:gd name="T27" fmla="*/ 18 h 270"/>
              <a:gd name="T28" fmla="*/ 171 w 325"/>
              <a:gd name="T29" fmla="*/ 9 h 270"/>
              <a:gd name="T30" fmla="*/ 99 w 325"/>
              <a:gd name="T31" fmla="*/ 0 h 270"/>
              <a:gd name="T32" fmla="*/ 27 w 325"/>
              <a:gd name="T3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270">
                <a:moveTo>
                  <a:pt x="27" y="0"/>
                </a:moveTo>
                <a:lnTo>
                  <a:pt x="18" y="63"/>
                </a:lnTo>
                <a:lnTo>
                  <a:pt x="0" y="135"/>
                </a:lnTo>
                <a:lnTo>
                  <a:pt x="27" y="162"/>
                </a:lnTo>
                <a:lnTo>
                  <a:pt x="54" y="189"/>
                </a:lnTo>
                <a:lnTo>
                  <a:pt x="54" y="224"/>
                </a:lnTo>
                <a:lnTo>
                  <a:pt x="54" y="269"/>
                </a:lnTo>
                <a:lnTo>
                  <a:pt x="126" y="251"/>
                </a:lnTo>
                <a:lnTo>
                  <a:pt x="189" y="242"/>
                </a:lnTo>
                <a:lnTo>
                  <a:pt x="261" y="242"/>
                </a:lnTo>
                <a:lnTo>
                  <a:pt x="324" y="242"/>
                </a:lnTo>
                <a:lnTo>
                  <a:pt x="324" y="135"/>
                </a:lnTo>
                <a:lnTo>
                  <a:pt x="324" y="27"/>
                </a:lnTo>
                <a:lnTo>
                  <a:pt x="252" y="18"/>
                </a:lnTo>
                <a:lnTo>
                  <a:pt x="171" y="9"/>
                </a:lnTo>
                <a:lnTo>
                  <a:pt x="99" y="0"/>
                </a:lnTo>
                <a:lnTo>
                  <a:pt x="27"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6" name="Freeform 18"/>
          <p:cNvSpPr>
            <a:spLocks/>
          </p:cNvSpPr>
          <p:nvPr/>
        </p:nvSpPr>
        <p:spPr bwMode="auto">
          <a:xfrm>
            <a:off x="3967163" y="1568450"/>
            <a:ext cx="388937" cy="341313"/>
          </a:xfrm>
          <a:custGeom>
            <a:avLst/>
            <a:gdLst>
              <a:gd name="T0" fmla="*/ 0 w 245"/>
              <a:gd name="T1" fmla="*/ 0 h 215"/>
              <a:gd name="T2" fmla="*/ 0 w 245"/>
              <a:gd name="T3" fmla="*/ 9 h 215"/>
              <a:gd name="T4" fmla="*/ 0 w 245"/>
              <a:gd name="T5" fmla="*/ 27 h 215"/>
              <a:gd name="T6" fmla="*/ 0 w 245"/>
              <a:gd name="T7" fmla="*/ 116 h 215"/>
              <a:gd name="T8" fmla="*/ 0 w 245"/>
              <a:gd name="T9" fmla="*/ 214 h 215"/>
              <a:gd name="T10" fmla="*/ 127 w 245"/>
              <a:gd name="T11" fmla="*/ 214 h 215"/>
              <a:gd name="T12" fmla="*/ 244 w 245"/>
              <a:gd name="T13" fmla="*/ 214 h 215"/>
              <a:gd name="T14" fmla="*/ 244 w 245"/>
              <a:gd name="T15" fmla="*/ 107 h 215"/>
              <a:gd name="T16" fmla="*/ 244 w 245"/>
              <a:gd name="T17" fmla="*/ 0 h 215"/>
              <a:gd name="T18" fmla="*/ 181 w 245"/>
              <a:gd name="T19" fmla="*/ 0 h 215"/>
              <a:gd name="T20" fmla="*/ 117 w 245"/>
              <a:gd name="T21" fmla="*/ 0 h 215"/>
              <a:gd name="T22" fmla="*/ 63 w 245"/>
              <a:gd name="T23" fmla="*/ 0 h 215"/>
              <a:gd name="T24" fmla="*/ 0 w 245"/>
              <a:gd name="T25"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15">
                <a:moveTo>
                  <a:pt x="0" y="0"/>
                </a:moveTo>
                <a:lnTo>
                  <a:pt x="0" y="9"/>
                </a:lnTo>
                <a:lnTo>
                  <a:pt x="0" y="27"/>
                </a:lnTo>
                <a:lnTo>
                  <a:pt x="0" y="116"/>
                </a:lnTo>
                <a:lnTo>
                  <a:pt x="0" y="214"/>
                </a:lnTo>
                <a:lnTo>
                  <a:pt x="127" y="214"/>
                </a:lnTo>
                <a:lnTo>
                  <a:pt x="244" y="214"/>
                </a:lnTo>
                <a:lnTo>
                  <a:pt x="244" y="107"/>
                </a:lnTo>
                <a:lnTo>
                  <a:pt x="244" y="0"/>
                </a:lnTo>
                <a:lnTo>
                  <a:pt x="181" y="0"/>
                </a:lnTo>
                <a:lnTo>
                  <a:pt x="117" y="0"/>
                </a:lnTo>
                <a:lnTo>
                  <a:pt x="63" y="0"/>
                </a:lnTo>
                <a:lnTo>
                  <a:pt x="0"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7" name="Freeform 19"/>
          <p:cNvSpPr>
            <a:spLocks/>
          </p:cNvSpPr>
          <p:nvPr/>
        </p:nvSpPr>
        <p:spPr bwMode="auto">
          <a:xfrm>
            <a:off x="4354513" y="1568450"/>
            <a:ext cx="495300" cy="384175"/>
          </a:xfrm>
          <a:custGeom>
            <a:avLst/>
            <a:gdLst>
              <a:gd name="T0" fmla="*/ 0 w 312"/>
              <a:gd name="T1" fmla="*/ 0 h 242"/>
              <a:gd name="T2" fmla="*/ 0 w 312"/>
              <a:gd name="T3" fmla="*/ 108 h 242"/>
              <a:gd name="T4" fmla="*/ 0 w 312"/>
              <a:gd name="T5" fmla="*/ 214 h 242"/>
              <a:gd name="T6" fmla="*/ 151 w 312"/>
              <a:gd name="T7" fmla="*/ 223 h 242"/>
              <a:gd name="T8" fmla="*/ 311 w 312"/>
              <a:gd name="T9" fmla="*/ 241 h 242"/>
              <a:gd name="T10" fmla="*/ 311 w 312"/>
              <a:gd name="T11" fmla="*/ 116 h 242"/>
              <a:gd name="T12" fmla="*/ 311 w 312"/>
              <a:gd name="T13" fmla="*/ 0 h 242"/>
              <a:gd name="T14" fmla="*/ 231 w 312"/>
              <a:gd name="T15" fmla="*/ 0 h 242"/>
              <a:gd name="T16" fmla="*/ 151 w 312"/>
              <a:gd name="T17" fmla="*/ 0 h 242"/>
              <a:gd name="T18" fmla="*/ 80 w 312"/>
              <a:gd name="T19" fmla="*/ 0 h 242"/>
              <a:gd name="T20" fmla="*/ 0 w 312"/>
              <a:gd name="T2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42">
                <a:moveTo>
                  <a:pt x="0" y="0"/>
                </a:moveTo>
                <a:lnTo>
                  <a:pt x="0" y="108"/>
                </a:lnTo>
                <a:lnTo>
                  <a:pt x="0" y="214"/>
                </a:lnTo>
                <a:lnTo>
                  <a:pt x="151" y="223"/>
                </a:lnTo>
                <a:lnTo>
                  <a:pt x="311" y="241"/>
                </a:lnTo>
                <a:lnTo>
                  <a:pt x="311" y="116"/>
                </a:lnTo>
                <a:lnTo>
                  <a:pt x="311" y="0"/>
                </a:lnTo>
                <a:lnTo>
                  <a:pt x="231" y="0"/>
                </a:lnTo>
                <a:lnTo>
                  <a:pt x="151" y="0"/>
                </a:lnTo>
                <a:lnTo>
                  <a:pt x="80"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8" name="Freeform 20"/>
          <p:cNvSpPr>
            <a:spLocks/>
          </p:cNvSpPr>
          <p:nvPr/>
        </p:nvSpPr>
        <p:spPr bwMode="auto">
          <a:xfrm>
            <a:off x="5191125" y="1568450"/>
            <a:ext cx="346075" cy="384175"/>
          </a:xfrm>
          <a:custGeom>
            <a:avLst/>
            <a:gdLst>
              <a:gd name="T0" fmla="*/ 0 w 218"/>
              <a:gd name="T1" fmla="*/ 0 h 242"/>
              <a:gd name="T2" fmla="*/ 0 w 218"/>
              <a:gd name="T3" fmla="*/ 116 h 242"/>
              <a:gd name="T4" fmla="*/ 0 w 218"/>
              <a:gd name="T5" fmla="*/ 241 h 242"/>
              <a:gd name="T6" fmla="*/ 109 w 218"/>
              <a:gd name="T7" fmla="*/ 241 h 242"/>
              <a:gd name="T8" fmla="*/ 217 w 218"/>
              <a:gd name="T9" fmla="*/ 241 h 242"/>
              <a:gd name="T10" fmla="*/ 217 w 218"/>
              <a:gd name="T11" fmla="*/ 116 h 242"/>
              <a:gd name="T12" fmla="*/ 217 w 218"/>
              <a:gd name="T13" fmla="*/ 0 h 242"/>
              <a:gd name="T14" fmla="*/ 163 w 218"/>
              <a:gd name="T15" fmla="*/ 0 h 242"/>
              <a:gd name="T16" fmla="*/ 109 w 218"/>
              <a:gd name="T17" fmla="*/ 0 h 242"/>
              <a:gd name="T18" fmla="*/ 54 w 218"/>
              <a:gd name="T19" fmla="*/ 0 h 242"/>
              <a:gd name="T20" fmla="*/ 0 w 218"/>
              <a:gd name="T2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42">
                <a:moveTo>
                  <a:pt x="0" y="0"/>
                </a:moveTo>
                <a:lnTo>
                  <a:pt x="0" y="116"/>
                </a:lnTo>
                <a:lnTo>
                  <a:pt x="0" y="241"/>
                </a:lnTo>
                <a:lnTo>
                  <a:pt x="109" y="241"/>
                </a:lnTo>
                <a:lnTo>
                  <a:pt x="217" y="241"/>
                </a:lnTo>
                <a:lnTo>
                  <a:pt x="217" y="116"/>
                </a:lnTo>
                <a:lnTo>
                  <a:pt x="217" y="0"/>
                </a:lnTo>
                <a:lnTo>
                  <a:pt x="163" y="0"/>
                </a:lnTo>
                <a:lnTo>
                  <a:pt x="109" y="0"/>
                </a:lnTo>
                <a:lnTo>
                  <a:pt x="54"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5" name="Freeform 27"/>
          <p:cNvSpPr>
            <a:spLocks/>
          </p:cNvSpPr>
          <p:nvPr/>
        </p:nvSpPr>
        <p:spPr bwMode="auto">
          <a:xfrm>
            <a:off x="1527175" y="2424113"/>
            <a:ext cx="685800" cy="469900"/>
          </a:xfrm>
          <a:custGeom>
            <a:avLst/>
            <a:gdLst>
              <a:gd name="T0" fmla="*/ 0 w 432"/>
              <a:gd name="T1" fmla="*/ 81 h 296"/>
              <a:gd name="T2" fmla="*/ 27 w 432"/>
              <a:gd name="T3" fmla="*/ 116 h 296"/>
              <a:gd name="T4" fmla="*/ 54 w 432"/>
              <a:gd name="T5" fmla="*/ 161 h 296"/>
              <a:gd name="T6" fmla="*/ 45 w 432"/>
              <a:gd name="T7" fmla="*/ 197 h 296"/>
              <a:gd name="T8" fmla="*/ 27 w 432"/>
              <a:gd name="T9" fmla="*/ 242 h 296"/>
              <a:gd name="T10" fmla="*/ 45 w 432"/>
              <a:gd name="T11" fmla="*/ 268 h 296"/>
              <a:gd name="T12" fmla="*/ 54 w 432"/>
              <a:gd name="T13" fmla="*/ 295 h 296"/>
              <a:gd name="T14" fmla="*/ 81 w 432"/>
              <a:gd name="T15" fmla="*/ 277 h 296"/>
              <a:gd name="T16" fmla="*/ 108 w 432"/>
              <a:gd name="T17" fmla="*/ 268 h 296"/>
              <a:gd name="T18" fmla="*/ 216 w 432"/>
              <a:gd name="T19" fmla="*/ 250 h 296"/>
              <a:gd name="T20" fmla="*/ 324 w 432"/>
              <a:gd name="T21" fmla="*/ 242 h 296"/>
              <a:gd name="T22" fmla="*/ 350 w 432"/>
              <a:gd name="T23" fmla="*/ 250 h 296"/>
              <a:gd name="T24" fmla="*/ 377 w 432"/>
              <a:gd name="T25" fmla="*/ 268 h 296"/>
              <a:gd name="T26" fmla="*/ 404 w 432"/>
              <a:gd name="T27" fmla="*/ 242 h 296"/>
              <a:gd name="T28" fmla="*/ 431 w 432"/>
              <a:gd name="T29" fmla="*/ 215 h 296"/>
              <a:gd name="T30" fmla="*/ 395 w 432"/>
              <a:gd name="T31" fmla="*/ 188 h 296"/>
              <a:gd name="T32" fmla="*/ 350 w 432"/>
              <a:gd name="T33" fmla="*/ 161 h 296"/>
              <a:gd name="T34" fmla="*/ 368 w 432"/>
              <a:gd name="T35" fmla="*/ 116 h 296"/>
              <a:gd name="T36" fmla="*/ 377 w 432"/>
              <a:gd name="T37" fmla="*/ 81 h 296"/>
              <a:gd name="T38" fmla="*/ 368 w 432"/>
              <a:gd name="T39" fmla="*/ 36 h 296"/>
              <a:gd name="T40" fmla="*/ 350 w 432"/>
              <a:gd name="T41" fmla="*/ 0 h 296"/>
              <a:gd name="T42" fmla="*/ 324 w 432"/>
              <a:gd name="T43" fmla="*/ 0 h 296"/>
              <a:gd name="T44" fmla="*/ 297 w 432"/>
              <a:gd name="T45" fmla="*/ 0 h 296"/>
              <a:gd name="T46" fmla="*/ 225 w 432"/>
              <a:gd name="T47" fmla="*/ 18 h 296"/>
              <a:gd name="T48" fmla="*/ 143 w 432"/>
              <a:gd name="T49" fmla="*/ 36 h 296"/>
              <a:gd name="T50" fmla="*/ 72 w 432"/>
              <a:gd name="T51" fmla="*/ 54 h 296"/>
              <a:gd name="T52" fmla="*/ 0 w 432"/>
              <a:gd name="T53" fmla="*/ 8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2" h="296">
                <a:moveTo>
                  <a:pt x="0" y="81"/>
                </a:moveTo>
                <a:lnTo>
                  <a:pt x="27" y="116"/>
                </a:lnTo>
                <a:lnTo>
                  <a:pt x="54" y="161"/>
                </a:lnTo>
                <a:lnTo>
                  <a:pt x="45" y="197"/>
                </a:lnTo>
                <a:lnTo>
                  <a:pt x="27" y="242"/>
                </a:lnTo>
                <a:lnTo>
                  <a:pt x="45" y="268"/>
                </a:lnTo>
                <a:lnTo>
                  <a:pt x="54" y="295"/>
                </a:lnTo>
                <a:lnTo>
                  <a:pt x="81" y="277"/>
                </a:lnTo>
                <a:lnTo>
                  <a:pt x="108" y="268"/>
                </a:lnTo>
                <a:lnTo>
                  <a:pt x="216" y="250"/>
                </a:lnTo>
                <a:lnTo>
                  <a:pt x="324" y="242"/>
                </a:lnTo>
                <a:lnTo>
                  <a:pt x="350" y="250"/>
                </a:lnTo>
                <a:lnTo>
                  <a:pt x="377" y="268"/>
                </a:lnTo>
                <a:lnTo>
                  <a:pt x="404" y="242"/>
                </a:lnTo>
                <a:lnTo>
                  <a:pt x="431" y="215"/>
                </a:lnTo>
                <a:lnTo>
                  <a:pt x="395" y="188"/>
                </a:lnTo>
                <a:lnTo>
                  <a:pt x="350" y="161"/>
                </a:lnTo>
                <a:lnTo>
                  <a:pt x="368" y="116"/>
                </a:lnTo>
                <a:lnTo>
                  <a:pt x="377" y="81"/>
                </a:lnTo>
                <a:lnTo>
                  <a:pt x="368" y="36"/>
                </a:lnTo>
                <a:lnTo>
                  <a:pt x="350" y="0"/>
                </a:lnTo>
                <a:lnTo>
                  <a:pt x="324" y="0"/>
                </a:lnTo>
                <a:lnTo>
                  <a:pt x="297" y="0"/>
                </a:lnTo>
                <a:lnTo>
                  <a:pt x="225" y="18"/>
                </a:lnTo>
                <a:lnTo>
                  <a:pt x="143" y="36"/>
                </a:lnTo>
                <a:lnTo>
                  <a:pt x="72" y="54"/>
                </a:lnTo>
                <a:lnTo>
                  <a:pt x="0" y="81"/>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7" name="Freeform 29"/>
          <p:cNvSpPr>
            <a:spLocks/>
          </p:cNvSpPr>
          <p:nvPr/>
        </p:nvSpPr>
        <p:spPr bwMode="auto">
          <a:xfrm>
            <a:off x="2041525" y="2938463"/>
            <a:ext cx="342900" cy="241300"/>
          </a:xfrm>
          <a:custGeom>
            <a:avLst/>
            <a:gdLst>
              <a:gd name="T0" fmla="*/ 54 w 216"/>
              <a:gd name="T1" fmla="*/ 0 h 152"/>
              <a:gd name="T2" fmla="*/ 27 w 216"/>
              <a:gd name="T3" fmla="*/ 35 h 152"/>
              <a:gd name="T4" fmla="*/ 0 w 216"/>
              <a:gd name="T5" fmla="*/ 80 h 152"/>
              <a:gd name="T6" fmla="*/ 0 w 216"/>
              <a:gd name="T7" fmla="*/ 116 h 152"/>
              <a:gd name="T8" fmla="*/ 0 w 216"/>
              <a:gd name="T9" fmla="*/ 151 h 152"/>
              <a:gd name="T10" fmla="*/ 108 w 216"/>
              <a:gd name="T11" fmla="*/ 151 h 152"/>
              <a:gd name="T12" fmla="*/ 215 w 216"/>
              <a:gd name="T13" fmla="*/ 151 h 152"/>
              <a:gd name="T14" fmla="*/ 215 w 216"/>
              <a:gd name="T15" fmla="*/ 124 h 152"/>
              <a:gd name="T16" fmla="*/ 215 w 216"/>
              <a:gd name="T17" fmla="*/ 107 h 152"/>
              <a:gd name="T18" fmla="*/ 179 w 216"/>
              <a:gd name="T19" fmla="*/ 54 h 152"/>
              <a:gd name="T20" fmla="*/ 134 w 216"/>
              <a:gd name="T21" fmla="*/ 0 h 152"/>
              <a:gd name="T22" fmla="*/ 116 w 216"/>
              <a:gd name="T23" fmla="*/ 0 h 152"/>
              <a:gd name="T24" fmla="*/ 90 w 216"/>
              <a:gd name="T25" fmla="*/ 0 h 152"/>
              <a:gd name="T26" fmla="*/ 72 w 216"/>
              <a:gd name="T27" fmla="*/ 0 h 152"/>
              <a:gd name="T28" fmla="*/ 54 w 216"/>
              <a:gd name="T2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52">
                <a:moveTo>
                  <a:pt x="54" y="0"/>
                </a:moveTo>
                <a:lnTo>
                  <a:pt x="27" y="35"/>
                </a:lnTo>
                <a:lnTo>
                  <a:pt x="0" y="80"/>
                </a:lnTo>
                <a:lnTo>
                  <a:pt x="0" y="116"/>
                </a:lnTo>
                <a:lnTo>
                  <a:pt x="0" y="151"/>
                </a:lnTo>
                <a:lnTo>
                  <a:pt x="108" y="151"/>
                </a:lnTo>
                <a:lnTo>
                  <a:pt x="215" y="151"/>
                </a:lnTo>
                <a:lnTo>
                  <a:pt x="215" y="124"/>
                </a:lnTo>
                <a:lnTo>
                  <a:pt x="215" y="107"/>
                </a:lnTo>
                <a:lnTo>
                  <a:pt x="179" y="54"/>
                </a:lnTo>
                <a:lnTo>
                  <a:pt x="134" y="0"/>
                </a:lnTo>
                <a:lnTo>
                  <a:pt x="116" y="0"/>
                </a:lnTo>
                <a:lnTo>
                  <a:pt x="90" y="0"/>
                </a:lnTo>
                <a:lnTo>
                  <a:pt x="72" y="0"/>
                </a:lnTo>
                <a:lnTo>
                  <a:pt x="54" y="0"/>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8" name="Freeform 30"/>
          <p:cNvSpPr>
            <a:spLocks/>
          </p:cNvSpPr>
          <p:nvPr/>
        </p:nvSpPr>
        <p:spPr bwMode="auto">
          <a:xfrm>
            <a:off x="2085975" y="2295525"/>
            <a:ext cx="471488" cy="471488"/>
          </a:xfrm>
          <a:custGeom>
            <a:avLst/>
            <a:gdLst>
              <a:gd name="T0" fmla="*/ 0 w 297"/>
              <a:gd name="T1" fmla="*/ 242 h 297"/>
              <a:gd name="T2" fmla="*/ 45 w 297"/>
              <a:gd name="T3" fmla="*/ 269 h 297"/>
              <a:gd name="T4" fmla="*/ 80 w 297"/>
              <a:gd name="T5" fmla="*/ 296 h 297"/>
              <a:gd name="T6" fmla="*/ 189 w 297"/>
              <a:gd name="T7" fmla="*/ 269 h 297"/>
              <a:gd name="T8" fmla="*/ 296 w 297"/>
              <a:gd name="T9" fmla="*/ 242 h 297"/>
              <a:gd name="T10" fmla="*/ 287 w 297"/>
              <a:gd name="T11" fmla="*/ 197 h 297"/>
              <a:gd name="T12" fmla="*/ 269 w 297"/>
              <a:gd name="T13" fmla="*/ 162 h 297"/>
              <a:gd name="T14" fmla="*/ 233 w 297"/>
              <a:gd name="T15" fmla="*/ 116 h 297"/>
              <a:gd name="T16" fmla="*/ 189 w 297"/>
              <a:gd name="T17" fmla="*/ 81 h 297"/>
              <a:gd name="T18" fmla="*/ 233 w 297"/>
              <a:gd name="T19" fmla="*/ 63 h 297"/>
              <a:gd name="T20" fmla="*/ 269 w 297"/>
              <a:gd name="T21" fmla="*/ 54 h 297"/>
              <a:gd name="T22" fmla="*/ 260 w 297"/>
              <a:gd name="T23" fmla="*/ 27 h 297"/>
              <a:gd name="T24" fmla="*/ 242 w 297"/>
              <a:gd name="T25" fmla="*/ 0 h 297"/>
              <a:gd name="T26" fmla="*/ 233 w 297"/>
              <a:gd name="T27" fmla="*/ 9 h 297"/>
              <a:gd name="T28" fmla="*/ 216 w 297"/>
              <a:gd name="T29" fmla="*/ 27 h 297"/>
              <a:gd name="T30" fmla="*/ 162 w 297"/>
              <a:gd name="T31" fmla="*/ 36 h 297"/>
              <a:gd name="T32" fmla="*/ 107 w 297"/>
              <a:gd name="T33" fmla="*/ 54 h 297"/>
              <a:gd name="T34" fmla="*/ 72 w 297"/>
              <a:gd name="T35" fmla="*/ 108 h 297"/>
              <a:gd name="T36" fmla="*/ 27 w 297"/>
              <a:gd name="T37" fmla="*/ 162 h 297"/>
              <a:gd name="T38" fmla="*/ 18 w 297"/>
              <a:gd name="T39" fmla="*/ 180 h 297"/>
              <a:gd name="T40" fmla="*/ 9 w 297"/>
              <a:gd name="T41" fmla="*/ 197 h 297"/>
              <a:gd name="T42" fmla="*/ 9 w 297"/>
              <a:gd name="T43" fmla="*/ 215 h 297"/>
              <a:gd name="T44" fmla="*/ 0 w 297"/>
              <a:gd name="T45" fmla="*/ 2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7" h="297">
                <a:moveTo>
                  <a:pt x="0" y="242"/>
                </a:moveTo>
                <a:lnTo>
                  <a:pt x="45" y="269"/>
                </a:lnTo>
                <a:lnTo>
                  <a:pt x="80" y="296"/>
                </a:lnTo>
                <a:lnTo>
                  <a:pt x="189" y="269"/>
                </a:lnTo>
                <a:lnTo>
                  <a:pt x="296" y="242"/>
                </a:lnTo>
                <a:lnTo>
                  <a:pt x="287" y="197"/>
                </a:lnTo>
                <a:lnTo>
                  <a:pt x="269" y="162"/>
                </a:lnTo>
                <a:lnTo>
                  <a:pt x="233" y="116"/>
                </a:lnTo>
                <a:lnTo>
                  <a:pt x="189" y="81"/>
                </a:lnTo>
                <a:lnTo>
                  <a:pt x="233" y="63"/>
                </a:lnTo>
                <a:lnTo>
                  <a:pt x="269" y="54"/>
                </a:lnTo>
                <a:lnTo>
                  <a:pt x="260" y="27"/>
                </a:lnTo>
                <a:lnTo>
                  <a:pt x="242" y="0"/>
                </a:lnTo>
                <a:lnTo>
                  <a:pt x="233" y="9"/>
                </a:lnTo>
                <a:lnTo>
                  <a:pt x="216" y="27"/>
                </a:lnTo>
                <a:lnTo>
                  <a:pt x="162" y="36"/>
                </a:lnTo>
                <a:lnTo>
                  <a:pt x="107" y="54"/>
                </a:lnTo>
                <a:lnTo>
                  <a:pt x="72" y="108"/>
                </a:lnTo>
                <a:lnTo>
                  <a:pt x="27" y="162"/>
                </a:lnTo>
                <a:lnTo>
                  <a:pt x="18" y="180"/>
                </a:lnTo>
                <a:lnTo>
                  <a:pt x="9" y="197"/>
                </a:lnTo>
                <a:lnTo>
                  <a:pt x="9" y="215"/>
                </a:lnTo>
                <a:lnTo>
                  <a:pt x="0" y="242"/>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0" name="Freeform 32"/>
          <p:cNvSpPr>
            <a:spLocks/>
          </p:cNvSpPr>
          <p:nvPr/>
        </p:nvSpPr>
        <p:spPr bwMode="auto">
          <a:xfrm>
            <a:off x="2857500" y="1693863"/>
            <a:ext cx="684213" cy="517525"/>
          </a:xfrm>
          <a:custGeom>
            <a:avLst/>
            <a:gdLst>
              <a:gd name="T0" fmla="*/ 27 w 431"/>
              <a:gd name="T1" fmla="*/ 136 h 326"/>
              <a:gd name="T2" fmla="*/ 45 w 431"/>
              <a:gd name="T3" fmla="*/ 163 h 326"/>
              <a:gd name="T4" fmla="*/ 54 w 431"/>
              <a:gd name="T5" fmla="*/ 190 h 326"/>
              <a:gd name="T6" fmla="*/ 27 w 431"/>
              <a:gd name="T7" fmla="*/ 217 h 326"/>
              <a:gd name="T8" fmla="*/ 0 w 431"/>
              <a:gd name="T9" fmla="*/ 244 h 326"/>
              <a:gd name="T10" fmla="*/ 71 w 431"/>
              <a:gd name="T11" fmla="*/ 280 h 326"/>
              <a:gd name="T12" fmla="*/ 135 w 431"/>
              <a:gd name="T13" fmla="*/ 325 h 326"/>
              <a:gd name="T14" fmla="*/ 233 w 431"/>
              <a:gd name="T15" fmla="*/ 307 h 326"/>
              <a:gd name="T16" fmla="*/ 323 w 431"/>
              <a:gd name="T17" fmla="*/ 298 h 326"/>
              <a:gd name="T18" fmla="*/ 377 w 431"/>
              <a:gd name="T19" fmla="*/ 298 h 326"/>
              <a:gd name="T20" fmla="*/ 430 w 431"/>
              <a:gd name="T21" fmla="*/ 298 h 326"/>
              <a:gd name="T22" fmla="*/ 430 w 431"/>
              <a:gd name="T23" fmla="*/ 190 h 326"/>
              <a:gd name="T24" fmla="*/ 430 w 431"/>
              <a:gd name="T25" fmla="*/ 81 h 326"/>
              <a:gd name="T26" fmla="*/ 403 w 431"/>
              <a:gd name="T27" fmla="*/ 54 h 326"/>
              <a:gd name="T28" fmla="*/ 377 w 431"/>
              <a:gd name="T29" fmla="*/ 27 h 326"/>
              <a:gd name="T30" fmla="*/ 368 w 431"/>
              <a:gd name="T31" fmla="*/ 36 h 326"/>
              <a:gd name="T32" fmla="*/ 350 w 431"/>
              <a:gd name="T33" fmla="*/ 54 h 326"/>
              <a:gd name="T34" fmla="*/ 323 w 431"/>
              <a:gd name="T35" fmla="*/ 27 h 326"/>
              <a:gd name="T36" fmla="*/ 295 w 431"/>
              <a:gd name="T37" fmla="*/ 0 h 326"/>
              <a:gd name="T38" fmla="*/ 242 w 431"/>
              <a:gd name="T39" fmla="*/ 9 h 326"/>
              <a:gd name="T40" fmla="*/ 188 w 431"/>
              <a:gd name="T41" fmla="*/ 27 h 326"/>
              <a:gd name="T42" fmla="*/ 153 w 431"/>
              <a:gd name="T43" fmla="*/ 54 h 326"/>
              <a:gd name="T44" fmla="*/ 108 w 431"/>
              <a:gd name="T45" fmla="*/ 81 h 326"/>
              <a:gd name="T46" fmla="*/ 71 w 431"/>
              <a:gd name="T47" fmla="*/ 108 h 326"/>
              <a:gd name="T48" fmla="*/ 27 w 431"/>
              <a:gd name="T49" fmla="*/ 1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1" h="326">
                <a:moveTo>
                  <a:pt x="27" y="136"/>
                </a:moveTo>
                <a:lnTo>
                  <a:pt x="45" y="163"/>
                </a:lnTo>
                <a:lnTo>
                  <a:pt x="54" y="190"/>
                </a:lnTo>
                <a:lnTo>
                  <a:pt x="27" y="217"/>
                </a:lnTo>
                <a:lnTo>
                  <a:pt x="0" y="244"/>
                </a:lnTo>
                <a:lnTo>
                  <a:pt x="71" y="280"/>
                </a:lnTo>
                <a:lnTo>
                  <a:pt x="135" y="325"/>
                </a:lnTo>
                <a:lnTo>
                  <a:pt x="233" y="307"/>
                </a:lnTo>
                <a:lnTo>
                  <a:pt x="323" y="298"/>
                </a:lnTo>
                <a:lnTo>
                  <a:pt x="377" y="298"/>
                </a:lnTo>
                <a:lnTo>
                  <a:pt x="430" y="298"/>
                </a:lnTo>
                <a:lnTo>
                  <a:pt x="430" y="190"/>
                </a:lnTo>
                <a:lnTo>
                  <a:pt x="430" y="81"/>
                </a:lnTo>
                <a:lnTo>
                  <a:pt x="403" y="54"/>
                </a:lnTo>
                <a:lnTo>
                  <a:pt x="377" y="27"/>
                </a:lnTo>
                <a:lnTo>
                  <a:pt x="368" y="36"/>
                </a:lnTo>
                <a:lnTo>
                  <a:pt x="350" y="54"/>
                </a:lnTo>
                <a:lnTo>
                  <a:pt x="323" y="27"/>
                </a:lnTo>
                <a:lnTo>
                  <a:pt x="295" y="0"/>
                </a:lnTo>
                <a:lnTo>
                  <a:pt x="242" y="9"/>
                </a:lnTo>
                <a:lnTo>
                  <a:pt x="188" y="27"/>
                </a:lnTo>
                <a:lnTo>
                  <a:pt x="153" y="54"/>
                </a:lnTo>
                <a:lnTo>
                  <a:pt x="108" y="81"/>
                </a:lnTo>
                <a:lnTo>
                  <a:pt x="71" y="108"/>
                </a:lnTo>
                <a:lnTo>
                  <a:pt x="27" y="136"/>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1" name="Freeform 33"/>
          <p:cNvSpPr>
            <a:spLocks/>
          </p:cNvSpPr>
          <p:nvPr/>
        </p:nvSpPr>
        <p:spPr bwMode="auto">
          <a:xfrm>
            <a:off x="3540125" y="1908175"/>
            <a:ext cx="427038" cy="260350"/>
          </a:xfrm>
          <a:custGeom>
            <a:avLst/>
            <a:gdLst>
              <a:gd name="T0" fmla="*/ 0 w 269"/>
              <a:gd name="T1" fmla="*/ 27 h 164"/>
              <a:gd name="T2" fmla="*/ 0 w 269"/>
              <a:gd name="T3" fmla="*/ 90 h 164"/>
              <a:gd name="T4" fmla="*/ 0 w 269"/>
              <a:gd name="T5" fmla="*/ 163 h 164"/>
              <a:gd name="T6" fmla="*/ 107 w 269"/>
              <a:gd name="T7" fmla="*/ 163 h 164"/>
              <a:gd name="T8" fmla="*/ 214 w 269"/>
              <a:gd name="T9" fmla="*/ 163 h 164"/>
              <a:gd name="T10" fmla="*/ 214 w 269"/>
              <a:gd name="T11" fmla="*/ 136 h 164"/>
              <a:gd name="T12" fmla="*/ 214 w 269"/>
              <a:gd name="T13" fmla="*/ 109 h 164"/>
              <a:gd name="T14" fmla="*/ 241 w 269"/>
              <a:gd name="T15" fmla="*/ 109 h 164"/>
              <a:gd name="T16" fmla="*/ 268 w 269"/>
              <a:gd name="T17" fmla="*/ 109 h 164"/>
              <a:gd name="T18" fmla="*/ 268 w 269"/>
              <a:gd name="T19" fmla="*/ 55 h 164"/>
              <a:gd name="T20" fmla="*/ 268 w 269"/>
              <a:gd name="T21" fmla="*/ 0 h 164"/>
              <a:gd name="T22" fmla="*/ 205 w 269"/>
              <a:gd name="T23" fmla="*/ 0 h 164"/>
              <a:gd name="T24" fmla="*/ 134 w 269"/>
              <a:gd name="T25" fmla="*/ 0 h 164"/>
              <a:gd name="T26" fmla="*/ 98 w 269"/>
              <a:gd name="T27" fmla="*/ 0 h 164"/>
              <a:gd name="T28" fmla="*/ 63 w 269"/>
              <a:gd name="T29" fmla="*/ 9 h 164"/>
              <a:gd name="T30" fmla="*/ 36 w 269"/>
              <a:gd name="T31" fmla="*/ 18 h 164"/>
              <a:gd name="T32" fmla="*/ 0 w 269"/>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164">
                <a:moveTo>
                  <a:pt x="0" y="27"/>
                </a:moveTo>
                <a:lnTo>
                  <a:pt x="0" y="90"/>
                </a:lnTo>
                <a:lnTo>
                  <a:pt x="0" y="163"/>
                </a:lnTo>
                <a:lnTo>
                  <a:pt x="107" y="163"/>
                </a:lnTo>
                <a:lnTo>
                  <a:pt x="214" y="163"/>
                </a:lnTo>
                <a:lnTo>
                  <a:pt x="214" y="136"/>
                </a:lnTo>
                <a:lnTo>
                  <a:pt x="214" y="109"/>
                </a:lnTo>
                <a:lnTo>
                  <a:pt x="241" y="109"/>
                </a:lnTo>
                <a:lnTo>
                  <a:pt x="268" y="109"/>
                </a:lnTo>
                <a:lnTo>
                  <a:pt x="268" y="55"/>
                </a:lnTo>
                <a:lnTo>
                  <a:pt x="268" y="0"/>
                </a:lnTo>
                <a:lnTo>
                  <a:pt x="205" y="0"/>
                </a:lnTo>
                <a:lnTo>
                  <a:pt x="134" y="0"/>
                </a:lnTo>
                <a:lnTo>
                  <a:pt x="98" y="0"/>
                </a:lnTo>
                <a:lnTo>
                  <a:pt x="63" y="9"/>
                </a:lnTo>
                <a:lnTo>
                  <a:pt x="36" y="18"/>
                </a:lnTo>
                <a:lnTo>
                  <a:pt x="0" y="27"/>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2" name="Freeform 34"/>
          <p:cNvSpPr>
            <a:spLocks/>
          </p:cNvSpPr>
          <p:nvPr/>
        </p:nvSpPr>
        <p:spPr bwMode="auto">
          <a:xfrm>
            <a:off x="3878263" y="1908175"/>
            <a:ext cx="477837" cy="388938"/>
          </a:xfrm>
          <a:custGeom>
            <a:avLst/>
            <a:gdLst>
              <a:gd name="T0" fmla="*/ 54 w 301"/>
              <a:gd name="T1" fmla="*/ 0 h 245"/>
              <a:gd name="T2" fmla="*/ 54 w 301"/>
              <a:gd name="T3" fmla="*/ 55 h 245"/>
              <a:gd name="T4" fmla="*/ 54 w 301"/>
              <a:gd name="T5" fmla="*/ 108 h 245"/>
              <a:gd name="T6" fmla="*/ 27 w 301"/>
              <a:gd name="T7" fmla="*/ 108 h 245"/>
              <a:gd name="T8" fmla="*/ 0 w 301"/>
              <a:gd name="T9" fmla="*/ 108 h 245"/>
              <a:gd name="T10" fmla="*/ 0 w 301"/>
              <a:gd name="T11" fmla="*/ 136 h 245"/>
              <a:gd name="T12" fmla="*/ 0 w 301"/>
              <a:gd name="T13" fmla="*/ 163 h 245"/>
              <a:gd name="T14" fmla="*/ 45 w 301"/>
              <a:gd name="T15" fmla="*/ 199 h 245"/>
              <a:gd name="T16" fmla="*/ 82 w 301"/>
              <a:gd name="T17" fmla="*/ 244 h 245"/>
              <a:gd name="T18" fmla="*/ 136 w 301"/>
              <a:gd name="T19" fmla="*/ 226 h 245"/>
              <a:gd name="T20" fmla="*/ 191 w 301"/>
              <a:gd name="T21" fmla="*/ 217 h 245"/>
              <a:gd name="T22" fmla="*/ 191 w 301"/>
              <a:gd name="T23" fmla="*/ 199 h 245"/>
              <a:gd name="T24" fmla="*/ 191 w 301"/>
              <a:gd name="T25" fmla="*/ 190 h 245"/>
              <a:gd name="T26" fmla="*/ 246 w 301"/>
              <a:gd name="T27" fmla="*/ 190 h 245"/>
              <a:gd name="T28" fmla="*/ 300 w 301"/>
              <a:gd name="T29" fmla="*/ 190 h 245"/>
              <a:gd name="T30" fmla="*/ 300 w 301"/>
              <a:gd name="T31" fmla="*/ 90 h 245"/>
              <a:gd name="T32" fmla="*/ 300 w 301"/>
              <a:gd name="T33" fmla="*/ 0 h 245"/>
              <a:gd name="T34" fmla="*/ 237 w 301"/>
              <a:gd name="T35" fmla="*/ 0 h 245"/>
              <a:gd name="T36" fmla="*/ 173 w 301"/>
              <a:gd name="T37" fmla="*/ 0 h 245"/>
              <a:gd name="T38" fmla="*/ 118 w 301"/>
              <a:gd name="T39" fmla="*/ 0 h 245"/>
              <a:gd name="T40" fmla="*/ 54 w 301"/>
              <a:gd name="T4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245">
                <a:moveTo>
                  <a:pt x="54" y="0"/>
                </a:moveTo>
                <a:lnTo>
                  <a:pt x="54" y="55"/>
                </a:lnTo>
                <a:lnTo>
                  <a:pt x="54" y="108"/>
                </a:lnTo>
                <a:lnTo>
                  <a:pt x="27" y="108"/>
                </a:lnTo>
                <a:lnTo>
                  <a:pt x="0" y="108"/>
                </a:lnTo>
                <a:lnTo>
                  <a:pt x="0" y="136"/>
                </a:lnTo>
                <a:lnTo>
                  <a:pt x="0" y="163"/>
                </a:lnTo>
                <a:lnTo>
                  <a:pt x="45" y="199"/>
                </a:lnTo>
                <a:lnTo>
                  <a:pt x="82" y="244"/>
                </a:lnTo>
                <a:lnTo>
                  <a:pt x="136" y="226"/>
                </a:lnTo>
                <a:lnTo>
                  <a:pt x="191" y="217"/>
                </a:lnTo>
                <a:lnTo>
                  <a:pt x="191" y="199"/>
                </a:lnTo>
                <a:lnTo>
                  <a:pt x="191" y="190"/>
                </a:lnTo>
                <a:lnTo>
                  <a:pt x="246" y="190"/>
                </a:lnTo>
                <a:lnTo>
                  <a:pt x="300" y="190"/>
                </a:lnTo>
                <a:lnTo>
                  <a:pt x="300" y="90"/>
                </a:lnTo>
                <a:lnTo>
                  <a:pt x="300" y="0"/>
                </a:lnTo>
                <a:lnTo>
                  <a:pt x="237" y="0"/>
                </a:lnTo>
                <a:lnTo>
                  <a:pt x="173" y="0"/>
                </a:lnTo>
                <a:lnTo>
                  <a:pt x="118" y="0"/>
                </a:lnTo>
                <a:lnTo>
                  <a:pt x="54"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3" name="Freeform 35"/>
          <p:cNvSpPr>
            <a:spLocks/>
          </p:cNvSpPr>
          <p:nvPr/>
        </p:nvSpPr>
        <p:spPr bwMode="auto">
          <a:xfrm>
            <a:off x="4354513" y="1908175"/>
            <a:ext cx="495300" cy="474663"/>
          </a:xfrm>
          <a:custGeom>
            <a:avLst/>
            <a:gdLst>
              <a:gd name="T0" fmla="*/ 0 w 312"/>
              <a:gd name="T1" fmla="*/ 0 h 299"/>
              <a:gd name="T2" fmla="*/ 0 w 312"/>
              <a:gd name="T3" fmla="*/ 9 h 299"/>
              <a:gd name="T4" fmla="*/ 0 w 312"/>
              <a:gd name="T5" fmla="*/ 27 h 299"/>
              <a:gd name="T6" fmla="*/ 0 w 312"/>
              <a:gd name="T7" fmla="*/ 145 h 299"/>
              <a:gd name="T8" fmla="*/ 0 w 312"/>
              <a:gd name="T9" fmla="*/ 271 h 299"/>
              <a:gd name="T10" fmla="*/ 80 w 312"/>
              <a:gd name="T11" fmla="*/ 280 h 299"/>
              <a:gd name="T12" fmla="*/ 151 w 312"/>
              <a:gd name="T13" fmla="*/ 298 h 299"/>
              <a:gd name="T14" fmla="*/ 231 w 312"/>
              <a:gd name="T15" fmla="*/ 298 h 299"/>
              <a:gd name="T16" fmla="*/ 311 w 312"/>
              <a:gd name="T17" fmla="*/ 298 h 299"/>
              <a:gd name="T18" fmla="*/ 311 w 312"/>
              <a:gd name="T19" fmla="*/ 163 h 299"/>
              <a:gd name="T20" fmla="*/ 311 w 312"/>
              <a:gd name="T21" fmla="*/ 27 h 299"/>
              <a:gd name="T22" fmla="*/ 231 w 312"/>
              <a:gd name="T23" fmla="*/ 18 h 299"/>
              <a:gd name="T24" fmla="*/ 151 w 312"/>
              <a:gd name="T25" fmla="*/ 9 h 299"/>
              <a:gd name="T26" fmla="*/ 80 w 312"/>
              <a:gd name="T27" fmla="*/ 0 h 299"/>
              <a:gd name="T28" fmla="*/ 0 w 312"/>
              <a:gd name="T2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2" h="299">
                <a:moveTo>
                  <a:pt x="0" y="0"/>
                </a:moveTo>
                <a:lnTo>
                  <a:pt x="0" y="9"/>
                </a:lnTo>
                <a:lnTo>
                  <a:pt x="0" y="27"/>
                </a:lnTo>
                <a:lnTo>
                  <a:pt x="0" y="145"/>
                </a:lnTo>
                <a:lnTo>
                  <a:pt x="0" y="271"/>
                </a:lnTo>
                <a:lnTo>
                  <a:pt x="80" y="280"/>
                </a:lnTo>
                <a:lnTo>
                  <a:pt x="151" y="298"/>
                </a:lnTo>
                <a:lnTo>
                  <a:pt x="231" y="298"/>
                </a:lnTo>
                <a:lnTo>
                  <a:pt x="311" y="298"/>
                </a:lnTo>
                <a:lnTo>
                  <a:pt x="311" y="163"/>
                </a:lnTo>
                <a:lnTo>
                  <a:pt x="311" y="27"/>
                </a:lnTo>
                <a:lnTo>
                  <a:pt x="231" y="18"/>
                </a:lnTo>
                <a:lnTo>
                  <a:pt x="151" y="9"/>
                </a:lnTo>
                <a:lnTo>
                  <a:pt x="80"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4" name="Freeform 36"/>
          <p:cNvSpPr>
            <a:spLocks/>
          </p:cNvSpPr>
          <p:nvPr/>
        </p:nvSpPr>
        <p:spPr bwMode="auto">
          <a:xfrm>
            <a:off x="4848225" y="1951038"/>
            <a:ext cx="300038" cy="515937"/>
          </a:xfrm>
          <a:custGeom>
            <a:avLst/>
            <a:gdLst>
              <a:gd name="T0" fmla="*/ 0 w 189"/>
              <a:gd name="T1" fmla="*/ 0 h 325"/>
              <a:gd name="T2" fmla="*/ 0 w 189"/>
              <a:gd name="T3" fmla="*/ 162 h 325"/>
              <a:gd name="T4" fmla="*/ 0 w 189"/>
              <a:gd name="T5" fmla="*/ 324 h 325"/>
              <a:gd name="T6" fmla="*/ 99 w 189"/>
              <a:gd name="T7" fmla="*/ 324 h 325"/>
              <a:gd name="T8" fmla="*/ 188 w 189"/>
              <a:gd name="T9" fmla="*/ 324 h 325"/>
              <a:gd name="T10" fmla="*/ 188 w 189"/>
              <a:gd name="T11" fmla="*/ 306 h 325"/>
              <a:gd name="T12" fmla="*/ 188 w 189"/>
              <a:gd name="T13" fmla="*/ 297 h 325"/>
              <a:gd name="T14" fmla="*/ 179 w 189"/>
              <a:gd name="T15" fmla="*/ 270 h 325"/>
              <a:gd name="T16" fmla="*/ 161 w 189"/>
              <a:gd name="T17" fmla="*/ 244 h 325"/>
              <a:gd name="T18" fmla="*/ 161 w 189"/>
              <a:gd name="T19" fmla="*/ 117 h 325"/>
              <a:gd name="T20" fmla="*/ 161 w 189"/>
              <a:gd name="T21" fmla="*/ 0 h 325"/>
              <a:gd name="T22" fmla="*/ 126 w 189"/>
              <a:gd name="T23" fmla="*/ 0 h 325"/>
              <a:gd name="T24" fmla="*/ 80 w 189"/>
              <a:gd name="T25" fmla="*/ 0 h 325"/>
              <a:gd name="T26" fmla="*/ 45 w 189"/>
              <a:gd name="T27" fmla="*/ 0 h 325"/>
              <a:gd name="T28" fmla="*/ 0 w 189"/>
              <a:gd name="T2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325">
                <a:moveTo>
                  <a:pt x="0" y="0"/>
                </a:moveTo>
                <a:lnTo>
                  <a:pt x="0" y="162"/>
                </a:lnTo>
                <a:lnTo>
                  <a:pt x="0" y="324"/>
                </a:lnTo>
                <a:lnTo>
                  <a:pt x="99" y="324"/>
                </a:lnTo>
                <a:lnTo>
                  <a:pt x="188" y="324"/>
                </a:lnTo>
                <a:lnTo>
                  <a:pt x="188" y="306"/>
                </a:lnTo>
                <a:lnTo>
                  <a:pt x="188" y="297"/>
                </a:lnTo>
                <a:lnTo>
                  <a:pt x="179" y="270"/>
                </a:lnTo>
                <a:lnTo>
                  <a:pt x="161" y="244"/>
                </a:lnTo>
                <a:lnTo>
                  <a:pt x="161" y="117"/>
                </a:lnTo>
                <a:lnTo>
                  <a:pt x="161" y="0"/>
                </a:lnTo>
                <a:lnTo>
                  <a:pt x="126" y="0"/>
                </a:lnTo>
                <a:lnTo>
                  <a:pt x="80" y="0"/>
                </a:lnTo>
                <a:lnTo>
                  <a:pt x="45"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5" name="Freeform 37"/>
          <p:cNvSpPr>
            <a:spLocks/>
          </p:cNvSpPr>
          <p:nvPr/>
        </p:nvSpPr>
        <p:spPr bwMode="auto">
          <a:xfrm>
            <a:off x="5110163" y="1951038"/>
            <a:ext cx="296862" cy="474662"/>
          </a:xfrm>
          <a:custGeom>
            <a:avLst/>
            <a:gdLst>
              <a:gd name="T0" fmla="*/ 0 w 187"/>
              <a:gd name="T1" fmla="*/ 0 h 299"/>
              <a:gd name="T2" fmla="*/ 0 w 187"/>
              <a:gd name="T3" fmla="*/ 118 h 299"/>
              <a:gd name="T4" fmla="*/ 0 w 187"/>
              <a:gd name="T5" fmla="*/ 244 h 299"/>
              <a:gd name="T6" fmla="*/ 18 w 187"/>
              <a:gd name="T7" fmla="*/ 271 h 299"/>
              <a:gd name="T8" fmla="*/ 27 w 187"/>
              <a:gd name="T9" fmla="*/ 298 h 299"/>
              <a:gd name="T10" fmla="*/ 97 w 187"/>
              <a:gd name="T11" fmla="*/ 298 h 299"/>
              <a:gd name="T12" fmla="*/ 159 w 187"/>
              <a:gd name="T13" fmla="*/ 298 h 299"/>
              <a:gd name="T14" fmla="*/ 177 w 187"/>
              <a:gd name="T15" fmla="*/ 145 h 299"/>
              <a:gd name="T16" fmla="*/ 186 w 187"/>
              <a:gd name="T17" fmla="*/ 0 h 299"/>
              <a:gd name="T18" fmla="*/ 142 w 187"/>
              <a:gd name="T19" fmla="*/ 0 h 299"/>
              <a:gd name="T20" fmla="*/ 89 w 187"/>
              <a:gd name="T21" fmla="*/ 0 h 299"/>
              <a:gd name="T22" fmla="*/ 44 w 187"/>
              <a:gd name="T23" fmla="*/ 0 h 299"/>
              <a:gd name="T24" fmla="*/ 0 w 187"/>
              <a:gd name="T2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9">
                <a:moveTo>
                  <a:pt x="0" y="0"/>
                </a:moveTo>
                <a:lnTo>
                  <a:pt x="0" y="118"/>
                </a:lnTo>
                <a:lnTo>
                  <a:pt x="0" y="244"/>
                </a:lnTo>
                <a:lnTo>
                  <a:pt x="18" y="271"/>
                </a:lnTo>
                <a:lnTo>
                  <a:pt x="27" y="298"/>
                </a:lnTo>
                <a:lnTo>
                  <a:pt x="97" y="298"/>
                </a:lnTo>
                <a:lnTo>
                  <a:pt x="159" y="298"/>
                </a:lnTo>
                <a:lnTo>
                  <a:pt x="177" y="145"/>
                </a:lnTo>
                <a:lnTo>
                  <a:pt x="186" y="0"/>
                </a:lnTo>
                <a:lnTo>
                  <a:pt x="142" y="0"/>
                </a:lnTo>
                <a:lnTo>
                  <a:pt x="89" y="0"/>
                </a:lnTo>
                <a:lnTo>
                  <a:pt x="44"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6" name="Freeform 38"/>
          <p:cNvSpPr>
            <a:spLocks/>
          </p:cNvSpPr>
          <p:nvPr/>
        </p:nvSpPr>
        <p:spPr bwMode="auto">
          <a:xfrm>
            <a:off x="5360988" y="1951038"/>
            <a:ext cx="306387" cy="474662"/>
          </a:xfrm>
          <a:custGeom>
            <a:avLst/>
            <a:gdLst>
              <a:gd name="T0" fmla="*/ 27 w 193"/>
              <a:gd name="T1" fmla="*/ 0 h 299"/>
              <a:gd name="T2" fmla="*/ 18 w 193"/>
              <a:gd name="T3" fmla="*/ 145 h 299"/>
              <a:gd name="T4" fmla="*/ 0 w 193"/>
              <a:gd name="T5" fmla="*/ 298 h 299"/>
              <a:gd name="T6" fmla="*/ 55 w 193"/>
              <a:gd name="T7" fmla="*/ 298 h 299"/>
              <a:gd name="T8" fmla="*/ 110 w 193"/>
              <a:gd name="T9" fmla="*/ 298 h 299"/>
              <a:gd name="T10" fmla="*/ 156 w 193"/>
              <a:gd name="T11" fmla="*/ 244 h 299"/>
              <a:gd name="T12" fmla="*/ 192 w 193"/>
              <a:gd name="T13" fmla="*/ 190 h 299"/>
              <a:gd name="T14" fmla="*/ 183 w 193"/>
              <a:gd name="T15" fmla="*/ 163 h 299"/>
              <a:gd name="T16" fmla="*/ 165 w 193"/>
              <a:gd name="T17" fmla="*/ 135 h 299"/>
              <a:gd name="T18" fmla="*/ 137 w 193"/>
              <a:gd name="T19" fmla="*/ 135 h 299"/>
              <a:gd name="T20" fmla="*/ 110 w 193"/>
              <a:gd name="T21" fmla="*/ 135 h 299"/>
              <a:gd name="T22" fmla="*/ 110 w 193"/>
              <a:gd name="T23" fmla="*/ 63 h 299"/>
              <a:gd name="T24" fmla="*/ 110 w 193"/>
              <a:gd name="T25" fmla="*/ 0 h 299"/>
              <a:gd name="T26" fmla="*/ 92 w 193"/>
              <a:gd name="T27" fmla="*/ 0 h 299"/>
              <a:gd name="T28" fmla="*/ 64 w 193"/>
              <a:gd name="T29" fmla="*/ 0 h 299"/>
              <a:gd name="T30" fmla="*/ 45 w 193"/>
              <a:gd name="T31" fmla="*/ 0 h 299"/>
              <a:gd name="T32" fmla="*/ 27 w 193"/>
              <a:gd name="T3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299">
                <a:moveTo>
                  <a:pt x="27" y="0"/>
                </a:moveTo>
                <a:lnTo>
                  <a:pt x="18" y="145"/>
                </a:lnTo>
                <a:lnTo>
                  <a:pt x="0" y="298"/>
                </a:lnTo>
                <a:lnTo>
                  <a:pt x="55" y="298"/>
                </a:lnTo>
                <a:lnTo>
                  <a:pt x="110" y="298"/>
                </a:lnTo>
                <a:lnTo>
                  <a:pt x="156" y="244"/>
                </a:lnTo>
                <a:lnTo>
                  <a:pt x="192" y="190"/>
                </a:lnTo>
                <a:lnTo>
                  <a:pt x="183" y="163"/>
                </a:lnTo>
                <a:lnTo>
                  <a:pt x="165" y="135"/>
                </a:lnTo>
                <a:lnTo>
                  <a:pt x="137" y="135"/>
                </a:lnTo>
                <a:lnTo>
                  <a:pt x="110" y="135"/>
                </a:lnTo>
                <a:lnTo>
                  <a:pt x="110" y="63"/>
                </a:lnTo>
                <a:lnTo>
                  <a:pt x="110" y="0"/>
                </a:lnTo>
                <a:lnTo>
                  <a:pt x="92" y="0"/>
                </a:lnTo>
                <a:lnTo>
                  <a:pt x="64" y="0"/>
                </a:lnTo>
                <a:lnTo>
                  <a:pt x="45" y="0"/>
                </a:lnTo>
                <a:lnTo>
                  <a:pt x="27"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9" name="Freeform 41"/>
          <p:cNvSpPr>
            <a:spLocks/>
          </p:cNvSpPr>
          <p:nvPr/>
        </p:nvSpPr>
        <p:spPr bwMode="auto">
          <a:xfrm>
            <a:off x="2857500" y="2424113"/>
            <a:ext cx="595313" cy="342900"/>
          </a:xfrm>
          <a:custGeom>
            <a:avLst/>
            <a:gdLst>
              <a:gd name="T0" fmla="*/ 80 w 375"/>
              <a:gd name="T1" fmla="*/ 54 h 216"/>
              <a:gd name="T2" fmla="*/ 44 w 375"/>
              <a:gd name="T3" fmla="*/ 116 h 216"/>
              <a:gd name="T4" fmla="*/ 0 w 375"/>
              <a:gd name="T5" fmla="*/ 188 h 216"/>
              <a:gd name="T6" fmla="*/ 178 w 375"/>
              <a:gd name="T7" fmla="*/ 197 h 216"/>
              <a:gd name="T8" fmla="*/ 347 w 375"/>
              <a:gd name="T9" fmla="*/ 215 h 216"/>
              <a:gd name="T10" fmla="*/ 365 w 375"/>
              <a:gd name="T11" fmla="*/ 188 h 216"/>
              <a:gd name="T12" fmla="*/ 374 w 375"/>
              <a:gd name="T13" fmla="*/ 161 h 216"/>
              <a:gd name="T14" fmla="*/ 321 w 375"/>
              <a:gd name="T15" fmla="*/ 89 h 216"/>
              <a:gd name="T16" fmla="*/ 267 w 375"/>
              <a:gd name="T17" fmla="*/ 27 h 216"/>
              <a:gd name="T18" fmla="*/ 258 w 375"/>
              <a:gd name="T19" fmla="*/ 9 h 216"/>
              <a:gd name="T20" fmla="*/ 240 w 375"/>
              <a:gd name="T21" fmla="*/ 0 h 216"/>
              <a:gd name="T22" fmla="*/ 187 w 375"/>
              <a:gd name="T23" fmla="*/ 9 h 216"/>
              <a:gd name="T24" fmla="*/ 134 w 375"/>
              <a:gd name="T25" fmla="*/ 27 h 216"/>
              <a:gd name="T26" fmla="*/ 125 w 375"/>
              <a:gd name="T27" fmla="*/ 27 h 216"/>
              <a:gd name="T28" fmla="*/ 107 w 375"/>
              <a:gd name="T29" fmla="*/ 36 h 216"/>
              <a:gd name="T30" fmla="*/ 98 w 375"/>
              <a:gd name="T31" fmla="*/ 45 h 216"/>
              <a:gd name="T32" fmla="*/ 80 w 375"/>
              <a:gd name="T33"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 h="216">
                <a:moveTo>
                  <a:pt x="80" y="54"/>
                </a:moveTo>
                <a:lnTo>
                  <a:pt x="44" y="116"/>
                </a:lnTo>
                <a:lnTo>
                  <a:pt x="0" y="188"/>
                </a:lnTo>
                <a:lnTo>
                  <a:pt x="178" y="197"/>
                </a:lnTo>
                <a:lnTo>
                  <a:pt x="347" y="215"/>
                </a:lnTo>
                <a:lnTo>
                  <a:pt x="365" y="188"/>
                </a:lnTo>
                <a:lnTo>
                  <a:pt x="374" y="161"/>
                </a:lnTo>
                <a:lnTo>
                  <a:pt x="321" y="89"/>
                </a:lnTo>
                <a:lnTo>
                  <a:pt x="267" y="27"/>
                </a:lnTo>
                <a:lnTo>
                  <a:pt x="258" y="9"/>
                </a:lnTo>
                <a:lnTo>
                  <a:pt x="240" y="0"/>
                </a:lnTo>
                <a:lnTo>
                  <a:pt x="187" y="9"/>
                </a:lnTo>
                <a:lnTo>
                  <a:pt x="134" y="27"/>
                </a:lnTo>
                <a:lnTo>
                  <a:pt x="125" y="27"/>
                </a:lnTo>
                <a:lnTo>
                  <a:pt x="107" y="36"/>
                </a:lnTo>
                <a:lnTo>
                  <a:pt x="98" y="45"/>
                </a:lnTo>
                <a:lnTo>
                  <a:pt x="80" y="54"/>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0" name="Freeform 42"/>
          <p:cNvSpPr>
            <a:spLocks/>
          </p:cNvSpPr>
          <p:nvPr/>
        </p:nvSpPr>
        <p:spPr bwMode="auto">
          <a:xfrm>
            <a:off x="2857500" y="2724150"/>
            <a:ext cx="557213" cy="214313"/>
          </a:xfrm>
          <a:custGeom>
            <a:avLst/>
            <a:gdLst>
              <a:gd name="T0" fmla="*/ 0 w 351"/>
              <a:gd name="T1" fmla="*/ 0 h 135"/>
              <a:gd name="T2" fmla="*/ 27 w 351"/>
              <a:gd name="T3" fmla="*/ 63 h 135"/>
              <a:gd name="T4" fmla="*/ 54 w 351"/>
              <a:gd name="T5" fmla="*/ 134 h 135"/>
              <a:gd name="T6" fmla="*/ 207 w 351"/>
              <a:gd name="T7" fmla="*/ 134 h 135"/>
              <a:gd name="T8" fmla="*/ 350 w 351"/>
              <a:gd name="T9" fmla="*/ 134 h 135"/>
              <a:gd name="T10" fmla="*/ 350 w 351"/>
              <a:gd name="T11" fmla="*/ 81 h 135"/>
              <a:gd name="T12" fmla="*/ 350 w 351"/>
              <a:gd name="T13" fmla="*/ 27 h 135"/>
              <a:gd name="T14" fmla="*/ 261 w 351"/>
              <a:gd name="T15" fmla="*/ 18 h 135"/>
              <a:gd name="T16" fmla="*/ 171 w 351"/>
              <a:gd name="T17" fmla="*/ 9 h 135"/>
              <a:gd name="T18" fmla="*/ 89 w 351"/>
              <a:gd name="T19" fmla="*/ 0 h 135"/>
              <a:gd name="T20" fmla="*/ 0 w 351"/>
              <a:gd name="T21"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135">
                <a:moveTo>
                  <a:pt x="0" y="0"/>
                </a:moveTo>
                <a:lnTo>
                  <a:pt x="27" y="63"/>
                </a:lnTo>
                <a:lnTo>
                  <a:pt x="54" y="134"/>
                </a:lnTo>
                <a:lnTo>
                  <a:pt x="207" y="134"/>
                </a:lnTo>
                <a:lnTo>
                  <a:pt x="350" y="134"/>
                </a:lnTo>
                <a:lnTo>
                  <a:pt x="350" y="81"/>
                </a:lnTo>
                <a:lnTo>
                  <a:pt x="350" y="27"/>
                </a:lnTo>
                <a:lnTo>
                  <a:pt x="261" y="18"/>
                </a:lnTo>
                <a:lnTo>
                  <a:pt x="171" y="9"/>
                </a:lnTo>
                <a:lnTo>
                  <a:pt x="89" y="0"/>
                </a:lnTo>
                <a:lnTo>
                  <a:pt x="0"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1" name="Freeform 43"/>
          <p:cNvSpPr>
            <a:spLocks/>
          </p:cNvSpPr>
          <p:nvPr/>
        </p:nvSpPr>
        <p:spPr bwMode="auto">
          <a:xfrm>
            <a:off x="2940050" y="2938463"/>
            <a:ext cx="474663" cy="287337"/>
          </a:xfrm>
          <a:custGeom>
            <a:avLst/>
            <a:gdLst>
              <a:gd name="T0" fmla="*/ 0 w 299"/>
              <a:gd name="T1" fmla="*/ 0 h 181"/>
              <a:gd name="T2" fmla="*/ 45 w 299"/>
              <a:gd name="T3" fmla="*/ 54 h 181"/>
              <a:gd name="T4" fmla="*/ 81 w 299"/>
              <a:gd name="T5" fmla="*/ 108 h 181"/>
              <a:gd name="T6" fmla="*/ 81 w 299"/>
              <a:gd name="T7" fmla="*/ 135 h 181"/>
              <a:gd name="T8" fmla="*/ 81 w 299"/>
              <a:gd name="T9" fmla="*/ 180 h 181"/>
              <a:gd name="T10" fmla="*/ 181 w 299"/>
              <a:gd name="T11" fmla="*/ 180 h 181"/>
              <a:gd name="T12" fmla="*/ 271 w 299"/>
              <a:gd name="T13" fmla="*/ 180 h 181"/>
              <a:gd name="T14" fmla="*/ 289 w 299"/>
              <a:gd name="T15" fmla="*/ 90 h 181"/>
              <a:gd name="T16" fmla="*/ 298 w 299"/>
              <a:gd name="T17" fmla="*/ 0 h 181"/>
              <a:gd name="T18" fmla="*/ 226 w 299"/>
              <a:gd name="T19" fmla="*/ 0 h 181"/>
              <a:gd name="T20" fmla="*/ 145 w 299"/>
              <a:gd name="T21" fmla="*/ 0 h 181"/>
              <a:gd name="T22" fmla="*/ 72 w 299"/>
              <a:gd name="T23" fmla="*/ 0 h 181"/>
              <a:gd name="T24" fmla="*/ 0 w 299"/>
              <a:gd name="T2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181">
                <a:moveTo>
                  <a:pt x="0" y="0"/>
                </a:moveTo>
                <a:lnTo>
                  <a:pt x="45" y="54"/>
                </a:lnTo>
                <a:lnTo>
                  <a:pt x="81" y="108"/>
                </a:lnTo>
                <a:lnTo>
                  <a:pt x="81" y="135"/>
                </a:lnTo>
                <a:lnTo>
                  <a:pt x="81" y="180"/>
                </a:lnTo>
                <a:lnTo>
                  <a:pt x="181" y="180"/>
                </a:lnTo>
                <a:lnTo>
                  <a:pt x="271" y="180"/>
                </a:lnTo>
                <a:lnTo>
                  <a:pt x="289" y="90"/>
                </a:lnTo>
                <a:lnTo>
                  <a:pt x="298" y="0"/>
                </a:lnTo>
                <a:lnTo>
                  <a:pt x="226" y="0"/>
                </a:lnTo>
                <a:lnTo>
                  <a:pt x="145" y="0"/>
                </a:lnTo>
                <a:lnTo>
                  <a:pt x="72" y="0"/>
                </a:lnTo>
                <a:lnTo>
                  <a:pt x="0"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2" name="Freeform 44"/>
          <p:cNvSpPr>
            <a:spLocks/>
          </p:cNvSpPr>
          <p:nvPr/>
        </p:nvSpPr>
        <p:spPr bwMode="auto">
          <a:xfrm>
            <a:off x="3068638" y="2166938"/>
            <a:ext cx="301625" cy="300037"/>
          </a:xfrm>
          <a:custGeom>
            <a:avLst/>
            <a:gdLst>
              <a:gd name="T0" fmla="*/ 0 w 190"/>
              <a:gd name="T1" fmla="*/ 27 h 189"/>
              <a:gd name="T2" fmla="*/ 0 w 190"/>
              <a:gd name="T3" fmla="*/ 108 h 189"/>
              <a:gd name="T4" fmla="*/ 0 w 190"/>
              <a:gd name="T5" fmla="*/ 188 h 189"/>
              <a:gd name="T6" fmla="*/ 54 w 190"/>
              <a:gd name="T7" fmla="*/ 170 h 189"/>
              <a:gd name="T8" fmla="*/ 108 w 190"/>
              <a:gd name="T9" fmla="*/ 161 h 189"/>
              <a:gd name="T10" fmla="*/ 126 w 190"/>
              <a:gd name="T11" fmla="*/ 170 h 189"/>
              <a:gd name="T12" fmla="*/ 135 w 190"/>
              <a:gd name="T13" fmla="*/ 188 h 189"/>
              <a:gd name="T14" fmla="*/ 162 w 190"/>
              <a:gd name="T15" fmla="*/ 161 h 189"/>
              <a:gd name="T16" fmla="*/ 189 w 190"/>
              <a:gd name="T17" fmla="*/ 134 h 189"/>
              <a:gd name="T18" fmla="*/ 189 w 190"/>
              <a:gd name="T19" fmla="*/ 63 h 189"/>
              <a:gd name="T20" fmla="*/ 189 w 190"/>
              <a:gd name="T21" fmla="*/ 0 h 189"/>
              <a:gd name="T22" fmla="*/ 144 w 190"/>
              <a:gd name="T23" fmla="*/ 0 h 189"/>
              <a:gd name="T24" fmla="*/ 90 w 190"/>
              <a:gd name="T25" fmla="*/ 9 h 189"/>
              <a:gd name="T26" fmla="*/ 45 w 190"/>
              <a:gd name="T27" fmla="*/ 18 h 189"/>
              <a:gd name="T28" fmla="*/ 0 w 190"/>
              <a:gd name="T2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89">
                <a:moveTo>
                  <a:pt x="0" y="27"/>
                </a:moveTo>
                <a:lnTo>
                  <a:pt x="0" y="108"/>
                </a:lnTo>
                <a:lnTo>
                  <a:pt x="0" y="188"/>
                </a:lnTo>
                <a:lnTo>
                  <a:pt x="54" y="170"/>
                </a:lnTo>
                <a:lnTo>
                  <a:pt x="108" y="161"/>
                </a:lnTo>
                <a:lnTo>
                  <a:pt x="126" y="170"/>
                </a:lnTo>
                <a:lnTo>
                  <a:pt x="135" y="188"/>
                </a:lnTo>
                <a:lnTo>
                  <a:pt x="162" y="161"/>
                </a:lnTo>
                <a:lnTo>
                  <a:pt x="189" y="134"/>
                </a:lnTo>
                <a:lnTo>
                  <a:pt x="189" y="63"/>
                </a:lnTo>
                <a:lnTo>
                  <a:pt x="189" y="0"/>
                </a:lnTo>
                <a:lnTo>
                  <a:pt x="144" y="0"/>
                </a:lnTo>
                <a:lnTo>
                  <a:pt x="90" y="9"/>
                </a:lnTo>
                <a:lnTo>
                  <a:pt x="45" y="18"/>
                </a:lnTo>
                <a:lnTo>
                  <a:pt x="0" y="27"/>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3" name="Freeform 45"/>
          <p:cNvSpPr>
            <a:spLocks/>
          </p:cNvSpPr>
          <p:nvPr/>
        </p:nvSpPr>
        <p:spPr bwMode="auto">
          <a:xfrm>
            <a:off x="3282950" y="2166938"/>
            <a:ext cx="425450" cy="687387"/>
          </a:xfrm>
          <a:custGeom>
            <a:avLst/>
            <a:gdLst>
              <a:gd name="T0" fmla="*/ 53 w 268"/>
              <a:gd name="T1" fmla="*/ 0 h 433"/>
              <a:gd name="T2" fmla="*/ 53 w 268"/>
              <a:gd name="T3" fmla="*/ 63 h 433"/>
              <a:gd name="T4" fmla="*/ 53 w 268"/>
              <a:gd name="T5" fmla="*/ 135 h 433"/>
              <a:gd name="T6" fmla="*/ 27 w 268"/>
              <a:gd name="T7" fmla="*/ 162 h 433"/>
              <a:gd name="T8" fmla="*/ 0 w 268"/>
              <a:gd name="T9" fmla="*/ 189 h 433"/>
              <a:gd name="T10" fmla="*/ 53 w 268"/>
              <a:gd name="T11" fmla="*/ 252 h 433"/>
              <a:gd name="T12" fmla="*/ 106 w 268"/>
              <a:gd name="T13" fmla="*/ 324 h 433"/>
              <a:gd name="T14" fmla="*/ 98 w 268"/>
              <a:gd name="T15" fmla="*/ 351 h 433"/>
              <a:gd name="T16" fmla="*/ 80 w 268"/>
              <a:gd name="T17" fmla="*/ 379 h 433"/>
              <a:gd name="T18" fmla="*/ 80 w 268"/>
              <a:gd name="T19" fmla="*/ 405 h 433"/>
              <a:gd name="T20" fmla="*/ 80 w 268"/>
              <a:gd name="T21" fmla="*/ 432 h 433"/>
              <a:gd name="T22" fmla="*/ 161 w 268"/>
              <a:gd name="T23" fmla="*/ 432 h 433"/>
              <a:gd name="T24" fmla="*/ 240 w 268"/>
              <a:gd name="T25" fmla="*/ 432 h 433"/>
              <a:gd name="T26" fmla="*/ 232 w 268"/>
              <a:gd name="T27" fmla="*/ 360 h 433"/>
              <a:gd name="T28" fmla="*/ 214 w 268"/>
              <a:gd name="T29" fmla="*/ 297 h 433"/>
              <a:gd name="T30" fmla="*/ 240 w 268"/>
              <a:gd name="T31" fmla="*/ 216 h 433"/>
              <a:gd name="T32" fmla="*/ 267 w 268"/>
              <a:gd name="T33" fmla="*/ 135 h 433"/>
              <a:gd name="T34" fmla="*/ 258 w 268"/>
              <a:gd name="T35" fmla="*/ 63 h 433"/>
              <a:gd name="T36" fmla="*/ 240 w 268"/>
              <a:gd name="T37" fmla="*/ 0 h 433"/>
              <a:gd name="T38" fmla="*/ 196 w 268"/>
              <a:gd name="T39" fmla="*/ 0 h 433"/>
              <a:gd name="T40" fmla="*/ 143 w 268"/>
              <a:gd name="T41" fmla="*/ 0 h 433"/>
              <a:gd name="T42" fmla="*/ 98 w 268"/>
              <a:gd name="T43" fmla="*/ 0 h 433"/>
              <a:gd name="T44" fmla="*/ 53 w 268"/>
              <a:gd name="T45"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8" h="433">
                <a:moveTo>
                  <a:pt x="53" y="0"/>
                </a:moveTo>
                <a:lnTo>
                  <a:pt x="53" y="63"/>
                </a:lnTo>
                <a:lnTo>
                  <a:pt x="53" y="135"/>
                </a:lnTo>
                <a:lnTo>
                  <a:pt x="27" y="162"/>
                </a:lnTo>
                <a:lnTo>
                  <a:pt x="0" y="189"/>
                </a:lnTo>
                <a:lnTo>
                  <a:pt x="53" y="252"/>
                </a:lnTo>
                <a:lnTo>
                  <a:pt x="106" y="324"/>
                </a:lnTo>
                <a:lnTo>
                  <a:pt x="98" y="351"/>
                </a:lnTo>
                <a:lnTo>
                  <a:pt x="80" y="379"/>
                </a:lnTo>
                <a:lnTo>
                  <a:pt x="80" y="405"/>
                </a:lnTo>
                <a:lnTo>
                  <a:pt x="80" y="432"/>
                </a:lnTo>
                <a:lnTo>
                  <a:pt x="161" y="432"/>
                </a:lnTo>
                <a:lnTo>
                  <a:pt x="240" y="432"/>
                </a:lnTo>
                <a:lnTo>
                  <a:pt x="232" y="360"/>
                </a:lnTo>
                <a:lnTo>
                  <a:pt x="214" y="297"/>
                </a:lnTo>
                <a:lnTo>
                  <a:pt x="240" y="216"/>
                </a:lnTo>
                <a:lnTo>
                  <a:pt x="267" y="135"/>
                </a:lnTo>
                <a:lnTo>
                  <a:pt x="258" y="63"/>
                </a:lnTo>
                <a:lnTo>
                  <a:pt x="240" y="0"/>
                </a:lnTo>
                <a:lnTo>
                  <a:pt x="196" y="0"/>
                </a:lnTo>
                <a:lnTo>
                  <a:pt x="143" y="0"/>
                </a:lnTo>
                <a:lnTo>
                  <a:pt x="98" y="0"/>
                </a:lnTo>
                <a:lnTo>
                  <a:pt x="53"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4" name="Freeform 46"/>
          <p:cNvSpPr>
            <a:spLocks/>
          </p:cNvSpPr>
          <p:nvPr/>
        </p:nvSpPr>
        <p:spPr bwMode="auto">
          <a:xfrm>
            <a:off x="3665538" y="2166938"/>
            <a:ext cx="344487" cy="385762"/>
          </a:xfrm>
          <a:custGeom>
            <a:avLst/>
            <a:gdLst>
              <a:gd name="T0" fmla="*/ 0 w 217"/>
              <a:gd name="T1" fmla="*/ 0 h 243"/>
              <a:gd name="T2" fmla="*/ 18 w 217"/>
              <a:gd name="T3" fmla="*/ 63 h 243"/>
              <a:gd name="T4" fmla="*/ 27 w 217"/>
              <a:gd name="T5" fmla="*/ 135 h 243"/>
              <a:gd name="T6" fmla="*/ 99 w 217"/>
              <a:gd name="T7" fmla="*/ 189 h 243"/>
              <a:gd name="T8" fmla="*/ 162 w 217"/>
              <a:gd name="T9" fmla="*/ 242 h 243"/>
              <a:gd name="T10" fmla="*/ 189 w 217"/>
              <a:gd name="T11" fmla="*/ 189 h 243"/>
              <a:gd name="T12" fmla="*/ 216 w 217"/>
              <a:gd name="T13" fmla="*/ 135 h 243"/>
              <a:gd name="T14" fmla="*/ 216 w 217"/>
              <a:gd name="T15" fmla="*/ 107 h 243"/>
              <a:gd name="T16" fmla="*/ 216 w 217"/>
              <a:gd name="T17" fmla="*/ 81 h 243"/>
              <a:gd name="T18" fmla="*/ 180 w 217"/>
              <a:gd name="T19" fmla="*/ 36 h 243"/>
              <a:gd name="T20" fmla="*/ 135 w 217"/>
              <a:gd name="T21" fmla="*/ 0 h 243"/>
              <a:gd name="T22" fmla="*/ 99 w 217"/>
              <a:gd name="T23" fmla="*/ 0 h 243"/>
              <a:gd name="T24" fmla="*/ 63 w 217"/>
              <a:gd name="T25" fmla="*/ 0 h 243"/>
              <a:gd name="T26" fmla="*/ 36 w 217"/>
              <a:gd name="T27" fmla="*/ 0 h 243"/>
              <a:gd name="T28" fmla="*/ 0 w 217"/>
              <a:gd name="T2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43">
                <a:moveTo>
                  <a:pt x="0" y="0"/>
                </a:moveTo>
                <a:lnTo>
                  <a:pt x="18" y="63"/>
                </a:lnTo>
                <a:lnTo>
                  <a:pt x="27" y="135"/>
                </a:lnTo>
                <a:lnTo>
                  <a:pt x="99" y="189"/>
                </a:lnTo>
                <a:lnTo>
                  <a:pt x="162" y="242"/>
                </a:lnTo>
                <a:lnTo>
                  <a:pt x="189" y="189"/>
                </a:lnTo>
                <a:lnTo>
                  <a:pt x="216" y="135"/>
                </a:lnTo>
                <a:lnTo>
                  <a:pt x="216" y="107"/>
                </a:lnTo>
                <a:lnTo>
                  <a:pt x="216" y="81"/>
                </a:lnTo>
                <a:lnTo>
                  <a:pt x="180" y="36"/>
                </a:lnTo>
                <a:lnTo>
                  <a:pt x="135" y="0"/>
                </a:lnTo>
                <a:lnTo>
                  <a:pt x="99" y="0"/>
                </a:lnTo>
                <a:lnTo>
                  <a:pt x="63" y="0"/>
                </a:lnTo>
                <a:lnTo>
                  <a:pt x="36" y="0"/>
                </a:lnTo>
                <a:lnTo>
                  <a:pt x="0"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5" name="Freeform 47"/>
          <p:cNvSpPr>
            <a:spLocks/>
          </p:cNvSpPr>
          <p:nvPr/>
        </p:nvSpPr>
        <p:spPr bwMode="auto">
          <a:xfrm>
            <a:off x="3927475" y="2209800"/>
            <a:ext cx="428625" cy="644525"/>
          </a:xfrm>
          <a:custGeom>
            <a:avLst/>
            <a:gdLst>
              <a:gd name="T0" fmla="*/ 162 w 270"/>
              <a:gd name="T1" fmla="*/ 0 h 406"/>
              <a:gd name="T2" fmla="*/ 162 w 270"/>
              <a:gd name="T3" fmla="*/ 9 h 406"/>
              <a:gd name="T4" fmla="*/ 162 w 270"/>
              <a:gd name="T5" fmla="*/ 27 h 406"/>
              <a:gd name="T6" fmla="*/ 107 w 270"/>
              <a:gd name="T7" fmla="*/ 36 h 406"/>
              <a:gd name="T8" fmla="*/ 54 w 270"/>
              <a:gd name="T9" fmla="*/ 54 h 406"/>
              <a:gd name="T10" fmla="*/ 54 w 270"/>
              <a:gd name="T11" fmla="*/ 81 h 406"/>
              <a:gd name="T12" fmla="*/ 54 w 270"/>
              <a:gd name="T13" fmla="*/ 108 h 406"/>
              <a:gd name="T14" fmla="*/ 27 w 270"/>
              <a:gd name="T15" fmla="*/ 162 h 406"/>
              <a:gd name="T16" fmla="*/ 0 w 270"/>
              <a:gd name="T17" fmla="*/ 216 h 406"/>
              <a:gd name="T18" fmla="*/ 45 w 270"/>
              <a:gd name="T19" fmla="*/ 225 h 406"/>
              <a:gd name="T20" fmla="*/ 80 w 270"/>
              <a:gd name="T21" fmla="*/ 243 h 406"/>
              <a:gd name="T22" fmla="*/ 126 w 270"/>
              <a:gd name="T23" fmla="*/ 297 h 406"/>
              <a:gd name="T24" fmla="*/ 162 w 270"/>
              <a:gd name="T25" fmla="*/ 352 h 406"/>
              <a:gd name="T26" fmla="*/ 162 w 270"/>
              <a:gd name="T27" fmla="*/ 378 h 406"/>
              <a:gd name="T28" fmla="*/ 162 w 270"/>
              <a:gd name="T29" fmla="*/ 405 h 406"/>
              <a:gd name="T30" fmla="*/ 215 w 270"/>
              <a:gd name="T31" fmla="*/ 405 h 406"/>
              <a:gd name="T32" fmla="*/ 269 w 270"/>
              <a:gd name="T33" fmla="*/ 405 h 406"/>
              <a:gd name="T34" fmla="*/ 269 w 270"/>
              <a:gd name="T35" fmla="*/ 198 h 406"/>
              <a:gd name="T36" fmla="*/ 269 w 270"/>
              <a:gd name="T37" fmla="*/ 0 h 406"/>
              <a:gd name="T38" fmla="*/ 242 w 270"/>
              <a:gd name="T39" fmla="*/ 0 h 406"/>
              <a:gd name="T40" fmla="*/ 215 w 270"/>
              <a:gd name="T41" fmla="*/ 0 h 406"/>
              <a:gd name="T42" fmla="*/ 189 w 270"/>
              <a:gd name="T43" fmla="*/ 0 h 406"/>
              <a:gd name="T44" fmla="*/ 162 w 270"/>
              <a:gd name="T4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 h="406">
                <a:moveTo>
                  <a:pt x="162" y="0"/>
                </a:moveTo>
                <a:lnTo>
                  <a:pt x="162" y="9"/>
                </a:lnTo>
                <a:lnTo>
                  <a:pt x="162" y="27"/>
                </a:lnTo>
                <a:lnTo>
                  <a:pt x="107" y="36"/>
                </a:lnTo>
                <a:lnTo>
                  <a:pt x="54" y="54"/>
                </a:lnTo>
                <a:lnTo>
                  <a:pt x="54" y="81"/>
                </a:lnTo>
                <a:lnTo>
                  <a:pt x="54" y="108"/>
                </a:lnTo>
                <a:lnTo>
                  <a:pt x="27" y="162"/>
                </a:lnTo>
                <a:lnTo>
                  <a:pt x="0" y="216"/>
                </a:lnTo>
                <a:lnTo>
                  <a:pt x="45" y="225"/>
                </a:lnTo>
                <a:lnTo>
                  <a:pt x="80" y="243"/>
                </a:lnTo>
                <a:lnTo>
                  <a:pt x="126" y="297"/>
                </a:lnTo>
                <a:lnTo>
                  <a:pt x="162" y="352"/>
                </a:lnTo>
                <a:lnTo>
                  <a:pt x="162" y="378"/>
                </a:lnTo>
                <a:lnTo>
                  <a:pt x="162" y="405"/>
                </a:lnTo>
                <a:lnTo>
                  <a:pt x="215" y="405"/>
                </a:lnTo>
                <a:lnTo>
                  <a:pt x="269" y="405"/>
                </a:lnTo>
                <a:lnTo>
                  <a:pt x="269" y="198"/>
                </a:lnTo>
                <a:lnTo>
                  <a:pt x="269" y="0"/>
                </a:lnTo>
                <a:lnTo>
                  <a:pt x="242" y="0"/>
                </a:lnTo>
                <a:lnTo>
                  <a:pt x="215" y="0"/>
                </a:lnTo>
                <a:lnTo>
                  <a:pt x="189" y="0"/>
                </a:lnTo>
                <a:lnTo>
                  <a:pt x="162" y="0"/>
                </a:lnTo>
              </a:path>
            </a:pathLst>
          </a:custGeom>
          <a:solidFill>
            <a:srgbClr val="FF000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6" name="Freeform 48"/>
          <p:cNvSpPr>
            <a:spLocks/>
          </p:cNvSpPr>
          <p:nvPr/>
        </p:nvSpPr>
        <p:spPr bwMode="auto">
          <a:xfrm>
            <a:off x="3625850" y="2381250"/>
            <a:ext cx="550863" cy="473075"/>
          </a:xfrm>
          <a:custGeom>
            <a:avLst/>
            <a:gdLst>
              <a:gd name="T0" fmla="*/ 53 w 347"/>
              <a:gd name="T1" fmla="*/ 0 h 298"/>
              <a:gd name="T2" fmla="*/ 27 w 347"/>
              <a:gd name="T3" fmla="*/ 81 h 298"/>
              <a:gd name="T4" fmla="*/ 0 w 347"/>
              <a:gd name="T5" fmla="*/ 162 h 298"/>
              <a:gd name="T6" fmla="*/ 18 w 347"/>
              <a:gd name="T7" fmla="*/ 225 h 298"/>
              <a:gd name="T8" fmla="*/ 27 w 347"/>
              <a:gd name="T9" fmla="*/ 297 h 298"/>
              <a:gd name="T10" fmla="*/ 187 w 347"/>
              <a:gd name="T11" fmla="*/ 297 h 298"/>
              <a:gd name="T12" fmla="*/ 346 w 347"/>
              <a:gd name="T13" fmla="*/ 297 h 298"/>
              <a:gd name="T14" fmla="*/ 346 w 347"/>
              <a:gd name="T15" fmla="*/ 270 h 298"/>
              <a:gd name="T16" fmla="*/ 346 w 347"/>
              <a:gd name="T17" fmla="*/ 243 h 298"/>
              <a:gd name="T18" fmla="*/ 311 w 347"/>
              <a:gd name="T19" fmla="*/ 189 h 298"/>
              <a:gd name="T20" fmla="*/ 266 w 347"/>
              <a:gd name="T21" fmla="*/ 135 h 298"/>
              <a:gd name="T22" fmla="*/ 231 w 347"/>
              <a:gd name="T23" fmla="*/ 117 h 298"/>
              <a:gd name="T24" fmla="*/ 187 w 347"/>
              <a:gd name="T25" fmla="*/ 108 h 298"/>
              <a:gd name="T26" fmla="*/ 151 w 347"/>
              <a:gd name="T27" fmla="*/ 81 h 298"/>
              <a:gd name="T28" fmla="*/ 115 w 347"/>
              <a:gd name="T29" fmla="*/ 54 h 298"/>
              <a:gd name="T30" fmla="*/ 88 w 347"/>
              <a:gd name="T31" fmla="*/ 27 h 298"/>
              <a:gd name="T32" fmla="*/ 53 w 347"/>
              <a:gd name="T3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7" h="298">
                <a:moveTo>
                  <a:pt x="53" y="0"/>
                </a:moveTo>
                <a:lnTo>
                  <a:pt x="27" y="81"/>
                </a:lnTo>
                <a:lnTo>
                  <a:pt x="0" y="162"/>
                </a:lnTo>
                <a:lnTo>
                  <a:pt x="18" y="225"/>
                </a:lnTo>
                <a:lnTo>
                  <a:pt x="27" y="297"/>
                </a:lnTo>
                <a:lnTo>
                  <a:pt x="187" y="297"/>
                </a:lnTo>
                <a:lnTo>
                  <a:pt x="346" y="297"/>
                </a:lnTo>
                <a:lnTo>
                  <a:pt x="346" y="270"/>
                </a:lnTo>
                <a:lnTo>
                  <a:pt x="346" y="243"/>
                </a:lnTo>
                <a:lnTo>
                  <a:pt x="311" y="189"/>
                </a:lnTo>
                <a:lnTo>
                  <a:pt x="266" y="135"/>
                </a:lnTo>
                <a:lnTo>
                  <a:pt x="231" y="117"/>
                </a:lnTo>
                <a:lnTo>
                  <a:pt x="187" y="108"/>
                </a:lnTo>
                <a:lnTo>
                  <a:pt x="151" y="81"/>
                </a:lnTo>
                <a:lnTo>
                  <a:pt x="115" y="54"/>
                </a:lnTo>
                <a:lnTo>
                  <a:pt x="88" y="27"/>
                </a:lnTo>
                <a:lnTo>
                  <a:pt x="53"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7" name="Freeform 49"/>
          <p:cNvSpPr>
            <a:spLocks/>
          </p:cNvSpPr>
          <p:nvPr/>
        </p:nvSpPr>
        <p:spPr bwMode="auto">
          <a:xfrm>
            <a:off x="3282950" y="2854325"/>
            <a:ext cx="552450" cy="587375"/>
          </a:xfrm>
          <a:custGeom>
            <a:avLst/>
            <a:gdLst>
              <a:gd name="T0" fmla="*/ 80 w 348"/>
              <a:gd name="T1" fmla="*/ 0 h 370"/>
              <a:gd name="T2" fmla="*/ 80 w 348"/>
              <a:gd name="T3" fmla="*/ 27 h 370"/>
              <a:gd name="T4" fmla="*/ 80 w 348"/>
              <a:gd name="T5" fmla="*/ 54 h 370"/>
              <a:gd name="T6" fmla="*/ 71 w 348"/>
              <a:gd name="T7" fmla="*/ 144 h 370"/>
              <a:gd name="T8" fmla="*/ 53 w 348"/>
              <a:gd name="T9" fmla="*/ 234 h 370"/>
              <a:gd name="T10" fmla="*/ 27 w 348"/>
              <a:gd name="T11" fmla="*/ 234 h 370"/>
              <a:gd name="T12" fmla="*/ 0 w 348"/>
              <a:gd name="T13" fmla="*/ 234 h 370"/>
              <a:gd name="T14" fmla="*/ 27 w 348"/>
              <a:gd name="T15" fmla="*/ 288 h 370"/>
              <a:gd name="T16" fmla="*/ 53 w 348"/>
              <a:gd name="T17" fmla="*/ 342 h 370"/>
              <a:gd name="T18" fmla="*/ 80 w 348"/>
              <a:gd name="T19" fmla="*/ 316 h 370"/>
              <a:gd name="T20" fmla="*/ 106 w 348"/>
              <a:gd name="T21" fmla="*/ 288 h 370"/>
              <a:gd name="T22" fmla="*/ 151 w 348"/>
              <a:gd name="T23" fmla="*/ 324 h 370"/>
              <a:gd name="T24" fmla="*/ 187 w 348"/>
              <a:gd name="T25" fmla="*/ 369 h 370"/>
              <a:gd name="T26" fmla="*/ 267 w 348"/>
              <a:gd name="T27" fmla="*/ 288 h 370"/>
              <a:gd name="T28" fmla="*/ 347 w 348"/>
              <a:gd name="T29" fmla="*/ 207 h 370"/>
              <a:gd name="T30" fmla="*/ 312 w 348"/>
              <a:gd name="T31" fmla="*/ 189 h 370"/>
              <a:gd name="T32" fmla="*/ 267 w 348"/>
              <a:gd name="T33" fmla="*/ 180 h 370"/>
              <a:gd name="T34" fmla="*/ 241 w 348"/>
              <a:gd name="T35" fmla="*/ 117 h 370"/>
              <a:gd name="T36" fmla="*/ 214 w 348"/>
              <a:gd name="T37" fmla="*/ 54 h 370"/>
              <a:gd name="T38" fmla="*/ 214 w 348"/>
              <a:gd name="T39" fmla="*/ 27 h 370"/>
              <a:gd name="T40" fmla="*/ 214 w 348"/>
              <a:gd name="T41" fmla="*/ 0 h 370"/>
              <a:gd name="T42" fmla="*/ 178 w 348"/>
              <a:gd name="T43" fmla="*/ 0 h 370"/>
              <a:gd name="T44" fmla="*/ 142 w 348"/>
              <a:gd name="T45" fmla="*/ 0 h 370"/>
              <a:gd name="T46" fmla="*/ 115 w 348"/>
              <a:gd name="T47" fmla="*/ 0 h 370"/>
              <a:gd name="T48" fmla="*/ 80 w 348"/>
              <a:gd name="T49"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370">
                <a:moveTo>
                  <a:pt x="80" y="0"/>
                </a:moveTo>
                <a:lnTo>
                  <a:pt x="80" y="27"/>
                </a:lnTo>
                <a:lnTo>
                  <a:pt x="80" y="54"/>
                </a:lnTo>
                <a:lnTo>
                  <a:pt x="71" y="144"/>
                </a:lnTo>
                <a:lnTo>
                  <a:pt x="53" y="234"/>
                </a:lnTo>
                <a:lnTo>
                  <a:pt x="27" y="234"/>
                </a:lnTo>
                <a:lnTo>
                  <a:pt x="0" y="234"/>
                </a:lnTo>
                <a:lnTo>
                  <a:pt x="27" y="288"/>
                </a:lnTo>
                <a:lnTo>
                  <a:pt x="53" y="342"/>
                </a:lnTo>
                <a:lnTo>
                  <a:pt x="80" y="316"/>
                </a:lnTo>
                <a:lnTo>
                  <a:pt x="106" y="288"/>
                </a:lnTo>
                <a:lnTo>
                  <a:pt x="151" y="324"/>
                </a:lnTo>
                <a:lnTo>
                  <a:pt x="187" y="369"/>
                </a:lnTo>
                <a:lnTo>
                  <a:pt x="267" y="288"/>
                </a:lnTo>
                <a:lnTo>
                  <a:pt x="347" y="207"/>
                </a:lnTo>
                <a:lnTo>
                  <a:pt x="312" y="189"/>
                </a:lnTo>
                <a:lnTo>
                  <a:pt x="267" y="180"/>
                </a:lnTo>
                <a:lnTo>
                  <a:pt x="241" y="117"/>
                </a:lnTo>
                <a:lnTo>
                  <a:pt x="214" y="54"/>
                </a:lnTo>
                <a:lnTo>
                  <a:pt x="214" y="27"/>
                </a:lnTo>
                <a:lnTo>
                  <a:pt x="214" y="0"/>
                </a:lnTo>
                <a:lnTo>
                  <a:pt x="178" y="0"/>
                </a:lnTo>
                <a:lnTo>
                  <a:pt x="142" y="0"/>
                </a:lnTo>
                <a:lnTo>
                  <a:pt x="115" y="0"/>
                </a:lnTo>
                <a:lnTo>
                  <a:pt x="80"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8" name="Freeform 50"/>
          <p:cNvSpPr>
            <a:spLocks/>
          </p:cNvSpPr>
          <p:nvPr/>
        </p:nvSpPr>
        <p:spPr bwMode="auto">
          <a:xfrm>
            <a:off x="3625850" y="2854325"/>
            <a:ext cx="473075" cy="371475"/>
          </a:xfrm>
          <a:custGeom>
            <a:avLst/>
            <a:gdLst>
              <a:gd name="T0" fmla="*/ 0 w 298"/>
              <a:gd name="T1" fmla="*/ 0 h 234"/>
              <a:gd name="T2" fmla="*/ 0 w 298"/>
              <a:gd name="T3" fmla="*/ 27 h 234"/>
              <a:gd name="T4" fmla="*/ 0 w 298"/>
              <a:gd name="T5" fmla="*/ 54 h 234"/>
              <a:gd name="T6" fmla="*/ 27 w 298"/>
              <a:gd name="T7" fmla="*/ 117 h 234"/>
              <a:gd name="T8" fmla="*/ 54 w 298"/>
              <a:gd name="T9" fmla="*/ 180 h 234"/>
              <a:gd name="T10" fmla="*/ 99 w 298"/>
              <a:gd name="T11" fmla="*/ 188 h 234"/>
              <a:gd name="T12" fmla="*/ 135 w 298"/>
              <a:gd name="T13" fmla="*/ 206 h 234"/>
              <a:gd name="T14" fmla="*/ 153 w 298"/>
              <a:gd name="T15" fmla="*/ 215 h 234"/>
              <a:gd name="T16" fmla="*/ 162 w 298"/>
              <a:gd name="T17" fmla="*/ 233 h 234"/>
              <a:gd name="T18" fmla="*/ 234 w 298"/>
              <a:gd name="T19" fmla="*/ 117 h 234"/>
              <a:gd name="T20" fmla="*/ 297 w 298"/>
              <a:gd name="T21" fmla="*/ 0 h 234"/>
              <a:gd name="T22" fmla="*/ 225 w 298"/>
              <a:gd name="T23" fmla="*/ 0 h 234"/>
              <a:gd name="T24" fmla="*/ 144 w 298"/>
              <a:gd name="T25" fmla="*/ 0 h 234"/>
              <a:gd name="T26" fmla="*/ 72 w 298"/>
              <a:gd name="T27" fmla="*/ 0 h 234"/>
              <a:gd name="T28" fmla="*/ 0 w 298"/>
              <a:gd name="T2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8" h="234">
                <a:moveTo>
                  <a:pt x="0" y="0"/>
                </a:moveTo>
                <a:lnTo>
                  <a:pt x="0" y="27"/>
                </a:lnTo>
                <a:lnTo>
                  <a:pt x="0" y="54"/>
                </a:lnTo>
                <a:lnTo>
                  <a:pt x="27" y="117"/>
                </a:lnTo>
                <a:lnTo>
                  <a:pt x="54" y="180"/>
                </a:lnTo>
                <a:lnTo>
                  <a:pt x="99" y="188"/>
                </a:lnTo>
                <a:lnTo>
                  <a:pt x="135" y="206"/>
                </a:lnTo>
                <a:lnTo>
                  <a:pt x="153" y="215"/>
                </a:lnTo>
                <a:lnTo>
                  <a:pt x="162" y="233"/>
                </a:lnTo>
                <a:lnTo>
                  <a:pt x="234" y="117"/>
                </a:lnTo>
                <a:lnTo>
                  <a:pt x="297" y="0"/>
                </a:lnTo>
                <a:lnTo>
                  <a:pt x="225" y="0"/>
                </a:lnTo>
                <a:lnTo>
                  <a:pt x="144" y="0"/>
                </a:lnTo>
                <a:lnTo>
                  <a:pt x="72" y="0"/>
                </a:lnTo>
                <a:lnTo>
                  <a:pt x="0"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99" name="Freeform 51"/>
          <p:cNvSpPr>
            <a:spLocks/>
          </p:cNvSpPr>
          <p:nvPr/>
        </p:nvSpPr>
        <p:spPr bwMode="auto">
          <a:xfrm>
            <a:off x="3878263" y="2854325"/>
            <a:ext cx="477837" cy="411163"/>
          </a:xfrm>
          <a:custGeom>
            <a:avLst/>
            <a:gdLst>
              <a:gd name="T0" fmla="*/ 136 w 301"/>
              <a:gd name="T1" fmla="*/ 0 h 259"/>
              <a:gd name="T2" fmla="*/ 72 w 301"/>
              <a:gd name="T3" fmla="*/ 116 h 259"/>
              <a:gd name="T4" fmla="*/ 0 w 301"/>
              <a:gd name="T5" fmla="*/ 231 h 259"/>
              <a:gd name="T6" fmla="*/ 54 w 301"/>
              <a:gd name="T7" fmla="*/ 231 h 259"/>
              <a:gd name="T8" fmla="*/ 109 w 301"/>
              <a:gd name="T9" fmla="*/ 231 h 259"/>
              <a:gd name="T10" fmla="*/ 136 w 301"/>
              <a:gd name="T11" fmla="*/ 214 h 259"/>
              <a:gd name="T12" fmla="*/ 164 w 301"/>
              <a:gd name="T13" fmla="*/ 205 h 259"/>
              <a:gd name="T14" fmla="*/ 182 w 301"/>
              <a:gd name="T15" fmla="*/ 231 h 259"/>
              <a:gd name="T16" fmla="*/ 191 w 301"/>
              <a:gd name="T17" fmla="*/ 258 h 259"/>
              <a:gd name="T18" fmla="*/ 218 w 301"/>
              <a:gd name="T19" fmla="*/ 231 h 259"/>
              <a:gd name="T20" fmla="*/ 246 w 301"/>
              <a:gd name="T21" fmla="*/ 205 h 259"/>
              <a:gd name="T22" fmla="*/ 273 w 301"/>
              <a:gd name="T23" fmla="*/ 231 h 259"/>
              <a:gd name="T24" fmla="*/ 300 w 301"/>
              <a:gd name="T25" fmla="*/ 258 h 259"/>
              <a:gd name="T26" fmla="*/ 300 w 301"/>
              <a:gd name="T27" fmla="*/ 178 h 259"/>
              <a:gd name="T28" fmla="*/ 300 w 301"/>
              <a:gd name="T29" fmla="*/ 107 h 259"/>
              <a:gd name="T30" fmla="*/ 246 w 301"/>
              <a:gd name="T31" fmla="*/ 54 h 259"/>
              <a:gd name="T32" fmla="*/ 191 w 301"/>
              <a:gd name="T33" fmla="*/ 0 h 259"/>
              <a:gd name="T34" fmla="*/ 182 w 301"/>
              <a:gd name="T35" fmla="*/ 0 h 259"/>
              <a:gd name="T36" fmla="*/ 164 w 301"/>
              <a:gd name="T37" fmla="*/ 0 h 259"/>
              <a:gd name="T38" fmla="*/ 155 w 301"/>
              <a:gd name="T39" fmla="*/ 0 h 259"/>
              <a:gd name="T40" fmla="*/ 136 w 301"/>
              <a:gd name="T4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259">
                <a:moveTo>
                  <a:pt x="136" y="0"/>
                </a:moveTo>
                <a:lnTo>
                  <a:pt x="72" y="116"/>
                </a:lnTo>
                <a:lnTo>
                  <a:pt x="0" y="231"/>
                </a:lnTo>
                <a:lnTo>
                  <a:pt x="54" y="231"/>
                </a:lnTo>
                <a:lnTo>
                  <a:pt x="109" y="231"/>
                </a:lnTo>
                <a:lnTo>
                  <a:pt x="136" y="214"/>
                </a:lnTo>
                <a:lnTo>
                  <a:pt x="164" y="205"/>
                </a:lnTo>
                <a:lnTo>
                  <a:pt x="182" y="231"/>
                </a:lnTo>
                <a:lnTo>
                  <a:pt x="191" y="258"/>
                </a:lnTo>
                <a:lnTo>
                  <a:pt x="218" y="231"/>
                </a:lnTo>
                <a:lnTo>
                  <a:pt x="246" y="205"/>
                </a:lnTo>
                <a:lnTo>
                  <a:pt x="273" y="231"/>
                </a:lnTo>
                <a:lnTo>
                  <a:pt x="300" y="258"/>
                </a:lnTo>
                <a:lnTo>
                  <a:pt x="300" y="178"/>
                </a:lnTo>
                <a:lnTo>
                  <a:pt x="300" y="107"/>
                </a:lnTo>
                <a:lnTo>
                  <a:pt x="246" y="54"/>
                </a:lnTo>
                <a:lnTo>
                  <a:pt x="191" y="0"/>
                </a:lnTo>
                <a:lnTo>
                  <a:pt x="182" y="0"/>
                </a:lnTo>
                <a:lnTo>
                  <a:pt x="164" y="0"/>
                </a:lnTo>
                <a:lnTo>
                  <a:pt x="155" y="0"/>
                </a:lnTo>
                <a:lnTo>
                  <a:pt x="136" y="0"/>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0" name="Freeform 52"/>
          <p:cNvSpPr>
            <a:spLocks/>
          </p:cNvSpPr>
          <p:nvPr/>
        </p:nvSpPr>
        <p:spPr bwMode="auto">
          <a:xfrm>
            <a:off x="3579813" y="3179763"/>
            <a:ext cx="474662" cy="476250"/>
          </a:xfrm>
          <a:custGeom>
            <a:avLst/>
            <a:gdLst>
              <a:gd name="T0" fmla="*/ 190 w 299"/>
              <a:gd name="T1" fmla="*/ 27 h 300"/>
              <a:gd name="T2" fmla="*/ 181 w 299"/>
              <a:gd name="T3" fmla="*/ 9 h 300"/>
              <a:gd name="T4" fmla="*/ 163 w 299"/>
              <a:gd name="T5" fmla="*/ 0 h 300"/>
              <a:gd name="T6" fmla="*/ 81 w 299"/>
              <a:gd name="T7" fmla="*/ 81 h 300"/>
              <a:gd name="T8" fmla="*/ 0 w 299"/>
              <a:gd name="T9" fmla="*/ 163 h 300"/>
              <a:gd name="T10" fmla="*/ 18 w 299"/>
              <a:gd name="T11" fmla="*/ 172 h 300"/>
              <a:gd name="T12" fmla="*/ 27 w 299"/>
              <a:gd name="T13" fmla="*/ 190 h 300"/>
              <a:gd name="T14" fmla="*/ 27 w 299"/>
              <a:gd name="T15" fmla="*/ 245 h 300"/>
              <a:gd name="T16" fmla="*/ 27 w 299"/>
              <a:gd name="T17" fmla="*/ 299 h 300"/>
              <a:gd name="T18" fmla="*/ 163 w 299"/>
              <a:gd name="T19" fmla="*/ 299 h 300"/>
              <a:gd name="T20" fmla="*/ 298 w 299"/>
              <a:gd name="T21" fmla="*/ 299 h 300"/>
              <a:gd name="T22" fmla="*/ 298 w 299"/>
              <a:gd name="T23" fmla="*/ 163 h 300"/>
              <a:gd name="T24" fmla="*/ 298 w 299"/>
              <a:gd name="T25" fmla="*/ 27 h 300"/>
              <a:gd name="T26" fmla="*/ 271 w 299"/>
              <a:gd name="T27" fmla="*/ 27 h 300"/>
              <a:gd name="T28" fmla="*/ 244 w 299"/>
              <a:gd name="T29" fmla="*/ 27 h 300"/>
              <a:gd name="T30" fmla="*/ 217 w 299"/>
              <a:gd name="T31" fmla="*/ 27 h 300"/>
              <a:gd name="T32" fmla="*/ 190 w 299"/>
              <a:gd name="T33" fmla="*/ 2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 h="300">
                <a:moveTo>
                  <a:pt x="190" y="27"/>
                </a:moveTo>
                <a:lnTo>
                  <a:pt x="181" y="9"/>
                </a:lnTo>
                <a:lnTo>
                  <a:pt x="163" y="0"/>
                </a:lnTo>
                <a:lnTo>
                  <a:pt x="81" y="81"/>
                </a:lnTo>
                <a:lnTo>
                  <a:pt x="0" y="163"/>
                </a:lnTo>
                <a:lnTo>
                  <a:pt x="18" y="172"/>
                </a:lnTo>
                <a:lnTo>
                  <a:pt x="27" y="190"/>
                </a:lnTo>
                <a:lnTo>
                  <a:pt x="27" y="245"/>
                </a:lnTo>
                <a:lnTo>
                  <a:pt x="27" y="299"/>
                </a:lnTo>
                <a:lnTo>
                  <a:pt x="163" y="299"/>
                </a:lnTo>
                <a:lnTo>
                  <a:pt x="298" y="299"/>
                </a:lnTo>
                <a:lnTo>
                  <a:pt x="298" y="163"/>
                </a:lnTo>
                <a:lnTo>
                  <a:pt x="298" y="27"/>
                </a:lnTo>
                <a:lnTo>
                  <a:pt x="271" y="27"/>
                </a:lnTo>
                <a:lnTo>
                  <a:pt x="244" y="27"/>
                </a:lnTo>
                <a:lnTo>
                  <a:pt x="217" y="27"/>
                </a:lnTo>
                <a:lnTo>
                  <a:pt x="190" y="27"/>
                </a:lnTo>
              </a:path>
            </a:pathLst>
          </a:custGeom>
          <a:solidFill>
            <a:srgbClr val="92D05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1" name="Freeform 53"/>
          <p:cNvSpPr>
            <a:spLocks/>
          </p:cNvSpPr>
          <p:nvPr/>
        </p:nvSpPr>
        <p:spPr bwMode="auto">
          <a:xfrm>
            <a:off x="4052888" y="3179763"/>
            <a:ext cx="455612" cy="476250"/>
          </a:xfrm>
          <a:custGeom>
            <a:avLst/>
            <a:gdLst>
              <a:gd name="T0" fmla="*/ 0 w 287"/>
              <a:gd name="T1" fmla="*/ 27 h 300"/>
              <a:gd name="T2" fmla="*/ 0 w 287"/>
              <a:gd name="T3" fmla="*/ 163 h 300"/>
              <a:gd name="T4" fmla="*/ 0 w 287"/>
              <a:gd name="T5" fmla="*/ 299 h 300"/>
              <a:gd name="T6" fmla="*/ 134 w 287"/>
              <a:gd name="T7" fmla="*/ 299 h 300"/>
              <a:gd name="T8" fmla="*/ 268 w 287"/>
              <a:gd name="T9" fmla="*/ 299 h 300"/>
              <a:gd name="T10" fmla="*/ 277 w 287"/>
              <a:gd name="T11" fmla="*/ 272 h 300"/>
              <a:gd name="T12" fmla="*/ 286 w 287"/>
              <a:gd name="T13" fmla="*/ 245 h 300"/>
              <a:gd name="T14" fmla="*/ 286 w 287"/>
              <a:gd name="T15" fmla="*/ 190 h 300"/>
              <a:gd name="T16" fmla="*/ 286 w 287"/>
              <a:gd name="T17" fmla="*/ 136 h 300"/>
              <a:gd name="T18" fmla="*/ 268 w 287"/>
              <a:gd name="T19" fmla="*/ 109 h 300"/>
              <a:gd name="T20" fmla="*/ 241 w 287"/>
              <a:gd name="T21" fmla="*/ 81 h 300"/>
              <a:gd name="T22" fmla="*/ 233 w 287"/>
              <a:gd name="T23" fmla="*/ 91 h 300"/>
              <a:gd name="T24" fmla="*/ 215 w 287"/>
              <a:gd name="T25" fmla="*/ 109 h 300"/>
              <a:gd name="T26" fmla="*/ 206 w 287"/>
              <a:gd name="T27" fmla="*/ 81 h 300"/>
              <a:gd name="T28" fmla="*/ 188 w 287"/>
              <a:gd name="T29" fmla="*/ 54 h 300"/>
              <a:gd name="T30" fmla="*/ 161 w 287"/>
              <a:gd name="T31" fmla="*/ 27 h 300"/>
              <a:gd name="T32" fmla="*/ 134 w 287"/>
              <a:gd name="T33" fmla="*/ 0 h 300"/>
              <a:gd name="T34" fmla="*/ 107 w 287"/>
              <a:gd name="T35" fmla="*/ 27 h 300"/>
              <a:gd name="T36" fmla="*/ 80 w 287"/>
              <a:gd name="T37" fmla="*/ 54 h 300"/>
              <a:gd name="T38" fmla="*/ 71 w 287"/>
              <a:gd name="T39" fmla="*/ 27 h 300"/>
              <a:gd name="T40" fmla="*/ 53 w 287"/>
              <a:gd name="T41" fmla="*/ 0 h 300"/>
              <a:gd name="T42" fmla="*/ 45 w 287"/>
              <a:gd name="T43" fmla="*/ 0 h 300"/>
              <a:gd name="T44" fmla="*/ 27 w 287"/>
              <a:gd name="T45" fmla="*/ 9 h 300"/>
              <a:gd name="T46" fmla="*/ 18 w 287"/>
              <a:gd name="T47" fmla="*/ 18 h 300"/>
              <a:gd name="T48" fmla="*/ 0 w 287"/>
              <a:gd name="T49" fmla="*/ 2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00">
                <a:moveTo>
                  <a:pt x="0" y="27"/>
                </a:moveTo>
                <a:lnTo>
                  <a:pt x="0" y="163"/>
                </a:lnTo>
                <a:lnTo>
                  <a:pt x="0" y="299"/>
                </a:lnTo>
                <a:lnTo>
                  <a:pt x="134" y="299"/>
                </a:lnTo>
                <a:lnTo>
                  <a:pt x="268" y="299"/>
                </a:lnTo>
                <a:lnTo>
                  <a:pt x="277" y="272"/>
                </a:lnTo>
                <a:lnTo>
                  <a:pt x="286" y="245"/>
                </a:lnTo>
                <a:lnTo>
                  <a:pt x="286" y="190"/>
                </a:lnTo>
                <a:lnTo>
                  <a:pt x="286" y="136"/>
                </a:lnTo>
                <a:lnTo>
                  <a:pt x="268" y="109"/>
                </a:lnTo>
                <a:lnTo>
                  <a:pt x="241" y="81"/>
                </a:lnTo>
                <a:lnTo>
                  <a:pt x="233" y="91"/>
                </a:lnTo>
                <a:lnTo>
                  <a:pt x="215" y="109"/>
                </a:lnTo>
                <a:lnTo>
                  <a:pt x="206" y="81"/>
                </a:lnTo>
                <a:lnTo>
                  <a:pt x="188" y="54"/>
                </a:lnTo>
                <a:lnTo>
                  <a:pt x="161" y="27"/>
                </a:lnTo>
                <a:lnTo>
                  <a:pt x="134" y="0"/>
                </a:lnTo>
                <a:lnTo>
                  <a:pt x="107" y="27"/>
                </a:lnTo>
                <a:lnTo>
                  <a:pt x="80" y="54"/>
                </a:lnTo>
                <a:lnTo>
                  <a:pt x="71" y="27"/>
                </a:lnTo>
                <a:lnTo>
                  <a:pt x="53" y="0"/>
                </a:lnTo>
                <a:lnTo>
                  <a:pt x="45" y="0"/>
                </a:lnTo>
                <a:lnTo>
                  <a:pt x="27" y="9"/>
                </a:lnTo>
                <a:lnTo>
                  <a:pt x="18" y="18"/>
                </a:lnTo>
                <a:lnTo>
                  <a:pt x="0" y="27"/>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2" name="Freeform 54"/>
          <p:cNvSpPr>
            <a:spLocks/>
          </p:cNvSpPr>
          <p:nvPr/>
        </p:nvSpPr>
        <p:spPr bwMode="auto">
          <a:xfrm>
            <a:off x="4354513" y="3225800"/>
            <a:ext cx="541337" cy="471488"/>
          </a:xfrm>
          <a:custGeom>
            <a:avLst/>
            <a:gdLst>
              <a:gd name="T0" fmla="*/ 27 w 341"/>
              <a:gd name="T1" fmla="*/ 81 h 297"/>
              <a:gd name="T2" fmla="*/ 45 w 341"/>
              <a:gd name="T3" fmla="*/ 63 h 297"/>
              <a:gd name="T4" fmla="*/ 54 w 341"/>
              <a:gd name="T5" fmla="*/ 54 h 297"/>
              <a:gd name="T6" fmla="*/ 80 w 341"/>
              <a:gd name="T7" fmla="*/ 81 h 297"/>
              <a:gd name="T8" fmla="*/ 98 w 341"/>
              <a:gd name="T9" fmla="*/ 107 h 297"/>
              <a:gd name="T10" fmla="*/ 98 w 341"/>
              <a:gd name="T11" fmla="*/ 162 h 297"/>
              <a:gd name="T12" fmla="*/ 98 w 341"/>
              <a:gd name="T13" fmla="*/ 216 h 297"/>
              <a:gd name="T14" fmla="*/ 89 w 341"/>
              <a:gd name="T15" fmla="*/ 243 h 297"/>
              <a:gd name="T16" fmla="*/ 80 w 341"/>
              <a:gd name="T17" fmla="*/ 269 h 297"/>
              <a:gd name="T18" fmla="*/ 152 w 341"/>
              <a:gd name="T19" fmla="*/ 278 h 297"/>
              <a:gd name="T20" fmla="*/ 233 w 341"/>
              <a:gd name="T21" fmla="*/ 296 h 297"/>
              <a:gd name="T22" fmla="*/ 260 w 341"/>
              <a:gd name="T23" fmla="*/ 251 h 297"/>
              <a:gd name="T24" fmla="*/ 286 w 341"/>
              <a:gd name="T25" fmla="*/ 216 h 297"/>
              <a:gd name="T26" fmla="*/ 286 w 341"/>
              <a:gd name="T27" fmla="*/ 171 h 297"/>
              <a:gd name="T28" fmla="*/ 286 w 341"/>
              <a:gd name="T29" fmla="*/ 134 h 297"/>
              <a:gd name="T30" fmla="*/ 313 w 341"/>
              <a:gd name="T31" fmla="*/ 117 h 297"/>
              <a:gd name="T32" fmla="*/ 340 w 341"/>
              <a:gd name="T33" fmla="*/ 107 h 297"/>
              <a:gd name="T34" fmla="*/ 313 w 341"/>
              <a:gd name="T35" fmla="*/ 90 h 297"/>
              <a:gd name="T36" fmla="*/ 286 w 341"/>
              <a:gd name="T37" fmla="*/ 81 h 297"/>
              <a:gd name="T38" fmla="*/ 278 w 341"/>
              <a:gd name="T39" fmla="*/ 36 h 297"/>
              <a:gd name="T40" fmla="*/ 260 w 341"/>
              <a:gd name="T41" fmla="*/ 0 h 297"/>
              <a:gd name="T42" fmla="*/ 179 w 341"/>
              <a:gd name="T43" fmla="*/ 0 h 297"/>
              <a:gd name="T44" fmla="*/ 98 w 341"/>
              <a:gd name="T45" fmla="*/ 0 h 297"/>
              <a:gd name="T46" fmla="*/ 54 w 341"/>
              <a:gd name="T47" fmla="*/ 9 h 297"/>
              <a:gd name="T48" fmla="*/ 0 w 341"/>
              <a:gd name="T49" fmla="*/ 27 h 297"/>
              <a:gd name="T50" fmla="*/ 9 w 341"/>
              <a:gd name="T51" fmla="*/ 36 h 297"/>
              <a:gd name="T52" fmla="*/ 9 w 341"/>
              <a:gd name="T53" fmla="*/ 54 h 297"/>
              <a:gd name="T54" fmla="*/ 18 w 341"/>
              <a:gd name="T55" fmla="*/ 63 h 297"/>
              <a:gd name="T56" fmla="*/ 27 w 341"/>
              <a:gd name="T57" fmla="*/ 8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1" h="297">
                <a:moveTo>
                  <a:pt x="27" y="81"/>
                </a:moveTo>
                <a:lnTo>
                  <a:pt x="45" y="63"/>
                </a:lnTo>
                <a:lnTo>
                  <a:pt x="54" y="54"/>
                </a:lnTo>
                <a:lnTo>
                  <a:pt x="80" y="81"/>
                </a:lnTo>
                <a:lnTo>
                  <a:pt x="98" y="107"/>
                </a:lnTo>
                <a:lnTo>
                  <a:pt x="98" y="162"/>
                </a:lnTo>
                <a:lnTo>
                  <a:pt x="98" y="216"/>
                </a:lnTo>
                <a:lnTo>
                  <a:pt x="89" y="243"/>
                </a:lnTo>
                <a:lnTo>
                  <a:pt x="80" y="269"/>
                </a:lnTo>
                <a:lnTo>
                  <a:pt x="152" y="278"/>
                </a:lnTo>
                <a:lnTo>
                  <a:pt x="233" y="296"/>
                </a:lnTo>
                <a:lnTo>
                  <a:pt x="260" y="251"/>
                </a:lnTo>
                <a:lnTo>
                  <a:pt x="286" y="216"/>
                </a:lnTo>
                <a:lnTo>
                  <a:pt x="286" y="171"/>
                </a:lnTo>
                <a:lnTo>
                  <a:pt x="286" y="134"/>
                </a:lnTo>
                <a:lnTo>
                  <a:pt x="313" y="117"/>
                </a:lnTo>
                <a:lnTo>
                  <a:pt x="340" y="107"/>
                </a:lnTo>
                <a:lnTo>
                  <a:pt x="313" y="90"/>
                </a:lnTo>
                <a:lnTo>
                  <a:pt x="286" y="81"/>
                </a:lnTo>
                <a:lnTo>
                  <a:pt x="278" y="36"/>
                </a:lnTo>
                <a:lnTo>
                  <a:pt x="260" y="0"/>
                </a:lnTo>
                <a:lnTo>
                  <a:pt x="179" y="0"/>
                </a:lnTo>
                <a:lnTo>
                  <a:pt x="98" y="0"/>
                </a:lnTo>
                <a:lnTo>
                  <a:pt x="54" y="9"/>
                </a:lnTo>
                <a:lnTo>
                  <a:pt x="0" y="27"/>
                </a:lnTo>
                <a:lnTo>
                  <a:pt x="9" y="36"/>
                </a:lnTo>
                <a:lnTo>
                  <a:pt x="9" y="54"/>
                </a:lnTo>
                <a:lnTo>
                  <a:pt x="18" y="63"/>
                </a:lnTo>
                <a:lnTo>
                  <a:pt x="27" y="81"/>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3" name="Freeform 55"/>
          <p:cNvSpPr>
            <a:spLocks/>
          </p:cNvSpPr>
          <p:nvPr/>
        </p:nvSpPr>
        <p:spPr bwMode="auto">
          <a:xfrm>
            <a:off x="4175125" y="2854325"/>
            <a:ext cx="592138" cy="411163"/>
          </a:xfrm>
          <a:custGeom>
            <a:avLst/>
            <a:gdLst>
              <a:gd name="T0" fmla="*/ 0 w 373"/>
              <a:gd name="T1" fmla="*/ 0 h 259"/>
              <a:gd name="T2" fmla="*/ 54 w 373"/>
              <a:gd name="T3" fmla="*/ 54 h 259"/>
              <a:gd name="T4" fmla="*/ 109 w 373"/>
              <a:gd name="T5" fmla="*/ 107 h 259"/>
              <a:gd name="T6" fmla="*/ 109 w 373"/>
              <a:gd name="T7" fmla="*/ 178 h 259"/>
              <a:gd name="T8" fmla="*/ 109 w 373"/>
              <a:gd name="T9" fmla="*/ 258 h 259"/>
              <a:gd name="T10" fmla="*/ 163 w 373"/>
              <a:gd name="T11" fmla="*/ 240 h 259"/>
              <a:gd name="T12" fmla="*/ 209 w 373"/>
              <a:gd name="T13" fmla="*/ 231 h 259"/>
              <a:gd name="T14" fmla="*/ 291 w 373"/>
              <a:gd name="T15" fmla="*/ 231 h 259"/>
              <a:gd name="T16" fmla="*/ 372 w 373"/>
              <a:gd name="T17" fmla="*/ 231 h 259"/>
              <a:gd name="T18" fmla="*/ 345 w 373"/>
              <a:gd name="T19" fmla="*/ 187 h 259"/>
              <a:gd name="T20" fmla="*/ 318 w 373"/>
              <a:gd name="T21" fmla="*/ 160 h 259"/>
              <a:gd name="T22" fmla="*/ 291 w 373"/>
              <a:gd name="T23" fmla="*/ 80 h 259"/>
              <a:gd name="T24" fmla="*/ 263 w 373"/>
              <a:gd name="T25" fmla="*/ 0 h 259"/>
              <a:gd name="T26" fmla="*/ 200 w 373"/>
              <a:gd name="T27" fmla="*/ 0 h 259"/>
              <a:gd name="T28" fmla="*/ 136 w 373"/>
              <a:gd name="T29" fmla="*/ 0 h 259"/>
              <a:gd name="T30" fmla="*/ 72 w 373"/>
              <a:gd name="T31" fmla="*/ 0 h 259"/>
              <a:gd name="T32" fmla="*/ 0 w 373"/>
              <a:gd name="T3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 h="259">
                <a:moveTo>
                  <a:pt x="0" y="0"/>
                </a:moveTo>
                <a:lnTo>
                  <a:pt x="54" y="54"/>
                </a:lnTo>
                <a:lnTo>
                  <a:pt x="109" y="107"/>
                </a:lnTo>
                <a:lnTo>
                  <a:pt x="109" y="178"/>
                </a:lnTo>
                <a:lnTo>
                  <a:pt x="109" y="258"/>
                </a:lnTo>
                <a:lnTo>
                  <a:pt x="163" y="240"/>
                </a:lnTo>
                <a:lnTo>
                  <a:pt x="209" y="231"/>
                </a:lnTo>
                <a:lnTo>
                  <a:pt x="291" y="231"/>
                </a:lnTo>
                <a:lnTo>
                  <a:pt x="372" y="231"/>
                </a:lnTo>
                <a:lnTo>
                  <a:pt x="345" y="187"/>
                </a:lnTo>
                <a:lnTo>
                  <a:pt x="318" y="160"/>
                </a:lnTo>
                <a:lnTo>
                  <a:pt x="291" y="80"/>
                </a:lnTo>
                <a:lnTo>
                  <a:pt x="263" y="0"/>
                </a:lnTo>
                <a:lnTo>
                  <a:pt x="200" y="0"/>
                </a:lnTo>
                <a:lnTo>
                  <a:pt x="136" y="0"/>
                </a:lnTo>
                <a:lnTo>
                  <a:pt x="72" y="0"/>
                </a:lnTo>
                <a:lnTo>
                  <a:pt x="0" y="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4" name="Freeform 56"/>
          <p:cNvSpPr>
            <a:spLocks/>
          </p:cNvSpPr>
          <p:nvPr/>
        </p:nvSpPr>
        <p:spPr bwMode="auto">
          <a:xfrm>
            <a:off x="4354513" y="2338388"/>
            <a:ext cx="495300" cy="515937"/>
          </a:xfrm>
          <a:custGeom>
            <a:avLst/>
            <a:gdLst>
              <a:gd name="T0" fmla="*/ 0 w 312"/>
              <a:gd name="T1" fmla="*/ 0 h 325"/>
              <a:gd name="T2" fmla="*/ 0 w 312"/>
              <a:gd name="T3" fmla="*/ 162 h 325"/>
              <a:gd name="T4" fmla="*/ 0 w 312"/>
              <a:gd name="T5" fmla="*/ 324 h 325"/>
              <a:gd name="T6" fmla="*/ 151 w 312"/>
              <a:gd name="T7" fmla="*/ 324 h 325"/>
              <a:gd name="T8" fmla="*/ 311 w 312"/>
              <a:gd name="T9" fmla="*/ 324 h 325"/>
              <a:gd name="T10" fmla="*/ 311 w 312"/>
              <a:gd name="T11" fmla="*/ 171 h 325"/>
              <a:gd name="T12" fmla="*/ 311 w 312"/>
              <a:gd name="T13" fmla="*/ 27 h 325"/>
              <a:gd name="T14" fmla="*/ 231 w 312"/>
              <a:gd name="T15" fmla="*/ 27 h 325"/>
              <a:gd name="T16" fmla="*/ 151 w 312"/>
              <a:gd name="T17" fmla="*/ 27 h 325"/>
              <a:gd name="T18" fmla="*/ 115 w 312"/>
              <a:gd name="T19" fmla="*/ 18 h 325"/>
              <a:gd name="T20" fmla="*/ 80 w 312"/>
              <a:gd name="T21" fmla="*/ 9 h 325"/>
              <a:gd name="T22" fmla="*/ 44 w 312"/>
              <a:gd name="T23" fmla="*/ 0 h 325"/>
              <a:gd name="T24" fmla="*/ 0 w 312"/>
              <a:gd name="T2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2" h="325">
                <a:moveTo>
                  <a:pt x="0" y="0"/>
                </a:moveTo>
                <a:lnTo>
                  <a:pt x="0" y="162"/>
                </a:lnTo>
                <a:lnTo>
                  <a:pt x="0" y="324"/>
                </a:lnTo>
                <a:lnTo>
                  <a:pt x="151" y="324"/>
                </a:lnTo>
                <a:lnTo>
                  <a:pt x="311" y="324"/>
                </a:lnTo>
                <a:lnTo>
                  <a:pt x="311" y="171"/>
                </a:lnTo>
                <a:lnTo>
                  <a:pt x="311" y="27"/>
                </a:lnTo>
                <a:lnTo>
                  <a:pt x="231" y="27"/>
                </a:lnTo>
                <a:lnTo>
                  <a:pt x="151" y="27"/>
                </a:lnTo>
                <a:lnTo>
                  <a:pt x="115" y="18"/>
                </a:lnTo>
                <a:lnTo>
                  <a:pt x="80" y="9"/>
                </a:lnTo>
                <a:lnTo>
                  <a:pt x="44" y="0"/>
                </a:lnTo>
                <a:lnTo>
                  <a:pt x="0" y="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5" name="Freeform 57"/>
          <p:cNvSpPr>
            <a:spLocks/>
          </p:cNvSpPr>
          <p:nvPr/>
        </p:nvSpPr>
        <p:spPr bwMode="auto">
          <a:xfrm>
            <a:off x="4848225" y="2424113"/>
            <a:ext cx="604838" cy="430212"/>
          </a:xfrm>
          <a:custGeom>
            <a:avLst/>
            <a:gdLst>
              <a:gd name="T0" fmla="*/ 190 w 381"/>
              <a:gd name="T1" fmla="*/ 0 h 271"/>
              <a:gd name="T2" fmla="*/ 190 w 381"/>
              <a:gd name="T3" fmla="*/ 9 h 271"/>
              <a:gd name="T4" fmla="*/ 190 w 381"/>
              <a:gd name="T5" fmla="*/ 27 h 271"/>
              <a:gd name="T6" fmla="*/ 99 w 381"/>
              <a:gd name="T7" fmla="*/ 27 h 271"/>
              <a:gd name="T8" fmla="*/ 0 w 381"/>
              <a:gd name="T9" fmla="*/ 27 h 271"/>
              <a:gd name="T10" fmla="*/ 0 w 381"/>
              <a:gd name="T11" fmla="*/ 144 h 271"/>
              <a:gd name="T12" fmla="*/ 0 w 381"/>
              <a:gd name="T13" fmla="*/ 270 h 271"/>
              <a:gd name="T14" fmla="*/ 72 w 381"/>
              <a:gd name="T15" fmla="*/ 270 h 271"/>
              <a:gd name="T16" fmla="*/ 135 w 381"/>
              <a:gd name="T17" fmla="*/ 270 h 271"/>
              <a:gd name="T18" fmla="*/ 190 w 381"/>
              <a:gd name="T19" fmla="*/ 225 h 271"/>
              <a:gd name="T20" fmla="*/ 245 w 381"/>
              <a:gd name="T21" fmla="*/ 189 h 271"/>
              <a:gd name="T22" fmla="*/ 299 w 381"/>
              <a:gd name="T23" fmla="*/ 225 h 271"/>
              <a:gd name="T24" fmla="*/ 353 w 381"/>
              <a:gd name="T25" fmla="*/ 270 h 271"/>
              <a:gd name="T26" fmla="*/ 371 w 381"/>
              <a:gd name="T27" fmla="*/ 243 h 271"/>
              <a:gd name="T28" fmla="*/ 380 w 381"/>
              <a:gd name="T29" fmla="*/ 216 h 271"/>
              <a:gd name="T30" fmla="*/ 353 w 381"/>
              <a:gd name="T31" fmla="*/ 199 h 271"/>
              <a:gd name="T32" fmla="*/ 326 w 381"/>
              <a:gd name="T33" fmla="*/ 189 h 271"/>
              <a:gd name="T34" fmla="*/ 353 w 381"/>
              <a:gd name="T35" fmla="*/ 90 h 271"/>
              <a:gd name="T36" fmla="*/ 380 w 381"/>
              <a:gd name="T37" fmla="*/ 0 h 271"/>
              <a:gd name="T38" fmla="*/ 335 w 381"/>
              <a:gd name="T39" fmla="*/ 0 h 271"/>
              <a:gd name="T40" fmla="*/ 281 w 381"/>
              <a:gd name="T41" fmla="*/ 0 h 271"/>
              <a:gd name="T42" fmla="*/ 236 w 381"/>
              <a:gd name="T43" fmla="*/ 0 h 271"/>
              <a:gd name="T44" fmla="*/ 190 w 381"/>
              <a:gd name="T4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1" h="271">
                <a:moveTo>
                  <a:pt x="190" y="0"/>
                </a:moveTo>
                <a:lnTo>
                  <a:pt x="190" y="9"/>
                </a:lnTo>
                <a:lnTo>
                  <a:pt x="190" y="27"/>
                </a:lnTo>
                <a:lnTo>
                  <a:pt x="99" y="27"/>
                </a:lnTo>
                <a:lnTo>
                  <a:pt x="0" y="27"/>
                </a:lnTo>
                <a:lnTo>
                  <a:pt x="0" y="144"/>
                </a:lnTo>
                <a:lnTo>
                  <a:pt x="0" y="270"/>
                </a:lnTo>
                <a:lnTo>
                  <a:pt x="72" y="270"/>
                </a:lnTo>
                <a:lnTo>
                  <a:pt x="135" y="270"/>
                </a:lnTo>
                <a:lnTo>
                  <a:pt x="190" y="225"/>
                </a:lnTo>
                <a:lnTo>
                  <a:pt x="245" y="189"/>
                </a:lnTo>
                <a:lnTo>
                  <a:pt x="299" y="225"/>
                </a:lnTo>
                <a:lnTo>
                  <a:pt x="353" y="270"/>
                </a:lnTo>
                <a:lnTo>
                  <a:pt x="371" y="243"/>
                </a:lnTo>
                <a:lnTo>
                  <a:pt x="380" y="216"/>
                </a:lnTo>
                <a:lnTo>
                  <a:pt x="353" y="199"/>
                </a:lnTo>
                <a:lnTo>
                  <a:pt x="326" y="189"/>
                </a:lnTo>
                <a:lnTo>
                  <a:pt x="353" y="90"/>
                </a:lnTo>
                <a:lnTo>
                  <a:pt x="380" y="0"/>
                </a:lnTo>
                <a:lnTo>
                  <a:pt x="335" y="0"/>
                </a:lnTo>
                <a:lnTo>
                  <a:pt x="281" y="0"/>
                </a:lnTo>
                <a:lnTo>
                  <a:pt x="236" y="0"/>
                </a:lnTo>
                <a:lnTo>
                  <a:pt x="19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6" name="Freeform 58"/>
          <p:cNvSpPr>
            <a:spLocks/>
          </p:cNvSpPr>
          <p:nvPr/>
        </p:nvSpPr>
        <p:spPr bwMode="auto">
          <a:xfrm>
            <a:off x="4594225" y="2854325"/>
            <a:ext cx="684213" cy="539750"/>
          </a:xfrm>
          <a:custGeom>
            <a:avLst/>
            <a:gdLst>
              <a:gd name="T0" fmla="*/ 0 w 431"/>
              <a:gd name="T1" fmla="*/ 0 h 340"/>
              <a:gd name="T2" fmla="*/ 27 w 431"/>
              <a:gd name="T3" fmla="*/ 80 h 340"/>
              <a:gd name="T4" fmla="*/ 54 w 431"/>
              <a:gd name="T5" fmla="*/ 161 h 340"/>
              <a:gd name="T6" fmla="*/ 80 w 431"/>
              <a:gd name="T7" fmla="*/ 188 h 340"/>
              <a:gd name="T8" fmla="*/ 107 w 431"/>
              <a:gd name="T9" fmla="*/ 232 h 340"/>
              <a:gd name="T10" fmla="*/ 125 w 431"/>
              <a:gd name="T11" fmla="*/ 268 h 340"/>
              <a:gd name="T12" fmla="*/ 134 w 431"/>
              <a:gd name="T13" fmla="*/ 312 h 340"/>
              <a:gd name="T14" fmla="*/ 161 w 431"/>
              <a:gd name="T15" fmla="*/ 321 h 340"/>
              <a:gd name="T16" fmla="*/ 188 w 431"/>
              <a:gd name="T17" fmla="*/ 339 h 340"/>
              <a:gd name="T18" fmla="*/ 260 w 431"/>
              <a:gd name="T19" fmla="*/ 286 h 340"/>
              <a:gd name="T20" fmla="*/ 323 w 431"/>
              <a:gd name="T21" fmla="*/ 232 h 340"/>
              <a:gd name="T22" fmla="*/ 376 w 431"/>
              <a:gd name="T23" fmla="*/ 232 h 340"/>
              <a:gd name="T24" fmla="*/ 430 w 431"/>
              <a:gd name="T25" fmla="*/ 232 h 340"/>
              <a:gd name="T26" fmla="*/ 394 w 431"/>
              <a:gd name="T27" fmla="*/ 205 h 340"/>
              <a:gd name="T28" fmla="*/ 350 w 431"/>
              <a:gd name="T29" fmla="*/ 178 h 340"/>
              <a:gd name="T30" fmla="*/ 367 w 431"/>
              <a:gd name="T31" fmla="*/ 170 h 340"/>
              <a:gd name="T32" fmla="*/ 376 w 431"/>
              <a:gd name="T33" fmla="*/ 161 h 340"/>
              <a:gd name="T34" fmla="*/ 341 w 431"/>
              <a:gd name="T35" fmla="*/ 107 h 340"/>
              <a:gd name="T36" fmla="*/ 296 w 431"/>
              <a:gd name="T37" fmla="*/ 54 h 340"/>
              <a:gd name="T38" fmla="*/ 296 w 431"/>
              <a:gd name="T39" fmla="*/ 27 h 340"/>
              <a:gd name="T40" fmla="*/ 296 w 431"/>
              <a:gd name="T41" fmla="*/ 0 h 340"/>
              <a:gd name="T42" fmla="*/ 224 w 431"/>
              <a:gd name="T43" fmla="*/ 0 h 340"/>
              <a:gd name="T44" fmla="*/ 143 w 431"/>
              <a:gd name="T45" fmla="*/ 0 h 340"/>
              <a:gd name="T46" fmla="*/ 72 w 431"/>
              <a:gd name="T47" fmla="*/ 0 h 340"/>
              <a:gd name="T48" fmla="*/ 0 w 431"/>
              <a:gd name="T4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1" h="340">
                <a:moveTo>
                  <a:pt x="0" y="0"/>
                </a:moveTo>
                <a:lnTo>
                  <a:pt x="27" y="80"/>
                </a:lnTo>
                <a:lnTo>
                  <a:pt x="54" y="161"/>
                </a:lnTo>
                <a:lnTo>
                  <a:pt x="80" y="188"/>
                </a:lnTo>
                <a:lnTo>
                  <a:pt x="107" y="232"/>
                </a:lnTo>
                <a:lnTo>
                  <a:pt x="125" y="268"/>
                </a:lnTo>
                <a:lnTo>
                  <a:pt x="134" y="312"/>
                </a:lnTo>
                <a:lnTo>
                  <a:pt x="161" y="321"/>
                </a:lnTo>
                <a:lnTo>
                  <a:pt x="188" y="339"/>
                </a:lnTo>
                <a:lnTo>
                  <a:pt x="260" y="286"/>
                </a:lnTo>
                <a:lnTo>
                  <a:pt x="323" y="232"/>
                </a:lnTo>
                <a:lnTo>
                  <a:pt x="376" y="232"/>
                </a:lnTo>
                <a:lnTo>
                  <a:pt x="430" y="232"/>
                </a:lnTo>
                <a:lnTo>
                  <a:pt x="394" y="205"/>
                </a:lnTo>
                <a:lnTo>
                  <a:pt x="350" y="178"/>
                </a:lnTo>
                <a:lnTo>
                  <a:pt x="367" y="170"/>
                </a:lnTo>
                <a:lnTo>
                  <a:pt x="376" y="161"/>
                </a:lnTo>
                <a:lnTo>
                  <a:pt x="341" y="107"/>
                </a:lnTo>
                <a:lnTo>
                  <a:pt x="296" y="54"/>
                </a:lnTo>
                <a:lnTo>
                  <a:pt x="296" y="27"/>
                </a:lnTo>
                <a:lnTo>
                  <a:pt x="296" y="0"/>
                </a:lnTo>
                <a:lnTo>
                  <a:pt x="224" y="0"/>
                </a:lnTo>
                <a:lnTo>
                  <a:pt x="143" y="0"/>
                </a:lnTo>
                <a:lnTo>
                  <a:pt x="72" y="0"/>
                </a:lnTo>
                <a:lnTo>
                  <a:pt x="0" y="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7" name="Freeform 59"/>
          <p:cNvSpPr>
            <a:spLocks/>
          </p:cNvSpPr>
          <p:nvPr/>
        </p:nvSpPr>
        <p:spPr bwMode="auto">
          <a:xfrm>
            <a:off x="5064125" y="2724150"/>
            <a:ext cx="342900" cy="384175"/>
          </a:xfrm>
          <a:custGeom>
            <a:avLst/>
            <a:gdLst>
              <a:gd name="T0" fmla="*/ 0 w 216"/>
              <a:gd name="T1" fmla="*/ 80 h 242"/>
              <a:gd name="T2" fmla="*/ 0 w 216"/>
              <a:gd name="T3" fmla="*/ 107 h 242"/>
              <a:gd name="T4" fmla="*/ 0 w 216"/>
              <a:gd name="T5" fmla="*/ 134 h 242"/>
              <a:gd name="T6" fmla="*/ 45 w 216"/>
              <a:gd name="T7" fmla="*/ 188 h 242"/>
              <a:gd name="T8" fmla="*/ 81 w 216"/>
              <a:gd name="T9" fmla="*/ 241 h 242"/>
              <a:gd name="T10" fmla="*/ 152 w 216"/>
              <a:gd name="T11" fmla="*/ 161 h 242"/>
              <a:gd name="T12" fmla="*/ 215 w 216"/>
              <a:gd name="T13" fmla="*/ 80 h 242"/>
              <a:gd name="T14" fmla="*/ 161 w 216"/>
              <a:gd name="T15" fmla="*/ 36 h 242"/>
              <a:gd name="T16" fmla="*/ 108 w 216"/>
              <a:gd name="T17" fmla="*/ 0 h 242"/>
              <a:gd name="T18" fmla="*/ 81 w 216"/>
              <a:gd name="T19" fmla="*/ 18 h 242"/>
              <a:gd name="T20" fmla="*/ 54 w 216"/>
              <a:gd name="T21" fmla="*/ 36 h 242"/>
              <a:gd name="T22" fmla="*/ 27 w 216"/>
              <a:gd name="T23" fmla="*/ 54 h 242"/>
              <a:gd name="T24" fmla="*/ 0 w 216"/>
              <a:gd name="T25" fmla="*/ 8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42">
                <a:moveTo>
                  <a:pt x="0" y="80"/>
                </a:moveTo>
                <a:lnTo>
                  <a:pt x="0" y="107"/>
                </a:lnTo>
                <a:lnTo>
                  <a:pt x="0" y="134"/>
                </a:lnTo>
                <a:lnTo>
                  <a:pt x="45" y="188"/>
                </a:lnTo>
                <a:lnTo>
                  <a:pt x="81" y="241"/>
                </a:lnTo>
                <a:lnTo>
                  <a:pt x="152" y="161"/>
                </a:lnTo>
                <a:lnTo>
                  <a:pt x="215" y="80"/>
                </a:lnTo>
                <a:lnTo>
                  <a:pt x="161" y="36"/>
                </a:lnTo>
                <a:lnTo>
                  <a:pt x="108" y="0"/>
                </a:lnTo>
                <a:lnTo>
                  <a:pt x="81" y="18"/>
                </a:lnTo>
                <a:lnTo>
                  <a:pt x="54" y="36"/>
                </a:lnTo>
                <a:lnTo>
                  <a:pt x="27" y="54"/>
                </a:lnTo>
                <a:lnTo>
                  <a:pt x="0" y="8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8" name="Freeform 60"/>
          <p:cNvSpPr>
            <a:spLocks/>
          </p:cNvSpPr>
          <p:nvPr/>
        </p:nvSpPr>
        <p:spPr bwMode="auto">
          <a:xfrm>
            <a:off x="5146675" y="2765425"/>
            <a:ext cx="687388" cy="460375"/>
          </a:xfrm>
          <a:custGeom>
            <a:avLst/>
            <a:gdLst>
              <a:gd name="T0" fmla="*/ 189 w 433"/>
              <a:gd name="T1" fmla="*/ 0 h 290"/>
              <a:gd name="T2" fmla="*/ 180 w 433"/>
              <a:gd name="T3" fmla="*/ 27 h 290"/>
              <a:gd name="T4" fmla="*/ 162 w 433"/>
              <a:gd name="T5" fmla="*/ 54 h 290"/>
              <a:gd name="T6" fmla="*/ 99 w 433"/>
              <a:gd name="T7" fmla="*/ 136 h 290"/>
              <a:gd name="T8" fmla="*/ 27 w 433"/>
              <a:gd name="T9" fmla="*/ 217 h 290"/>
              <a:gd name="T10" fmla="*/ 18 w 433"/>
              <a:gd name="T11" fmla="*/ 226 h 290"/>
              <a:gd name="T12" fmla="*/ 0 w 433"/>
              <a:gd name="T13" fmla="*/ 235 h 290"/>
              <a:gd name="T14" fmla="*/ 45 w 433"/>
              <a:gd name="T15" fmla="*/ 262 h 290"/>
              <a:gd name="T16" fmla="*/ 81 w 433"/>
              <a:gd name="T17" fmla="*/ 289 h 290"/>
              <a:gd name="T18" fmla="*/ 180 w 433"/>
              <a:gd name="T19" fmla="*/ 262 h 290"/>
              <a:gd name="T20" fmla="*/ 270 w 433"/>
              <a:gd name="T21" fmla="*/ 235 h 290"/>
              <a:gd name="T22" fmla="*/ 324 w 433"/>
              <a:gd name="T23" fmla="*/ 235 h 290"/>
              <a:gd name="T24" fmla="*/ 378 w 433"/>
              <a:gd name="T25" fmla="*/ 235 h 290"/>
              <a:gd name="T26" fmla="*/ 405 w 433"/>
              <a:gd name="T27" fmla="*/ 217 h 290"/>
              <a:gd name="T28" fmla="*/ 432 w 433"/>
              <a:gd name="T29" fmla="*/ 190 h 290"/>
              <a:gd name="T30" fmla="*/ 378 w 433"/>
              <a:gd name="T31" fmla="*/ 109 h 290"/>
              <a:gd name="T32" fmla="*/ 324 w 433"/>
              <a:gd name="T33" fmla="*/ 27 h 290"/>
              <a:gd name="T34" fmla="*/ 288 w 433"/>
              <a:gd name="T35" fmla="*/ 18 h 290"/>
              <a:gd name="T36" fmla="*/ 252 w 433"/>
              <a:gd name="T37" fmla="*/ 9 h 290"/>
              <a:gd name="T38" fmla="*/ 225 w 433"/>
              <a:gd name="T39" fmla="*/ 0 h 290"/>
              <a:gd name="T40" fmla="*/ 189 w 433"/>
              <a:gd name="T41"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3" h="290">
                <a:moveTo>
                  <a:pt x="189" y="0"/>
                </a:moveTo>
                <a:lnTo>
                  <a:pt x="180" y="27"/>
                </a:lnTo>
                <a:lnTo>
                  <a:pt x="162" y="54"/>
                </a:lnTo>
                <a:lnTo>
                  <a:pt x="99" y="136"/>
                </a:lnTo>
                <a:lnTo>
                  <a:pt x="27" y="217"/>
                </a:lnTo>
                <a:lnTo>
                  <a:pt x="18" y="226"/>
                </a:lnTo>
                <a:lnTo>
                  <a:pt x="0" y="235"/>
                </a:lnTo>
                <a:lnTo>
                  <a:pt x="45" y="262"/>
                </a:lnTo>
                <a:lnTo>
                  <a:pt x="81" y="289"/>
                </a:lnTo>
                <a:lnTo>
                  <a:pt x="180" y="262"/>
                </a:lnTo>
                <a:lnTo>
                  <a:pt x="270" y="235"/>
                </a:lnTo>
                <a:lnTo>
                  <a:pt x="324" y="235"/>
                </a:lnTo>
                <a:lnTo>
                  <a:pt x="378" y="235"/>
                </a:lnTo>
                <a:lnTo>
                  <a:pt x="405" y="217"/>
                </a:lnTo>
                <a:lnTo>
                  <a:pt x="432" y="190"/>
                </a:lnTo>
                <a:lnTo>
                  <a:pt x="378" y="109"/>
                </a:lnTo>
                <a:lnTo>
                  <a:pt x="324" y="27"/>
                </a:lnTo>
                <a:lnTo>
                  <a:pt x="288" y="18"/>
                </a:lnTo>
                <a:lnTo>
                  <a:pt x="252" y="9"/>
                </a:lnTo>
                <a:lnTo>
                  <a:pt x="225" y="0"/>
                </a:lnTo>
                <a:lnTo>
                  <a:pt x="189" y="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09" name="Freeform 61"/>
          <p:cNvSpPr>
            <a:spLocks/>
          </p:cNvSpPr>
          <p:nvPr/>
        </p:nvSpPr>
        <p:spPr bwMode="auto">
          <a:xfrm>
            <a:off x="4725988" y="3394075"/>
            <a:ext cx="292100" cy="514350"/>
          </a:xfrm>
          <a:custGeom>
            <a:avLst/>
            <a:gdLst>
              <a:gd name="T0" fmla="*/ 105 w 184"/>
              <a:gd name="T1" fmla="*/ 0 h 324"/>
              <a:gd name="T2" fmla="*/ 78 w 184"/>
              <a:gd name="T3" fmla="*/ 9 h 324"/>
              <a:gd name="T4" fmla="*/ 52 w 184"/>
              <a:gd name="T5" fmla="*/ 27 h 324"/>
              <a:gd name="T6" fmla="*/ 52 w 184"/>
              <a:gd name="T7" fmla="*/ 63 h 324"/>
              <a:gd name="T8" fmla="*/ 52 w 184"/>
              <a:gd name="T9" fmla="*/ 108 h 324"/>
              <a:gd name="T10" fmla="*/ 26 w 184"/>
              <a:gd name="T11" fmla="*/ 144 h 324"/>
              <a:gd name="T12" fmla="*/ 0 w 184"/>
              <a:gd name="T13" fmla="*/ 188 h 324"/>
              <a:gd name="T14" fmla="*/ 52 w 184"/>
              <a:gd name="T15" fmla="*/ 252 h 324"/>
              <a:gd name="T16" fmla="*/ 105 w 184"/>
              <a:gd name="T17" fmla="*/ 323 h 324"/>
              <a:gd name="T18" fmla="*/ 148 w 184"/>
              <a:gd name="T19" fmla="*/ 252 h 324"/>
              <a:gd name="T20" fmla="*/ 183 w 184"/>
              <a:gd name="T21" fmla="*/ 188 h 324"/>
              <a:gd name="T22" fmla="*/ 183 w 184"/>
              <a:gd name="T23" fmla="*/ 135 h 324"/>
              <a:gd name="T24" fmla="*/ 183 w 184"/>
              <a:gd name="T25" fmla="*/ 81 h 324"/>
              <a:gd name="T26" fmla="*/ 166 w 184"/>
              <a:gd name="T27" fmla="*/ 54 h 324"/>
              <a:gd name="T28" fmla="*/ 140 w 184"/>
              <a:gd name="T29" fmla="*/ 36 h 324"/>
              <a:gd name="T30" fmla="*/ 122 w 184"/>
              <a:gd name="T31" fmla="*/ 18 h 324"/>
              <a:gd name="T32" fmla="*/ 105 w 184"/>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324">
                <a:moveTo>
                  <a:pt x="105" y="0"/>
                </a:moveTo>
                <a:lnTo>
                  <a:pt x="78" y="9"/>
                </a:lnTo>
                <a:lnTo>
                  <a:pt x="52" y="27"/>
                </a:lnTo>
                <a:lnTo>
                  <a:pt x="52" y="63"/>
                </a:lnTo>
                <a:lnTo>
                  <a:pt x="52" y="108"/>
                </a:lnTo>
                <a:lnTo>
                  <a:pt x="26" y="144"/>
                </a:lnTo>
                <a:lnTo>
                  <a:pt x="0" y="188"/>
                </a:lnTo>
                <a:lnTo>
                  <a:pt x="52" y="252"/>
                </a:lnTo>
                <a:lnTo>
                  <a:pt x="105" y="323"/>
                </a:lnTo>
                <a:lnTo>
                  <a:pt x="148" y="252"/>
                </a:lnTo>
                <a:lnTo>
                  <a:pt x="183" y="188"/>
                </a:lnTo>
                <a:lnTo>
                  <a:pt x="183" y="135"/>
                </a:lnTo>
                <a:lnTo>
                  <a:pt x="183" y="81"/>
                </a:lnTo>
                <a:lnTo>
                  <a:pt x="166" y="54"/>
                </a:lnTo>
                <a:lnTo>
                  <a:pt x="140" y="36"/>
                </a:lnTo>
                <a:lnTo>
                  <a:pt x="122" y="18"/>
                </a:lnTo>
                <a:lnTo>
                  <a:pt x="105" y="0"/>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0" name="Freeform 62"/>
          <p:cNvSpPr>
            <a:spLocks/>
          </p:cNvSpPr>
          <p:nvPr/>
        </p:nvSpPr>
        <p:spPr bwMode="auto">
          <a:xfrm>
            <a:off x="4894263" y="3225800"/>
            <a:ext cx="428625" cy="430213"/>
          </a:xfrm>
          <a:custGeom>
            <a:avLst/>
            <a:gdLst>
              <a:gd name="T0" fmla="*/ 0 w 270"/>
              <a:gd name="T1" fmla="*/ 108 h 271"/>
              <a:gd name="T2" fmla="*/ 45 w 270"/>
              <a:gd name="T3" fmla="*/ 144 h 271"/>
              <a:gd name="T4" fmla="*/ 80 w 270"/>
              <a:gd name="T5" fmla="*/ 189 h 271"/>
              <a:gd name="T6" fmla="*/ 80 w 270"/>
              <a:gd name="T7" fmla="*/ 225 h 271"/>
              <a:gd name="T8" fmla="*/ 80 w 270"/>
              <a:gd name="T9" fmla="*/ 270 h 271"/>
              <a:gd name="T10" fmla="*/ 135 w 270"/>
              <a:gd name="T11" fmla="*/ 270 h 271"/>
              <a:gd name="T12" fmla="*/ 189 w 270"/>
              <a:gd name="T13" fmla="*/ 270 h 271"/>
              <a:gd name="T14" fmla="*/ 233 w 270"/>
              <a:gd name="T15" fmla="*/ 217 h 271"/>
              <a:gd name="T16" fmla="*/ 269 w 270"/>
              <a:gd name="T17" fmla="*/ 162 h 271"/>
              <a:gd name="T18" fmla="*/ 260 w 270"/>
              <a:gd name="T19" fmla="*/ 117 h 271"/>
              <a:gd name="T20" fmla="*/ 242 w 270"/>
              <a:gd name="T21" fmla="*/ 81 h 271"/>
              <a:gd name="T22" fmla="*/ 233 w 270"/>
              <a:gd name="T23" fmla="*/ 36 h 271"/>
              <a:gd name="T24" fmla="*/ 215 w 270"/>
              <a:gd name="T25" fmla="*/ 0 h 271"/>
              <a:gd name="T26" fmla="*/ 180 w 270"/>
              <a:gd name="T27" fmla="*/ 0 h 271"/>
              <a:gd name="T28" fmla="*/ 135 w 270"/>
              <a:gd name="T29" fmla="*/ 0 h 271"/>
              <a:gd name="T30" fmla="*/ 98 w 270"/>
              <a:gd name="T31" fmla="*/ 27 h 271"/>
              <a:gd name="T32" fmla="*/ 63 w 270"/>
              <a:gd name="T33" fmla="*/ 54 h 271"/>
              <a:gd name="T34" fmla="*/ 36 w 270"/>
              <a:gd name="T35" fmla="*/ 81 h 271"/>
              <a:gd name="T36" fmla="*/ 0 w 270"/>
              <a:gd name="T37" fmla="*/ 10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71">
                <a:moveTo>
                  <a:pt x="0" y="108"/>
                </a:moveTo>
                <a:lnTo>
                  <a:pt x="45" y="144"/>
                </a:lnTo>
                <a:lnTo>
                  <a:pt x="80" y="189"/>
                </a:lnTo>
                <a:lnTo>
                  <a:pt x="80" y="225"/>
                </a:lnTo>
                <a:lnTo>
                  <a:pt x="80" y="270"/>
                </a:lnTo>
                <a:lnTo>
                  <a:pt x="135" y="270"/>
                </a:lnTo>
                <a:lnTo>
                  <a:pt x="189" y="270"/>
                </a:lnTo>
                <a:lnTo>
                  <a:pt x="233" y="217"/>
                </a:lnTo>
                <a:lnTo>
                  <a:pt x="269" y="162"/>
                </a:lnTo>
                <a:lnTo>
                  <a:pt x="260" y="117"/>
                </a:lnTo>
                <a:lnTo>
                  <a:pt x="242" y="81"/>
                </a:lnTo>
                <a:lnTo>
                  <a:pt x="233" y="36"/>
                </a:lnTo>
                <a:lnTo>
                  <a:pt x="215" y="0"/>
                </a:lnTo>
                <a:lnTo>
                  <a:pt x="180" y="0"/>
                </a:lnTo>
                <a:lnTo>
                  <a:pt x="135" y="0"/>
                </a:lnTo>
                <a:lnTo>
                  <a:pt x="98" y="27"/>
                </a:lnTo>
                <a:lnTo>
                  <a:pt x="63" y="54"/>
                </a:lnTo>
                <a:lnTo>
                  <a:pt x="36" y="81"/>
                </a:lnTo>
                <a:lnTo>
                  <a:pt x="0" y="108"/>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1" name="Freeform 63"/>
          <p:cNvSpPr>
            <a:spLocks/>
          </p:cNvSpPr>
          <p:nvPr/>
        </p:nvSpPr>
        <p:spPr bwMode="auto">
          <a:xfrm>
            <a:off x="5232400" y="3138488"/>
            <a:ext cx="649288" cy="517525"/>
          </a:xfrm>
          <a:custGeom>
            <a:avLst/>
            <a:gdLst>
              <a:gd name="T0" fmla="*/ 0 w 409"/>
              <a:gd name="T1" fmla="*/ 55 h 326"/>
              <a:gd name="T2" fmla="*/ 27 w 409"/>
              <a:gd name="T3" fmla="*/ 135 h 326"/>
              <a:gd name="T4" fmla="*/ 54 w 409"/>
              <a:gd name="T5" fmla="*/ 217 h 326"/>
              <a:gd name="T6" fmla="*/ 99 w 409"/>
              <a:gd name="T7" fmla="*/ 244 h 326"/>
              <a:gd name="T8" fmla="*/ 136 w 409"/>
              <a:gd name="T9" fmla="*/ 271 h 326"/>
              <a:gd name="T10" fmla="*/ 136 w 409"/>
              <a:gd name="T11" fmla="*/ 298 h 326"/>
              <a:gd name="T12" fmla="*/ 136 w 409"/>
              <a:gd name="T13" fmla="*/ 325 h 326"/>
              <a:gd name="T14" fmla="*/ 272 w 409"/>
              <a:gd name="T15" fmla="*/ 307 h 326"/>
              <a:gd name="T16" fmla="*/ 408 w 409"/>
              <a:gd name="T17" fmla="*/ 298 h 326"/>
              <a:gd name="T18" fmla="*/ 354 w 409"/>
              <a:gd name="T19" fmla="*/ 244 h 326"/>
              <a:gd name="T20" fmla="*/ 299 w 409"/>
              <a:gd name="T21" fmla="*/ 190 h 326"/>
              <a:gd name="T22" fmla="*/ 299 w 409"/>
              <a:gd name="T23" fmla="*/ 145 h 326"/>
              <a:gd name="T24" fmla="*/ 299 w 409"/>
              <a:gd name="T25" fmla="*/ 108 h 326"/>
              <a:gd name="T26" fmla="*/ 318 w 409"/>
              <a:gd name="T27" fmla="*/ 55 h 326"/>
              <a:gd name="T28" fmla="*/ 327 w 409"/>
              <a:gd name="T29" fmla="*/ 0 h 326"/>
              <a:gd name="T30" fmla="*/ 272 w 409"/>
              <a:gd name="T31" fmla="*/ 0 h 326"/>
              <a:gd name="T32" fmla="*/ 218 w 409"/>
              <a:gd name="T33" fmla="*/ 0 h 326"/>
              <a:gd name="T34" fmla="*/ 127 w 409"/>
              <a:gd name="T35" fmla="*/ 27 h 326"/>
              <a:gd name="T36" fmla="*/ 27 w 409"/>
              <a:gd name="T37" fmla="*/ 55 h 326"/>
              <a:gd name="T38" fmla="*/ 18 w 409"/>
              <a:gd name="T39" fmla="*/ 55 h 326"/>
              <a:gd name="T40" fmla="*/ 9 w 409"/>
              <a:gd name="T41" fmla="*/ 55 h 326"/>
              <a:gd name="T42" fmla="*/ 0 w 409"/>
              <a:gd name="T43" fmla="*/ 5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326">
                <a:moveTo>
                  <a:pt x="0" y="55"/>
                </a:moveTo>
                <a:lnTo>
                  <a:pt x="27" y="135"/>
                </a:lnTo>
                <a:lnTo>
                  <a:pt x="54" y="217"/>
                </a:lnTo>
                <a:lnTo>
                  <a:pt x="99" y="244"/>
                </a:lnTo>
                <a:lnTo>
                  <a:pt x="136" y="271"/>
                </a:lnTo>
                <a:lnTo>
                  <a:pt x="136" y="298"/>
                </a:lnTo>
                <a:lnTo>
                  <a:pt x="136" y="325"/>
                </a:lnTo>
                <a:lnTo>
                  <a:pt x="272" y="307"/>
                </a:lnTo>
                <a:lnTo>
                  <a:pt x="408" y="298"/>
                </a:lnTo>
                <a:lnTo>
                  <a:pt x="354" y="244"/>
                </a:lnTo>
                <a:lnTo>
                  <a:pt x="299" y="190"/>
                </a:lnTo>
                <a:lnTo>
                  <a:pt x="299" y="145"/>
                </a:lnTo>
                <a:lnTo>
                  <a:pt x="299" y="108"/>
                </a:lnTo>
                <a:lnTo>
                  <a:pt x="318" y="55"/>
                </a:lnTo>
                <a:lnTo>
                  <a:pt x="327" y="0"/>
                </a:lnTo>
                <a:lnTo>
                  <a:pt x="272" y="0"/>
                </a:lnTo>
                <a:lnTo>
                  <a:pt x="218" y="0"/>
                </a:lnTo>
                <a:lnTo>
                  <a:pt x="127" y="27"/>
                </a:lnTo>
                <a:lnTo>
                  <a:pt x="27" y="55"/>
                </a:lnTo>
                <a:lnTo>
                  <a:pt x="18" y="55"/>
                </a:lnTo>
                <a:lnTo>
                  <a:pt x="9" y="55"/>
                </a:lnTo>
                <a:lnTo>
                  <a:pt x="0" y="55"/>
                </a:lnTo>
              </a:path>
            </a:pathLst>
          </a:custGeom>
          <a:solidFill>
            <a:srgbClr val="7030A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1" name="Freeform 73"/>
          <p:cNvSpPr>
            <a:spLocks/>
          </p:cNvSpPr>
          <p:nvPr/>
        </p:nvSpPr>
        <p:spPr bwMode="auto">
          <a:xfrm>
            <a:off x="7370763" y="1481138"/>
            <a:ext cx="522287" cy="301625"/>
          </a:xfrm>
          <a:custGeom>
            <a:avLst/>
            <a:gdLst>
              <a:gd name="T0" fmla="*/ 27 w 329"/>
              <a:gd name="T1" fmla="*/ 27 h 190"/>
              <a:gd name="T2" fmla="*/ 18 w 329"/>
              <a:gd name="T3" fmla="*/ 63 h 190"/>
              <a:gd name="T4" fmla="*/ 0 w 329"/>
              <a:gd name="T5" fmla="*/ 108 h 190"/>
              <a:gd name="T6" fmla="*/ 82 w 329"/>
              <a:gd name="T7" fmla="*/ 144 h 190"/>
              <a:gd name="T8" fmla="*/ 164 w 329"/>
              <a:gd name="T9" fmla="*/ 189 h 190"/>
              <a:gd name="T10" fmla="*/ 246 w 329"/>
              <a:gd name="T11" fmla="*/ 162 h 190"/>
              <a:gd name="T12" fmla="*/ 328 w 329"/>
              <a:gd name="T13" fmla="*/ 135 h 190"/>
              <a:gd name="T14" fmla="*/ 319 w 329"/>
              <a:gd name="T15" fmla="*/ 90 h 190"/>
              <a:gd name="T16" fmla="*/ 301 w 329"/>
              <a:gd name="T17" fmla="*/ 54 h 190"/>
              <a:gd name="T18" fmla="*/ 274 w 329"/>
              <a:gd name="T19" fmla="*/ 27 h 190"/>
              <a:gd name="T20" fmla="*/ 246 w 329"/>
              <a:gd name="T21" fmla="*/ 0 h 190"/>
              <a:gd name="T22" fmla="*/ 192 w 329"/>
              <a:gd name="T23" fmla="*/ 0 h 190"/>
              <a:gd name="T24" fmla="*/ 136 w 329"/>
              <a:gd name="T25" fmla="*/ 9 h 190"/>
              <a:gd name="T26" fmla="*/ 82 w 329"/>
              <a:gd name="T27" fmla="*/ 18 h 190"/>
              <a:gd name="T28" fmla="*/ 27 w 329"/>
              <a:gd name="T29" fmla="*/ 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 h="190">
                <a:moveTo>
                  <a:pt x="27" y="27"/>
                </a:moveTo>
                <a:lnTo>
                  <a:pt x="18" y="63"/>
                </a:lnTo>
                <a:lnTo>
                  <a:pt x="0" y="108"/>
                </a:lnTo>
                <a:lnTo>
                  <a:pt x="82" y="144"/>
                </a:lnTo>
                <a:lnTo>
                  <a:pt x="164" y="189"/>
                </a:lnTo>
                <a:lnTo>
                  <a:pt x="246" y="162"/>
                </a:lnTo>
                <a:lnTo>
                  <a:pt x="328" y="135"/>
                </a:lnTo>
                <a:lnTo>
                  <a:pt x="319" y="90"/>
                </a:lnTo>
                <a:lnTo>
                  <a:pt x="301" y="54"/>
                </a:lnTo>
                <a:lnTo>
                  <a:pt x="274" y="27"/>
                </a:lnTo>
                <a:lnTo>
                  <a:pt x="246" y="0"/>
                </a:lnTo>
                <a:lnTo>
                  <a:pt x="192" y="0"/>
                </a:lnTo>
                <a:lnTo>
                  <a:pt x="136" y="9"/>
                </a:lnTo>
                <a:lnTo>
                  <a:pt x="82" y="18"/>
                </a:lnTo>
                <a:lnTo>
                  <a:pt x="27" y="27"/>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15" name="Group 14"/>
          <p:cNvGrpSpPr/>
          <p:nvPr/>
        </p:nvGrpSpPr>
        <p:grpSpPr>
          <a:xfrm>
            <a:off x="5360988" y="1524000"/>
            <a:ext cx="1755775" cy="1616075"/>
            <a:chOff x="5360988" y="1524000"/>
            <a:chExt cx="1755775" cy="1616075"/>
          </a:xfrm>
          <a:solidFill>
            <a:srgbClr val="99CCFF"/>
          </a:solidFill>
        </p:grpSpPr>
        <p:sp>
          <p:nvSpPr>
            <p:cNvPr id="2122" name="Freeform 74"/>
            <p:cNvSpPr>
              <a:spLocks/>
            </p:cNvSpPr>
            <p:nvPr/>
          </p:nvSpPr>
          <p:spPr bwMode="auto">
            <a:xfrm>
              <a:off x="5788025" y="1865313"/>
              <a:ext cx="560388" cy="601662"/>
            </a:xfrm>
            <a:custGeom>
              <a:avLst/>
              <a:gdLst>
                <a:gd name="T0" fmla="*/ 54 w 353"/>
                <a:gd name="T1" fmla="*/ 81 h 379"/>
                <a:gd name="T2" fmla="*/ 27 w 353"/>
                <a:gd name="T3" fmla="*/ 144 h 379"/>
                <a:gd name="T4" fmla="*/ 0 w 353"/>
                <a:gd name="T5" fmla="*/ 216 h 379"/>
                <a:gd name="T6" fmla="*/ 45 w 353"/>
                <a:gd name="T7" fmla="*/ 226 h 379"/>
                <a:gd name="T8" fmla="*/ 81 w 353"/>
                <a:gd name="T9" fmla="*/ 243 h 379"/>
                <a:gd name="T10" fmla="*/ 153 w 353"/>
                <a:gd name="T11" fmla="*/ 306 h 379"/>
                <a:gd name="T12" fmla="*/ 217 w 353"/>
                <a:gd name="T13" fmla="*/ 378 h 379"/>
                <a:gd name="T14" fmla="*/ 289 w 353"/>
                <a:gd name="T15" fmla="*/ 216 h 379"/>
                <a:gd name="T16" fmla="*/ 352 w 353"/>
                <a:gd name="T17" fmla="*/ 54 h 379"/>
                <a:gd name="T18" fmla="*/ 271 w 353"/>
                <a:gd name="T19" fmla="*/ 27 h 379"/>
                <a:gd name="T20" fmla="*/ 190 w 353"/>
                <a:gd name="T21" fmla="*/ 0 h 379"/>
                <a:gd name="T22" fmla="*/ 153 w 353"/>
                <a:gd name="T23" fmla="*/ 27 h 379"/>
                <a:gd name="T24" fmla="*/ 108 w 353"/>
                <a:gd name="T25" fmla="*/ 54 h 379"/>
                <a:gd name="T26" fmla="*/ 108 w 353"/>
                <a:gd name="T27" fmla="*/ 81 h 379"/>
                <a:gd name="T28" fmla="*/ 108 w 353"/>
                <a:gd name="T29" fmla="*/ 108 h 379"/>
                <a:gd name="T30" fmla="*/ 99 w 353"/>
                <a:gd name="T31" fmla="*/ 99 h 379"/>
                <a:gd name="T32" fmla="*/ 81 w 353"/>
                <a:gd name="T33" fmla="*/ 90 h 379"/>
                <a:gd name="T34" fmla="*/ 72 w 353"/>
                <a:gd name="T35" fmla="*/ 81 h 379"/>
                <a:gd name="T36" fmla="*/ 54 w 353"/>
                <a:gd name="T37" fmla="*/ 81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379">
                  <a:moveTo>
                    <a:pt x="54" y="81"/>
                  </a:moveTo>
                  <a:lnTo>
                    <a:pt x="27" y="144"/>
                  </a:lnTo>
                  <a:lnTo>
                    <a:pt x="0" y="216"/>
                  </a:lnTo>
                  <a:lnTo>
                    <a:pt x="45" y="226"/>
                  </a:lnTo>
                  <a:lnTo>
                    <a:pt x="81" y="243"/>
                  </a:lnTo>
                  <a:lnTo>
                    <a:pt x="153" y="306"/>
                  </a:lnTo>
                  <a:lnTo>
                    <a:pt x="217" y="378"/>
                  </a:lnTo>
                  <a:lnTo>
                    <a:pt x="289" y="216"/>
                  </a:lnTo>
                  <a:lnTo>
                    <a:pt x="352" y="54"/>
                  </a:lnTo>
                  <a:lnTo>
                    <a:pt x="271" y="27"/>
                  </a:lnTo>
                  <a:lnTo>
                    <a:pt x="190" y="0"/>
                  </a:lnTo>
                  <a:lnTo>
                    <a:pt x="153" y="27"/>
                  </a:lnTo>
                  <a:lnTo>
                    <a:pt x="108" y="54"/>
                  </a:lnTo>
                  <a:lnTo>
                    <a:pt x="108" y="81"/>
                  </a:lnTo>
                  <a:lnTo>
                    <a:pt x="108" y="108"/>
                  </a:lnTo>
                  <a:lnTo>
                    <a:pt x="99" y="99"/>
                  </a:lnTo>
                  <a:lnTo>
                    <a:pt x="81" y="90"/>
                  </a:lnTo>
                  <a:lnTo>
                    <a:pt x="72" y="81"/>
                  </a:lnTo>
                  <a:lnTo>
                    <a:pt x="54" y="81"/>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9" name="Freeform 21"/>
            <p:cNvSpPr>
              <a:spLocks/>
            </p:cNvSpPr>
            <p:nvPr/>
          </p:nvSpPr>
          <p:spPr bwMode="auto">
            <a:xfrm>
              <a:off x="5535613" y="1568450"/>
              <a:ext cx="346075" cy="642938"/>
            </a:xfrm>
            <a:custGeom>
              <a:avLst/>
              <a:gdLst>
                <a:gd name="T0" fmla="*/ 0 w 218"/>
                <a:gd name="T1" fmla="*/ 0 h 405"/>
                <a:gd name="T2" fmla="*/ 0 w 218"/>
                <a:gd name="T3" fmla="*/ 189 h 405"/>
                <a:gd name="T4" fmla="*/ 0 w 218"/>
                <a:gd name="T5" fmla="*/ 377 h 405"/>
                <a:gd name="T6" fmla="*/ 45 w 218"/>
                <a:gd name="T7" fmla="*/ 377 h 405"/>
                <a:gd name="T8" fmla="*/ 81 w 218"/>
                <a:gd name="T9" fmla="*/ 377 h 405"/>
                <a:gd name="T10" fmla="*/ 127 w 218"/>
                <a:gd name="T11" fmla="*/ 386 h 405"/>
                <a:gd name="T12" fmla="*/ 163 w 218"/>
                <a:gd name="T13" fmla="*/ 404 h 405"/>
                <a:gd name="T14" fmla="*/ 190 w 218"/>
                <a:gd name="T15" fmla="*/ 332 h 405"/>
                <a:gd name="T16" fmla="*/ 217 w 218"/>
                <a:gd name="T17" fmla="*/ 269 h 405"/>
                <a:gd name="T18" fmla="*/ 208 w 218"/>
                <a:gd name="T19" fmla="*/ 144 h 405"/>
                <a:gd name="T20" fmla="*/ 190 w 218"/>
                <a:gd name="T21" fmla="*/ 27 h 405"/>
                <a:gd name="T22" fmla="*/ 208 w 218"/>
                <a:gd name="T23" fmla="*/ 9 h 405"/>
                <a:gd name="T24" fmla="*/ 217 w 218"/>
                <a:gd name="T25" fmla="*/ 0 h 405"/>
                <a:gd name="T26" fmla="*/ 163 w 218"/>
                <a:gd name="T27" fmla="*/ 0 h 405"/>
                <a:gd name="T28" fmla="*/ 109 w 218"/>
                <a:gd name="T29" fmla="*/ 0 h 405"/>
                <a:gd name="T30" fmla="*/ 54 w 218"/>
                <a:gd name="T31" fmla="*/ 0 h 405"/>
                <a:gd name="T32" fmla="*/ 0 w 218"/>
                <a:gd name="T3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405">
                  <a:moveTo>
                    <a:pt x="0" y="0"/>
                  </a:moveTo>
                  <a:lnTo>
                    <a:pt x="0" y="189"/>
                  </a:lnTo>
                  <a:lnTo>
                    <a:pt x="0" y="377"/>
                  </a:lnTo>
                  <a:lnTo>
                    <a:pt x="45" y="377"/>
                  </a:lnTo>
                  <a:lnTo>
                    <a:pt x="81" y="377"/>
                  </a:lnTo>
                  <a:lnTo>
                    <a:pt x="127" y="386"/>
                  </a:lnTo>
                  <a:lnTo>
                    <a:pt x="163" y="404"/>
                  </a:lnTo>
                  <a:lnTo>
                    <a:pt x="190" y="332"/>
                  </a:lnTo>
                  <a:lnTo>
                    <a:pt x="217" y="269"/>
                  </a:lnTo>
                  <a:lnTo>
                    <a:pt x="208" y="144"/>
                  </a:lnTo>
                  <a:lnTo>
                    <a:pt x="190" y="27"/>
                  </a:lnTo>
                  <a:lnTo>
                    <a:pt x="208" y="9"/>
                  </a:lnTo>
                  <a:lnTo>
                    <a:pt x="217" y="0"/>
                  </a:lnTo>
                  <a:lnTo>
                    <a:pt x="163" y="0"/>
                  </a:lnTo>
                  <a:lnTo>
                    <a:pt x="109" y="0"/>
                  </a:lnTo>
                  <a:lnTo>
                    <a:pt x="54" y="0"/>
                  </a:lnTo>
                  <a:lnTo>
                    <a:pt x="0" y="0"/>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0" name="Freeform 22"/>
            <p:cNvSpPr>
              <a:spLocks/>
            </p:cNvSpPr>
            <p:nvPr/>
          </p:nvSpPr>
          <p:spPr bwMode="auto">
            <a:xfrm>
              <a:off x="5832475" y="1568450"/>
              <a:ext cx="257175" cy="469900"/>
            </a:xfrm>
            <a:custGeom>
              <a:avLst/>
              <a:gdLst>
                <a:gd name="T0" fmla="*/ 27 w 162"/>
                <a:gd name="T1" fmla="*/ 0 h 296"/>
                <a:gd name="T2" fmla="*/ 18 w 162"/>
                <a:gd name="T3" fmla="*/ 9 h 296"/>
                <a:gd name="T4" fmla="*/ 0 w 162"/>
                <a:gd name="T5" fmla="*/ 27 h 296"/>
                <a:gd name="T6" fmla="*/ 18 w 162"/>
                <a:gd name="T7" fmla="*/ 143 h 296"/>
                <a:gd name="T8" fmla="*/ 27 w 162"/>
                <a:gd name="T9" fmla="*/ 268 h 296"/>
                <a:gd name="T10" fmla="*/ 53 w 162"/>
                <a:gd name="T11" fmla="*/ 277 h 296"/>
                <a:gd name="T12" fmla="*/ 81 w 162"/>
                <a:gd name="T13" fmla="*/ 295 h 296"/>
                <a:gd name="T14" fmla="*/ 81 w 162"/>
                <a:gd name="T15" fmla="*/ 268 h 296"/>
                <a:gd name="T16" fmla="*/ 81 w 162"/>
                <a:gd name="T17" fmla="*/ 241 h 296"/>
                <a:gd name="T18" fmla="*/ 125 w 162"/>
                <a:gd name="T19" fmla="*/ 215 h 296"/>
                <a:gd name="T20" fmla="*/ 161 w 162"/>
                <a:gd name="T21" fmla="*/ 188 h 296"/>
                <a:gd name="T22" fmla="*/ 134 w 162"/>
                <a:gd name="T23" fmla="*/ 89 h 296"/>
                <a:gd name="T24" fmla="*/ 108 w 162"/>
                <a:gd name="T25" fmla="*/ 0 h 296"/>
                <a:gd name="T26" fmla="*/ 90 w 162"/>
                <a:gd name="T27" fmla="*/ 0 h 296"/>
                <a:gd name="T28" fmla="*/ 62 w 162"/>
                <a:gd name="T29" fmla="*/ 0 h 296"/>
                <a:gd name="T30" fmla="*/ 44 w 162"/>
                <a:gd name="T31" fmla="*/ 0 h 296"/>
                <a:gd name="T32" fmla="*/ 27 w 162"/>
                <a:gd name="T3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296">
                  <a:moveTo>
                    <a:pt x="27" y="0"/>
                  </a:moveTo>
                  <a:lnTo>
                    <a:pt x="18" y="9"/>
                  </a:lnTo>
                  <a:lnTo>
                    <a:pt x="0" y="27"/>
                  </a:lnTo>
                  <a:lnTo>
                    <a:pt x="18" y="143"/>
                  </a:lnTo>
                  <a:lnTo>
                    <a:pt x="27" y="268"/>
                  </a:lnTo>
                  <a:lnTo>
                    <a:pt x="53" y="277"/>
                  </a:lnTo>
                  <a:lnTo>
                    <a:pt x="81" y="295"/>
                  </a:lnTo>
                  <a:lnTo>
                    <a:pt x="81" y="268"/>
                  </a:lnTo>
                  <a:lnTo>
                    <a:pt x="81" y="241"/>
                  </a:lnTo>
                  <a:lnTo>
                    <a:pt x="125" y="215"/>
                  </a:lnTo>
                  <a:lnTo>
                    <a:pt x="161" y="188"/>
                  </a:lnTo>
                  <a:lnTo>
                    <a:pt x="134" y="89"/>
                  </a:lnTo>
                  <a:lnTo>
                    <a:pt x="108" y="0"/>
                  </a:lnTo>
                  <a:lnTo>
                    <a:pt x="90" y="0"/>
                  </a:lnTo>
                  <a:lnTo>
                    <a:pt x="62" y="0"/>
                  </a:lnTo>
                  <a:lnTo>
                    <a:pt x="44" y="0"/>
                  </a:lnTo>
                  <a:lnTo>
                    <a:pt x="27" y="0"/>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7" name="Freeform 39"/>
            <p:cNvSpPr>
              <a:spLocks/>
            </p:cNvSpPr>
            <p:nvPr/>
          </p:nvSpPr>
          <p:spPr bwMode="auto">
            <a:xfrm>
              <a:off x="5360988" y="2166938"/>
              <a:ext cx="776287" cy="642937"/>
            </a:xfrm>
            <a:custGeom>
              <a:avLst/>
              <a:gdLst>
                <a:gd name="T0" fmla="*/ 108 w 489"/>
                <a:gd name="T1" fmla="*/ 162 h 405"/>
                <a:gd name="T2" fmla="*/ 81 w 489"/>
                <a:gd name="T3" fmla="*/ 162 h 405"/>
                <a:gd name="T4" fmla="*/ 54 w 489"/>
                <a:gd name="T5" fmla="*/ 162 h 405"/>
                <a:gd name="T6" fmla="*/ 27 w 489"/>
                <a:gd name="T7" fmla="*/ 252 h 405"/>
                <a:gd name="T8" fmla="*/ 0 w 489"/>
                <a:gd name="T9" fmla="*/ 351 h 405"/>
                <a:gd name="T10" fmla="*/ 27 w 489"/>
                <a:gd name="T11" fmla="*/ 359 h 405"/>
                <a:gd name="T12" fmla="*/ 54 w 489"/>
                <a:gd name="T13" fmla="*/ 377 h 405"/>
                <a:gd name="T14" fmla="*/ 126 w 489"/>
                <a:gd name="T15" fmla="*/ 386 h 405"/>
                <a:gd name="T16" fmla="*/ 189 w 489"/>
                <a:gd name="T17" fmla="*/ 404 h 405"/>
                <a:gd name="T18" fmla="*/ 272 w 489"/>
                <a:gd name="T19" fmla="*/ 332 h 405"/>
                <a:gd name="T20" fmla="*/ 353 w 489"/>
                <a:gd name="T21" fmla="*/ 269 h 405"/>
                <a:gd name="T22" fmla="*/ 425 w 489"/>
                <a:gd name="T23" fmla="*/ 224 h 405"/>
                <a:gd name="T24" fmla="*/ 488 w 489"/>
                <a:gd name="T25" fmla="*/ 189 h 405"/>
                <a:gd name="T26" fmla="*/ 425 w 489"/>
                <a:gd name="T27" fmla="*/ 117 h 405"/>
                <a:gd name="T28" fmla="*/ 353 w 489"/>
                <a:gd name="T29" fmla="*/ 54 h 405"/>
                <a:gd name="T30" fmla="*/ 317 w 489"/>
                <a:gd name="T31" fmla="*/ 36 h 405"/>
                <a:gd name="T32" fmla="*/ 272 w 489"/>
                <a:gd name="T33" fmla="*/ 27 h 405"/>
                <a:gd name="T34" fmla="*/ 235 w 489"/>
                <a:gd name="T35" fmla="*/ 9 h 405"/>
                <a:gd name="T36" fmla="*/ 189 w 489"/>
                <a:gd name="T37" fmla="*/ 0 h 405"/>
                <a:gd name="T38" fmla="*/ 180 w 489"/>
                <a:gd name="T39" fmla="*/ 0 h 405"/>
                <a:gd name="T40" fmla="*/ 162 w 489"/>
                <a:gd name="T41" fmla="*/ 0 h 405"/>
                <a:gd name="T42" fmla="*/ 180 w 489"/>
                <a:gd name="T43" fmla="*/ 27 h 405"/>
                <a:gd name="T44" fmla="*/ 189 w 489"/>
                <a:gd name="T45" fmla="*/ 54 h 405"/>
                <a:gd name="T46" fmla="*/ 171 w 489"/>
                <a:gd name="T47" fmla="*/ 81 h 405"/>
                <a:gd name="T48" fmla="*/ 144 w 489"/>
                <a:gd name="T49" fmla="*/ 108 h 405"/>
                <a:gd name="T50" fmla="*/ 126 w 489"/>
                <a:gd name="T51" fmla="*/ 135 h 405"/>
                <a:gd name="T52" fmla="*/ 108 w 489"/>
                <a:gd name="T53" fmla="*/ 16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9" h="405">
                  <a:moveTo>
                    <a:pt x="108" y="162"/>
                  </a:moveTo>
                  <a:lnTo>
                    <a:pt x="81" y="162"/>
                  </a:lnTo>
                  <a:lnTo>
                    <a:pt x="54" y="162"/>
                  </a:lnTo>
                  <a:lnTo>
                    <a:pt x="27" y="252"/>
                  </a:lnTo>
                  <a:lnTo>
                    <a:pt x="0" y="351"/>
                  </a:lnTo>
                  <a:lnTo>
                    <a:pt x="27" y="359"/>
                  </a:lnTo>
                  <a:lnTo>
                    <a:pt x="54" y="377"/>
                  </a:lnTo>
                  <a:lnTo>
                    <a:pt x="126" y="386"/>
                  </a:lnTo>
                  <a:lnTo>
                    <a:pt x="189" y="404"/>
                  </a:lnTo>
                  <a:lnTo>
                    <a:pt x="272" y="332"/>
                  </a:lnTo>
                  <a:lnTo>
                    <a:pt x="353" y="269"/>
                  </a:lnTo>
                  <a:lnTo>
                    <a:pt x="425" y="224"/>
                  </a:lnTo>
                  <a:lnTo>
                    <a:pt x="488" y="189"/>
                  </a:lnTo>
                  <a:lnTo>
                    <a:pt x="425" y="117"/>
                  </a:lnTo>
                  <a:lnTo>
                    <a:pt x="353" y="54"/>
                  </a:lnTo>
                  <a:lnTo>
                    <a:pt x="317" y="36"/>
                  </a:lnTo>
                  <a:lnTo>
                    <a:pt x="272" y="27"/>
                  </a:lnTo>
                  <a:lnTo>
                    <a:pt x="235" y="9"/>
                  </a:lnTo>
                  <a:lnTo>
                    <a:pt x="189" y="0"/>
                  </a:lnTo>
                  <a:lnTo>
                    <a:pt x="180" y="0"/>
                  </a:lnTo>
                  <a:lnTo>
                    <a:pt x="162" y="0"/>
                  </a:lnTo>
                  <a:lnTo>
                    <a:pt x="180" y="27"/>
                  </a:lnTo>
                  <a:lnTo>
                    <a:pt x="189" y="54"/>
                  </a:lnTo>
                  <a:lnTo>
                    <a:pt x="171" y="81"/>
                  </a:lnTo>
                  <a:lnTo>
                    <a:pt x="144" y="108"/>
                  </a:lnTo>
                  <a:lnTo>
                    <a:pt x="126" y="135"/>
                  </a:lnTo>
                  <a:lnTo>
                    <a:pt x="108" y="162"/>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2" name="Freeform 64"/>
            <p:cNvSpPr>
              <a:spLocks/>
            </p:cNvSpPr>
            <p:nvPr/>
          </p:nvSpPr>
          <p:spPr bwMode="auto">
            <a:xfrm>
              <a:off x="5665788" y="2465388"/>
              <a:ext cx="639762" cy="674687"/>
            </a:xfrm>
            <a:custGeom>
              <a:avLst/>
              <a:gdLst>
                <a:gd name="T0" fmla="*/ 0 w 403"/>
                <a:gd name="T1" fmla="*/ 216 h 425"/>
                <a:gd name="T2" fmla="*/ 53 w 403"/>
                <a:gd name="T3" fmla="*/ 298 h 425"/>
                <a:gd name="T4" fmla="*/ 107 w 403"/>
                <a:gd name="T5" fmla="*/ 379 h 425"/>
                <a:gd name="T6" fmla="*/ 134 w 403"/>
                <a:gd name="T7" fmla="*/ 406 h 425"/>
                <a:gd name="T8" fmla="*/ 160 w 403"/>
                <a:gd name="T9" fmla="*/ 424 h 425"/>
                <a:gd name="T10" fmla="*/ 215 w 403"/>
                <a:gd name="T11" fmla="*/ 416 h 425"/>
                <a:gd name="T12" fmla="*/ 268 w 403"/>
                <a:gd name="T13" fmla="*/ 406 h 425"/>
                <a:gd name="T14" fmla="*/ 313 w 403"/>
                <a:gd name="T15" fmla="*/ 361 h 425"/>
                <a:gd name="T16" fmla="*/ 349 w 403"/>
                <a:gd name="T17" fmla="*/ 325 h 425"/>
                <a:gd name="T18" fmla="*/ 375 w 403"/>
                <a:gd name="T19" fmla="*/ 243 h 425"/>
                <a:gd name="T20" fmla="*/ 402 w 403"/>
                <a:gd name="T21" fmla="*/ 163 h 425"/>
                <a:gd name="T22" fmla="*/ 375 w 403"/>
                <a:gd name="T23" fmla="*/ 163 h 425"/>
                <a:gd name="T24" fmla="*/ 349 w 403"/>
                <a:gd name="T25" fmla="*/ 163 h 425"/>
                <a:gd name="T26" fmla="*/ 340 w 403"/>
                <a:gd name="T27" fmla="*/ 108 h 425"/>
                <a:gd name="T28" fmla="*/ 322 w 403"/>
                <a:gd name="T29" fmla="*/ 54 h 425"/>
                <a:gd name="T30" fmla="*/ 313 w 403"/>
                <a:gd name="T31" fmla="*/ 27 h 425"/>
                <a:gd name="T32" fmla="*/ 295 w 403"/>
                <a:gd name="T33" fmla="*/ 0 h 425"/>
                <a:gd name="T34" fmla="*/ 233 w 403"/>
                <a:gd name="T35" fmla="*/ 36 h 425"/>
                <a:gd name="T36" fmla="*/ 160 w 403"/>
                <a:gd name="T37" fmla="*/ 81 h 425"/>
                <a:gd name="T38" fmla="*/ 125 w 403"/>
                <a:gd name="T39" fmla="*/ 108 h 425"/>
                <a:gd name="T40" fmla="*/ 80 w 403"/>
                <a:gd name="T41" fmla="*/ 145 h 425"/>
                <a:gd name="T42" fmla="*/ 45 w 403"/>
                <a:gd name="T43" fmla="*/ 181 h 425"/>
                <a:gd name="T44" fmla="*/ 0 w 403"/>
                <a:gd name="T45"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3" h="425">
                  <a:moveTo>
                    <a:pt x="0" y="216"/>
                  </a:moveTo>
                  <a:lnTo>
                    <a:pt x="53" y="298"/>
                  </a:lnTo>
                  <a:lnTo>
                    <a:pt x="107" y="379"/>
                  </a:lnTo>
                  <a:lnTo>
                    <a:pt x="134" y="406"/>
                  </a:lnTo>
                  <a:lnTo>
                    <a:pt x="160" y="424"/>
                  </a:lnTo>
                  <a:lnTo>
                    <a:pt x="215" y="416"/>
                  </a:lnTo>
                  <a:lnTo>
                    <a:pt x="268" y="406"/>
                  </a:lnTo>
                  <a:lnTo>
                    <a:pt x="313" y="361"/>
                  </a:lnTo>
                  <a:lnTo>
                    <a:pt x="349" y="325"/>
                  </a:lnTo>
                  <a:lnTo>
                    <a:pt x="375" y="243"/>
                  </a:lnTo>
                  <a:lnTo>
                    <a:pt x="402" y="163"/>
                  </a:lnTo>
                  <a:lnTo>
                    <a:pt x="375" y="163"/>
                  </a:lnTo>
                  <a:lnTo>
                    <a:pt x="349" y="163"/>
                  </a:lnTo>
                  <a:lnTo>
                    <a:pt x="340" y="108"/>
                  </a:lnTo>
                  <a:lnTo>
                    <a:pt x="322" y="54"/>
                  </a:lnTo>
                  <a:lnTo>
                    <a:pt x="313" y="27"/>
                  </a:lnTo>
                  <a:lnTo>
                    <a:pt x="295" y="0"/>
                  </a:lnTo>
                  <a:lnTo>
                    <a:pt x="233" y="36"/>
                  </a:lnTo>
                  <a:lnTo>
                    <a:pt x="160" y="81"/>
                  </a:lnTo>
                  <a:lnTo>
                    <a:pt x="125" y="108"/>
                  </a:lnTo>
                  <a:lnTo>
                    <a:pt x="80" y="145"/>
                  </a:lnTo>
                  <a:lnTo>
                    <a:pt x="45" y="181"/>
                  </a:lnTo>
                  <a:lnTo>
                    <a:pt x="0" y="216"/>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7" name="Freeform 69"/>
            <p:cNvSpPr>
              <a:spLocks/>
            </p:cNvSpPr>
            <p:nvPr/>
          </p:nvSpPr>
          <p:spPr bwMode="auto">
            <a:xfrm>
              <a:off x="6007100" y="1524000"/>
              <a:ext cx="427038" cy="428625"/>
            </a:xfrm>
            <a:custGeom>
              <a:avLst/>
              <a:gdLst>
                <a:gd name="T0" fmla="*/ 0 w 269"/>
                <a:gd name="T1" fmla="*/ 27 h 270"/>
                <a:gd name="T2" fmla="*/ 27 w 269"/>
                <a:gd name="T3" fmla="*/ 117 h 270"/>
                <a:gd name="T4" fmla="*/ 53 w 269"/>
                <a:gd name="T5" fmla="*/ 216 h 270"/>
                <a:gd name="T6" fmla="*/ 134 w 269"/>
                <a:gd name="T7" fmla="*/ 242 h 270"/>
                <a:gd name="T8" fmla="*/ 215 w 269"/>
                <a:gd name="T9" fmla="*/ 269 h 270"/>
                <a:gd name="T10" fmla="*/ 241 w 269"/>
                <a:gd name="T11" fmla="*/ 224 h 270"/>
                <a:gd name="T12" fmla="*/ 268 w 269"/>
                <a:gd name="T13" fmla="*/ 189 h 270"/>
                <a:gd name="T14" fmla="*/ 268 w 269"/>
                <a:gd name="T15" fmla="*/ 90 h 270"/>
                <a:gd name="T16" fmla="*/ 268 w 269"/>
                <a:gd name="T17" fmla="*/ 0 h 270"/>
                <a:gd name="T18" fmla="*/ 206 w 269"/>
                <a:gd name="T19" fmla="*/ 0 h 270"/>
                <a:gd name="T20" fmla="*/ 134 w 269"/>
                <a:gd name="T21" fmla="*/ 9 h 270"/>
                <a:gd name="T22" fmla="*/ 71 w 269"/>
                <a:gd name="T23" fmla="*/ 18 h 270"/>
                <a:gd name="T24" fmla="*/ 0 w 269"/>
                <a:gd name="T25" fmla="*/ 2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270">
                  <a:moveTo>
                    <a:pt x="0" y="27"/>
                  </a:moveTo>
                  <a:lnTo>
                    <a:pt x="27" y="117"/>
                  </a:lnTo>
                  <a:lnTo>
                    <a:pt x="53" y="216"/>
                  </a:lnTo>
                  <a:lnTo>
                    <a:pt x="134" y="242"/>
                  </a:lnTo>
                  <a:lnTo>
                    <a:pt x="215" y="269"/>
                  </a:lnTo>
                  <a:lnTo>
                    <a:pt x="241" y="224"/>
                  </a:lnTo>
                  <a:lnTo>
                    <a:pt x="268" y="189"/>
                  </a:lnTo>
                  <a:lnTo>
                    <a:pt x="268" y="90"/>
                  </a:lnTo>
                  <a:lnTo>
                    <a:pt x="268" y="0"/>
                  </a:lnTo>
                  <a:lnTo>
                    <a:pt x="206" y="0"/>
                  </a:lnTo>
                  <a:lnTo>
                    <a:pt x="134" y="9"/>
                  </a:lnTo>
                  <a:lnTo>
                    <a:pt x="71" y="18"/>
                  </a:lnTo>
                  <a:lnTo>
                    <a:pt x="0" y="27"/>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8" name="Freeform 70"/>
            <p:cNvSpPr>
              <a:spLocks/>
            </p:cNvSpPr>
            <p:nvPr/>
          </p:nvSpPr>
          <p:spPr bwMode="auto">
            <a:xfrm>
              <a:off x="6346825" y="1568450"/>
              <a:ext cx="769938" cy="642938"/>
            </a:xfrm>
            <a:custGeom>
              <a:avLst/>
              <a:gdLst>
                <a:gd name="T0" fmla="*/ 54 w 485"/>
                <a:gd name="T1" fmla="*/ 0 h 405"/>
                <a:gd name="T2" fmla="*/ 54 w 485"/>
                <a:gd name="T3" fmla="*/ 81 h 405"/>
                <a:gd name="T4" fmla="*/ 54 w 485"/>
                <a:gd name="T5" fmla="*/ 162 h 405"/>
                <a:gd name="T6" fmla="*/ 27 w 485"/>
                <a:gd name="T7" fmla="*/ 197 h 405"/>
                <a:gd name="T8" fmla="*/ 0 w 485"/>
                <a:gd name="T9" fmla="*/ 242 h 405"/>
                <a:gd name="T10" fmla="*/ 98 w 485"/>
                <a:gd name="T11" fmla="*/ 269 h 405"/>
                <a:gd name="T12" fmla="*/ 188 w 485"/>
                <a:gd name="T13" fmla="*/ 296 h 405"/>
                <a:gd name="T14" fmla="*/ 287 w 485"/>
                <a:gd name="T15" fmla="*/ 351 h 405"/>
                <a:gd name="T16" fmla="*/ 377 w 485"/>
                <a:gd name="T17" fmla="*/ 404 h 405"/>
                <a:gd name="T18" fmla="*/ 404 w 485"/>
                <a:gd name="T19" fmla="*/ 377 h 405"/>
                <a:gd name="T20" fmla="*/ 430 w 485"/>
                <a:gd name="T21" fmla="*/ 351 h 405"/>
                <a:gd name="T22" fmla="*/ 457 w 485"/>
                <a:gd name="T23" fmla="*/ 332 h 405"/>
                <a:gd name="T24" fmla="*/ 484 w 485"/>
                <a:gd name="T25" fmla="*/ 324 h 405"/>
                <a:gd name="T26" fmla="*/ 475 w 485"/>
                <a:gd name="T27" fmla="*/ 296 h 405"/>
                <a:gd name="T28" fmla="*/ 457 w 485"/>
                <a:gd name="T29" fmla="*/ 269 h 405"/>
                <a:gd name="T30" fmla="*/ 404 w 485"/>
                <a:gd name="T31" fmla="*/ 216 h 405"/>
                <a:gd name="T32" fmla="*/ 350 w 485"/>
                <a:gd name="T33" fmla="*/ 162 h 405"/>
                <a:gd name="T34" fmla="*/ 313 w 485"/>
                <a:gd name="T35" fmla="*/ 144 h 405"/>
                <a:gd name="T36" fmla="*/ 269 w 485"/>
                <a:gd name="T37" fmla="*/ 135 h 405"/>
                <a:gd name="T38" fmla="*/ 269 w 485"/>
                <a:gd name="T39" fmla="*/ 108 h 405"/>
                <a:gd name="T40" fmla="*/ 269 w 485"/>
                <a:gd name="T41" fmla="*/ 81 h 405"/>
                <a:gd name="T42" fmla="*/ 215 w 485"/>
                <a:gd name="T43" fmla="*/ 54 h 405"/>
                <a:gd name="T44" fmla="*/ 162 w 485"/>
                <a:gd name="T45" fmla="*/ 27 h 405"/>
                <a:gd name="T46" fmla="*/ 135 w 485"/>
                <a:gd name="T47" fmla="*/ 18 h 405"/>
                <a:gd name="T48" fmla="*/ 107 w 485"/>
                <a:gd name="T49" fmla="*/ 9 h 405"/>
                <a:gd name="T50" fmla="*/ 80 w 485"/>
                <a:gd name="T51" fmla="*/ 0 h 405"/>
                <a:gd name="T52" fmla="*/ 54 w 485"/>
                <a:gd name="T5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5" h="405">
                  <a:moveTo>
                    <a:pt x="54" y="0"/>
                  </a:moveTo>
                  <a:lnTo>
                    <a:pt x="54" y="81"/>
                  </a:lnTo>
                  <a:lnTo>
                    <a:pt x="54" y="162"/>
                  </a:lnTo>
                  <a:lnTo>
                    <a:pt x="27" y="197"/>
                  </a:lnTo>
                  <a:lnTo>
                    <a:pt x="0" y="242"/>
                  </a:lnTo>
                  <a:lnTo>
                    <a:pt x="98" y="269"/>
                  </a:lnTo>
                  <a:lnTo>
                    <a:pt x="188" y="296"/>
                  </a:lnTo>
                  <a:lnTo>
                    <a:pt x="287" y="351"/>
                  </a:lnTo>
                  <a:lnTo>
                    <a:pt x="377" y="404"/>
                  </a:lnTo>
                  <a:lnTo>
                    <a:pt x="404" y="377"/>
                  </a:lnTo>
                  <a:lnTo>
                    <a:pt x="430" y="351"/>
                  </a:lnTo>
                  <a:lnTo>
                    <a:pt x="457" y="332"/>
                  </a:lnTo>
                  <a:lnTo>
                    <a:pt x="484" y="324"/>
                  </a:lnTo>
                  <a:lnTo>
                    <a:pt x="475" y="296"/>
                  </a:lnTo>
                  <a:lnTo>
                    <a:pt x="457" y="269"/>
                  </a:lnTo>
                  <a:lnTo>
                    <a:pt x="404" y="216"/>
                  </a:lnTo>
                  <a:lnTo>
                    <a:pt x="350" y="162"/>
                  </a:lnTo>
                  <a:lnTo>
                    <a:pt x="313" y="144"/>
                  </a:lnTo>
                  <a:lnTo>
                    <a:pt x="269" y="135"/>
                  </a:lnTo>
                  <a:lnTo>
                    <a:pt x="269" y="108"/>
                  </a:lnTo>
                  <a:lnTo>
                    <a:pt x="269" y="81"/>
                  </a:lnTo>
                  <a:lnTo>
                    <a:pt x="215" y="54"/>
                  </a:lnTo>
                  <a:lnTo>
                    <a:pt x="162" y="27"/>
                  </a:lnTo>
                  <a:lnTo>
                    <a:pt x="135" y="18"/>
                  </a:lnTo>
                  <a:lnTo>
                    <a:pt x="107" y="9"/>
                  </a:lnTo>
                  <a:lnTo>
                    <a:pt x="80" y="0"/>
                  </a:lnTo>
                  <a:lnTo>
                    <a:pt x="54" y="0"/>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3" name="Freeform 75"/>
            <p:cNvSpPr>
              <a:spLocks/>
            </p:cNvSpPr>
            <p:nvPr/>
          </p:nvSpPr>
          <p:spPr bwMode="auto">
            <a:xfrm>
              <a:off x="6137275" y="1951038"/>
              <a:ext cx="512763" cy="601662"/>
            </a:xfrm>
            <a:custGeom>
              <a:avLst/>
              <a:gdLst>
                <a:gd name="T0" fmla="*/ 134 w 323"/>
                <a:gd name="T1" fmla="*/ 0 h 379"/>
                <a:gd name="T2" fmla="*/ 71 w 323"/>
                <a:gd name="T3" fmla="*/ 162 h 379"/>
                <a:gd name="T4" fmla="*/ 0 w 323"/>
                <a:gd name="T5" fmla="*/ 325 h 379"/>
                <a:gd name="T6" fmla="*/ 18 w 323"/>
                <a:gd name="T7" fmla="*/ 351 h 379"/>
                <a:gd name="T8" fmla="*/ 27 w 323"/>
                <a:gd name="T9" fmla="*/ 378 h 379"/>
                <a:gd name="T10" fmla="*/ 134 w 323"/>
                <a:gd name="T11" fmla="*/ 333 h 379"/>
                <a:gd name="T12" fmla="*/ 242 w 323"/>
                <a:gd name="T13" fmla="*/ 297 h 379"/>
                <a:gd name="T14" fmla="*/ 286 w 323"/>
                <a:gd name="T15" fmla="*/ 171 h 379"/>
                <a:gd name="T16" fmla="*/ 322 w 323"/>
                <a:gd name="T17" fmla="*/ 54 h 379"/>
                <a:gd name="T18" fmla="*/ 277 w 323"/>
                <a:gd name="T19" fmla="*/ 36 h 379"/>
                <a:gd name="T20" fmla="*/ 224 w 323"/>
                <a:gd name="T21" fmla="*/ 27 h 379"/>
                <a:gd name="T22" fmla="*/ 179 w 323"/>
                <a:gd name="T23" fmla="*/ 9 h 379"/>
                <a:gd name="T24" fmla="*/ 134 w 323"/>
                <a:gd name="T2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79">
                  <a:moveTo>
                    <a:pt x="134" y="0"/>
                  </a:moveTo>
                  <a:lnTo>
                    <a:pt x="71" y="162"/>
                  </a:lnTo>
                  <a:lnTo>
                    <a:pt x="0" y="325"/>
                  </a:lnTo>
                  <a:lnTo>
                    <a:pt x="18" y="351"/>
                  </a:lnTo>
                  <a:lnTo>
                    <a:pt x="27" y="378"/>
                  </a:lnTo>
                  <a:lnTo>
                    <a:pt x="134" y="333"/>
                  </a:lnTo>
                  <a:lnTo>
                    <a:pt x="242" y="297"/>
                  </a:lnTo>
                  <a:lnTo>
                    <a:pt x="286" y="171"/>
                  </a:lnTo>
                  <a:lnTo>
                    <a:pt x="322" y="54"/>
                  </a:lnTo>
                  <a:lnTo>
                    <a:pt x="277" y="36"/>
                  </a:lnTo>
                  <a:lnTo>
                    <a:pt x="224" y="27"/>
                  </a:lnTo>
                  <a:lnTo>
                    <a:pt x="179" y="9"/>
                  </a:lnTo>
                  <a:lnTo>
                    <a:pt x="134" y="0"/>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4" name="Freeform 76"/>
            <p:cNvSpPr>
              <a:spLocks/>
            </p:cNvSpPr>
            <p:nvPr/>
          </p:nvSpPr>
          <p:spPr bwMode="auto">
            <a:xfrm>
              <a:off x="6515100" y="2036763"/>
              <a:ext cx="474663" cy="558800"/>
            </a:xfrm>
            <a:custGeom>
              <a:avLst/>
              <a:gdLst>
                <a:gd name="T0" fmla="*/ 81 w 299"/>
                <a:gd name="T1" fmla="*/ 0 h 352"/>
                <a:gd name="T2" fmla="*/ 45 w 299"/>
                <a:gd name="T3" fmla="*/ 117 h 352"/>
                <a:gd name="T4" fmla="*/ 0 w 299"/>
                <a:gd name="T5" fmla="*/ 243 h 352"/>
                <a:gd name="T6" fmla="*/ 27 w 299"/>
                <a:gd name="T7" fmla="*/ 243 h 352"/>
                <a:gd name="T8" fmla="*/ 54 w 299"/>
                <a:gd name="T9" fmla="*/ 243 h 352"/>
                <a:gd name="T10" fmla="*/ 81 w 299"/>
                <a:gd name="T11" fmla="*/ 298 h 352"/>
                <a:gd name="T12" fmla="*/ 108 w 299"/>
                <a:gd name="T13" fmla="*/ 351 h 352"/>
                <a:gd name="T14" fmla="*/ 208 w 299"/>
                <a:gd name="T15" fmla="*/ 298 h 352"/>
                <a:gd name="T16" fmla="*/ 298 w 299"/>
                <a:gd name="T17" fmla="*/ 243 h 352"/>
                <a:gd name="T18" fmla="*/ 298 w 299"/>
                <a:gd name="T19" fmla="*/ 216 h 352"/>
                <a:gd name="T20" fmla="*/ 298 w 299"/>
                <a:gd name="T21" fmla="*/ 189 h 352"/>
                <a:gd name="T22" fmla="*/ 289 w 299"/>
                <a:gd name="T23" fmla="*/ 144 h 352"/>
                <a:gd name="T24" fmla="*/ 271 w 299"/>
                <a:gd name="T25" fmla="*/ 108 h 352"/>
                <a:gd name="T26" fmla="*/ 226 w 299"/>
                <a:gd name="T27" fmla="*/ 81 h 352"/>
                <a:gd name="T28" fmla="*/ 172 w 299"/>
                <a:gd name="T29" fmla="*/ 54 h 352"/>
                <a:gd name="T30" fmla="*/ 126 w 299"/>
                <a:gd name="T31" fmla="*/ 27 h 352"/>
                <a:gd name="T32" fmla="*/ 81 w 299"/>
                <a:gd name="T3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 h="352">
                  <a:moveTo>
                    <a:pt x="81" y="0"/>
                  </a:moveTo>
                  <a:lnTo>
                    <a:pt x="45" y="117"/>
                  </a:lnTo>
                  <a:lnTo>
                    <a:pt x="0" y="243"/>
                  </a:lnTo>
                  <a:lnTo>
                    <a:pt x="27" y="243"/>
                  </a:lnTo>
                  <a:lnTo>
                    <a:pt x="54" y="243"/>
                  </a:lnTo>
                  <a:lnTo>
                    <a:pt x="81" y="298"/>
                  </a:lnTo>
                  <a:lnTo>
                    <a:pt x="108" y="351"/>
                  </a:lnTo>
                  <a:lnTo>
                    <a:pt x="208" y="298"/>
                  </a:lnTo>
                  <a:lnTo>
                    <a:pt x="298" y="243"/>
                  </a:lnTo>
                  <a:lnTo>
                    <a:pt x="298" y="216"/>
                  </a:lnTo>
                  <a:lnTo>
                    <a:pt x="298" y="189"/>
                  </a:lnTo>
                  <a:lnTo>
                    <a:pt x="289" y="144"/>
                  </a:lnTo>
                  <a:lnTo>
                    <a:pt x="271" y="108"/>
                  </a:lnTo>
                  <a:lnTo>
                    <a:pt x="226" y="81"/>
                  </a:lnTo>
                  <a:lnTo>
                    <a:pt x="172" y="54"/>
                  </a:lnTo>
                  <a:lnTo>
                    <a:pt x="126" y="27"/>
                  </a:lnTo>
                  <a:lnTo>
                    <a:pt x="81" y="0"/>
                  </a:lnTo>
                </a:path>
              </a:pathLst>
            </a:custGeom>
            <a:grp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1" name="Freeform 83"/>
            <p:cNvSpPr>
              <a:spLocks/>
            </p:cNvSpPr>
            <p:nvPr/>
          </p:nvSpPr>
          <p:spPr bwMode="auto">
            <a:xfrm>
              <a:off x="6173788" y="2424113"/>
              <a:ext cx="520700" cy="300037"/>
            </a:xfrm>
            <a:custGeom>
              <a:avLst/>
              <a:gdLst>
                <a:gd name="T0" fmla="*/ 0 w 328"/>
                <a:gd name="T1" fmla="*/ 80 h 189"/>
                <a:gd name="T2" fmla="*/ 18 w 328"/>
                <a:gd name="T3" fmla="*/ 135 h 189"/>
                <a:gd name="T4" fmla="*/ 27 w 328"/>
                <a:gd name="T5" fmla="*/ 188 h 189"/>
                <a:gd name="T6" fmla="*/ 127 w 328"/>
                <a:gd name="T7" fmla="*/ 188 h 189"/>
                <a:gd name="T8" fmla="*/ 218 w 328"/>
                <a:gd name="T9" fmla="*/ 188 h 189"/>
                <a:gd name="T10" fmla="*/ 263 w 328"/>
                <a:gd name="T11" fmla="*/ 161 h 189"/>
                <a:gd name="T12" fmla="*/ 300 w 328"/>
                <a:gd name="T13" fmla="*/ 135 h 189"/>
                <a:gd name="T14" fmla="*/ 318 w 328"/>
                <a:gd name="T15" fmla="*/ 117 h 189"/>
                <a:gd name="T16" fmla="*/ 327 w 328"/>
                <a:gd name="T17" fmla="*/ 108 h 189"/>
                <a:gd name="T18" fmla="*/ 300 w 328"/>
                <a:gd name="T19" fmla="*/ 54 h 189"/>
                <a:gd name="T20" fmla="*/ 273 w 328"/>
                <a:gd name="T21" fmla="*/ 0 h 189"/>
                <a:gd name="T22" fmla="*/ 245 w 328"/>
                <a:gd name="T23" fmla="*/ 0 h 189"/>
                <a:gd name="T24" fmla="*/ 218 w 328"/>
                <a:gd name="T25" fmla="*/ 0 h 189"/>
                <a:gd name="T26" fmla="*/ 164 w 328"/>
                <a:gd name="T27" fmla="*/ 18 h 189"/>
                <a:gd name="T28" fmla="*/ 109 w 328"/>
                <a:gd name="T29" fmla="*/ 36 h 189"/>
                <a:gd name="T30" fmla="*/ 55 w 328"/>
                <a:gd name="T31" fmla="*/ 54 h 189"/>
                <a:gd name="T32" fmla="*/ 0 w 328"/>
                <a:gd name="T33" fmla="*/ 8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 h="189">
                  <a:moveTo>
                    <a:pt x="0" y="80"/>
                  </a:moveTo>
                  <a:lnTo>
                    <a:pt x="18" y="135"/>
                  </a:lnTo>
                  <a:lnTo>
                    <a:pt x="27" y="188"/>
                  </a:lnTo>
                  <a:lnTo>
                    <a:pt x="127" y="188"/>
                  </a:lnTo>
                  <a:lnTo>
                    <a:pt x="218" y="188"/>
                  </a:lnTo>
                  <a:lnTo>
                    <a:pt x="263" y="161"/>
                  </a:lnTo>
                  <a:lnTo>
                    <a:pt x="300" y="135"/>
                  </a:lnTo>
                  <a:lnTo>
                    <a:pt x="318" y="117"/>
                  </a:lnTo>
                  <a:lnTo>
                    <a:pt x="327" y="108"/>
                  </a:lnTo>
                  <a:lnTo>
                    <a:pt x="300" y="54"/>
                  </a:lnTo>
                  <a:lnTo>
                    <a:pt x="273" y="0"/>
                  </a:lnTo>
                  <a:lnTo>
                    <a:pt x="245" y="0"/>
                  </a:lnTo>
                  <a:lnTo>
                    <a:pt x="218" y="0"/>
                  </a:lnTo>
                  <a:lnTo>
                    <a:pt x="164" y="18"/>
                  </a:lnTo>
                  <a:lnTo>
                    <a:pt x="109" y="36"/>
                  </a:lnTo>
                  <a:lnTo>
                    <a:pt x="55" y="54"/>
                  </a:lnTo>
                  <a:lnTo>
                    <a:pt x="0" y="80"/>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18" name="Group 17"/>
          <p:cNvGrpSpPr/>
          <p:nvPr/>
        </p:nvGrpSpPr>
        <p:grpSpPr>
          <a:xfrm>
            <a:off x="4894263" y="3068638"/>
            <a:ext cx="2397125" cy="1743075"/>
            <a:chOff x="4894263" y="3068638"/>
            <a:chExt cx="2397125" cy="1743075"/>
          </a:xfrm>
          <a:solidFill>
            <a:srgbClr val="FF9900"/>
          </a:solidFill>
        </p:grpSpPr>
        <p:sp>
          <p:nvSpPr>
            <p:cNvPr id="2113" name="Freeform 65"/>
            <p:cNvSpPr>
              <a:spLocks/>
            </p:cNvSpPr>
            <p:nvPr/>
          </p:nvSpPr>
          <p:spPr bwMode="auto">
            <a:xfrm>
              <a:off x="4894263" y="3481388"/>
              <a:ext cx="685800" cy="817562"/>
            </a:xfrm>
            <a:custGeom>
              <a:avLst/>
              <a:gdLst>
                <a:gd name="T0" fmla="*/ 80 w 432"/>
                <a:gd name="T1" fmla="*/ 108 h 515"/>
                <a:gd name="T2" fmla="*/ 80 w 432"/>
                <a:gd name="T3" fmla="*/ 117 h 515"/>
                <a:gd name="T4" fmla="*/ 80 w 432"/>
                <a:gd name="T5" fmla="*/ 135 h 515"/>
                <a:gd name="T6" fmla="*/ 45 w 432"/>
                <a:gd name="T7" fmla="*/ 198 h 515"/>
                <a:gd name="T8" fmla="*/ 0 w 432"/>
                <a:gd name="T9" fmla="*/ 271 h 515"/>
                <a:gd name="T10" fmla="*/ 135 w 432"/>
                <a:gd name="T11" fmla="*/ 388 h 515"/>
                <a:gd name="T12" fmla="*/ 269 w 432"/>
                <a:gd name="T13" fmla="*/ 514 h 515"/>
                <a:gd name="T14" fmla="*/ 296 w 432"/>
                <a:gd name="T15" fmla="*/ 460 h 515"/>
                <a:gd name="T16" fmla="*/ 324 w 432"/>
                <a:gd name="T17" fmla="*/ 406 h 515"/>
                <a:gd name="T18" fmla="*/ 368 w 432"/>
                <a:gd name="T19" fmla="*/ 379 h 515"/>
                <a:gd name="T20" fmla="*/ 404 w 432"/>
                <a:gd name="T21" fmla="*/ 352 h 515"/>
                <a:gd name="T22" fmla="*/ 422 w 432"/>
                <a:gd name="T23" fmla="*/ 280 h 515"/>
                <a:gd name="T24" fmla="*/ 431 w 432"/>
                <a:gd name="T25" fmla="*/ 216 h 515"/>
                <a:gd name="T26" fmla="*/ 395 w 432"/>
                <a:gd name="T27" fmla="*/ 163 h 515"/>
                <a:gd name="T28" fmla="*/ 351 w 432"/>
                <a:gd name="T29" fmla="*/ 108 h 515"/>
                <a:gd name="T30" fmla="*/ 351 w 432"/>
                <a:gd name="T31" fmla="*/ 81 h 515"/>
                <a:gd name="T32" fmla="*/ 351 w 432"/>
                <a:gd name="T33" fmla="*/ 54 h 515"/>
                <a:gd name="T34" fmla="*/ 315 w 432"/>
                <a:gd name="T35" fmla="*/ 27 h 515"/>
                <a:gd name="T36" fmla="*/ 269 w 432"/>
                <a:gd name="T37" fmla="*/ 0 h 515"/>
                <a:gd name="T38" fmla="*/ 233 w 432"/>
                <a:gd name="T39" fmla="*/ 54 h 515"/>
                <a:gd name="T40" fmla="*/ 189 w 432"/>
                <a:gd name="T41" fmla="*/ 108 h 515"/>
                <a:gd name="T42" fmla="*/ 162 w 432"/>
                <a:gd name="T43" fmla="*/ 108 h 515"/>
                <a:gd name="T44" fmla="*/ 135 w 432"/>
                <a:gd name="T45" fmla="*/ 108 h 515"/>
                <a:gd name="T46" fmla="*/ 108 w 432"/>
                <a:gd name="T47" fmla="*/ 108 h 515"/>
                <a:gd name="T48" fmla="*/ 80 w 432"/>
                <a:gd name="T49" fmla="*/ 108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515">
                  <a:moveTo>
                    <a:pt x="80" y="108"/>
                  </a:moveTo>
                  <a:lnTo>
                    <a:pt x="80" y="117"/>
                  </a:lnTo>
                  <a:lnTo>
                    <a:pt x="80" y="135"/>
                  </a:lnTo>
                  <a:lnTo>
                    <a:pt x="45" y="198"/>
                  </a:lnTo>
                  <a:lnTo>
                    <a:pt x="0" y="271"/>
                  </a:lnTo>
                  <a:lnTo>
                    <a:pt x="135" y="388"/>
                  </a:lnTo>
                  <a:lnTo>
                    <a:pt x="269" y="514"/>
                  </a:lnTo>
                  <a:lnTo>
                    <a:pt x="296" y="460"/>
                  </a:lnTo>
                  <a:lnTo>
                    <a:pt x="324" y="406"/>
                  </a:lnTo>
                  <a:lnTo>
                    <a:pt x="368" y="379"/>
                  </a:lnTo>
                  <a:lnTo>
                    <a:pt x="404" y="352"/>
                  </a:lnTo>
                  <a:lnTo>
                    <a:pt x="422" y="280"/>
                  </a:lnTo>
                  <a:lnTo>
                    <a:pt x="431" y="216"/>
                  </a:lnTo>
                  <a:lnTo>
                    <a:pt x="395" y="163"/>
                  </a:lnTo>
                  <a:lnTo>
                    <a:pt x="351" y="108"/>
                  </a:lnTo>
                  <a:lnTo>
                    <a:pt x="351" y="81"/>
                  </a:lnTo>
                  <a:lnTo>
                    <a:pt x="351" y="54"/>
                  </a:lnTo>
                  <a:lnTo>
                    <a:pt x="315" y="27"/>
                  </a:lnTo>
                  <a:lnTo>
                    <a:pt x="269" y="0"/>
                  </a:lnTo>
                  <a:lnTo>
                    <a:pt x="233" y="54"/>
                  </a:lnTo>
                  <a:lnTo>
                    <a:pt x="189" y="108"/>
                  </a:lnTo>
                  <a:lnTo>
                    <a:pt x="162" y="108"/>
                  </a:lnTo>
                  <a:lnTo>
                    <a:pt x="135" y="108"/>
                  </a:lnTo>
                  <a:lnTo>
                    <a:pt x="108" y="108"/>
                  </a:lnTo>
                  <a:lnTo>
                    <a:pt x="80" y="108"/>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4" name="Freeform 66"/>
            <p:cNvSpPr>
              <a:spLocks/>
            </p:cNvSpPr>
            <p:nvPr/>
          </p:nvSpPr>
          <p:spPr bwMode="auto">
            <a:xfrm>
              <a:off x="5451475" y="3608388"/>
              <a:ext cx="769938" cy="603250"/>
            </a:xfrm>
            <a:custGeom>
              <a:avLst/>
              <a:gdLst>
                <a:gd name="T0" fmla="*/ 0 w 485"/>
                <a:gd name="T1" fmla="*/ 27 h 380"/>
                <a:gd name="T2" fmla="*/ 45 w 485"/>
                <a:gd name="T3" fmla="*/ 81 h 380"/>
                <a:gd name="T4" fmla="*/ 80 w 485"/>
                <a:gd name="T5" fmla="*/ 136 h 380"/>
                <a:gd name="T6" fmla="*/ 71 w 485"/>
                <a:gd name="T7" fmla="*/ 199 h 380"/>
                <a:gd name="T8" fmla="*/ 54 w 485"/>
                <a:gd name="T9" fmla="*/ 271 h 380"/>
                <a:gd name="T10" fmla="*/ 71 w 485"/>
                <a:gd name="T11" fmla="*/ 280 h 380"/>
                <a:gd name="T12" fmla="*/ 80 w 485"/>
                <a:gd name="T13" fmla="*/ 298 h 380"/>
                <a:gd name="T14" fmla="*/ 153 w 485"/>
                <a:gd name="T15" fmla="*/ 325 h 380"/>
                <a:gd name="T16" fmla="*/ 215 w 485"/>
                <a:gd name="T17" fmla="*/ 352 h 380"/>
                <a:gd name="T18" fmla="*/ 296 w 485"/>
                <a:gd name="T19" fmla="*/ 361 h 380"/>
                <a:gd name="T20" fmla="*/ 377 w 485"/>
                <a:gd name="T21" fmla="*/ 379 h 380"/>
                <a:gd name="T22" fmla="*/ 404 w 485"/>
                <a:gd name="T23" fmla="*/ 361 h 380"/>
                <a:gd name="T24" fmla="*/ 430 w 485"/>
                <a:gd name="T25" fmla="*/ 352 h 380"/>
                <a:gd name="T26" fmla="*/ 457 w 485"/>
                <a:gd name="T27" fmla="*/ 325 h 380"/>
                <a:gd name="T28" fmla="*/ 484 w 485"/>
                <a:gd name="T29" fmla="*/ 298 h 380"/>
                <a:gd name="T30" fmla="*/ 457 w 485"/>
                <a:gd name="T31" fmla="*/ 271 h 380"/>
                <a:gd name="T32" fmla="*/ 430 w 485"/>
                <a:gd name="T33" fmla="*/ 244 h 380"/>
                <a:gd name="T34" fmla="*/ 430 w 485"/>
                <a:gd name="T35" fmla="*/ 226 h 380"/>
                <a:gd name="T36" fmla="*/ 430 w 485"/>
                <a:gd name="T37" fmla="*/ 217 h 380"/>
                <a:gd name="T38" fmla="*/ 350 w 485"/>
                <a:gd name="T39" fmla="*/ 108 h 380"/>
                <a:gd name="T40" fmla="*/ 269 w 485"/>
                <a:gd name="T41" fmla="*/ 0 h 380"/>
                <a:gd name="T42" fmla="*/ 206 w 485"/>
                <a:gd name="T43" fmla="*/ 0 h 380"/>
                <a:gd name="T44" fmla="*/ 135 w 485"/>
                <a:gd name="T45" fmla="*/ 9 h 380"/>
                <a:gd name="T46" fmla="*/ 71 w 485"/>
                <a:gd name="T47" fmla="*/ 18 h 380"/>
                <a:gd name="T48" fmla="*/ 0 w 485"/>
                <a:gd name="T49" fmla="*/ 2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380">
                  <a:moveTo>
                    <a:pt x="0" y="27"/>
                  </a:moveTo>
                  <a:lnTo>
                    <a:pt x="45" y="81"/>
                  </a:lnTo>
                  <a:lnTo>
                    <a:pt x="80" y="136"/>
                  </a:lnTo>
                  <a:lnTo>
                    <a:pt x="71" y="199"/>
                  </a:lnTo>
                  <a:lnTo>
                    <a:pt x="54" y="271"/>
                  </a:lnTo>
                  <a:lnTo>
                    <a:pt x="71" y="280"/>
                  </a:lnTo>
                  <a:lnTo>
                    <a:pt x="80" y="298"/>
                  </a:lnTo>
                  <a:lnTo>
                    <a:pt x="153" y="325"/>
                  </a:lnTo>
                  <a:lnTo>
                    <a:pt x="215" y="352"/>
                  </a:lnTo>
                  <a:lnTo>
                    <a:pt x="296" y="361"/>
                  </a:lnTo>
                  <a:lnTo>
                    <a:pt x="377" y="379"/>
                  </a:lnTo>
                  <a:lnTo>
                    <a:pt x="404" y="361"/>
                  </a:lnTo>
                  <a:lnTo>
                    <a:pt x="430" y="352"/>
                  </a:lnTo>
                  <a:lnTo>
                    <a:pt x="457" y="325"/>
                  </a:lnTo>
                  <a:lnTo>
                    <a:pt x="484" y="298"/>
                  </a:lnTo>
                  <a:lnTo>
                    <a:pt x="457" y="271"/>
                  </a:lnTo>
                  <a:lnTo>
                    <a:pt x="430" y="244"/>
                  </a:lnTo>
                  <a:lnTo>
                    <a:pt x="430" y="226"/>
                  </a:lnTo>
                  <a:lnTo>
                    <a:pt x="430" y="217"/>
                  </a:lnTo>
                  <a:lnTo>
                    <a:pt x="350" y="108"/>
                  </a:lnTo>
                  <a:lnTo>
                    <a:pt x="269" y="0"/>
                  </a:lnTo>
                  <a:lnTo>
                    <a:pt x="206" y="0"/>
                  </a:lnTo>
                  <a:lnTo>
                    <a:pt x="135" y="9"/>
                  </a:lnTo>
                  <a:lnTo>
                    <a:pt x="71" y="18"/>
                  </a:lnTo>
                  <a:lnTo>
                    <a:pt x="0" y="27"/>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5" name="Freeform 67"/>
            <p:cNvSpPr>
              <a:spLocks/>
            </p:cNvSpPr>
            <p:nvPr/>
          </p:nvSpPr>
          <p:spPr bwMode="auto">
            <a:xfrm>
              <a:off x="5702300" y="3068638"/>
              <a:ext cx="565150" cy="885825"/>
            </a:xfrm>
            <a:custGeom>
              <a:avLst/>
              <a:gdLst>
                <a:gd name="T0" fmla="*/ 82 w 356"/>
                <a:gd name="T1" fmla="*/ 0 h 558"/>
                <a:gd name="T2" fmla="*/ 54 w 356"/>
                <a:gd name="T3" fmla="*/ 27 h 558"/>
                <a:gd name="T4" fmla="*/ 27 w 356"/>
                <a:gd name="T5" fmla="*/ 45 h 558"/>
                <a:gd name="T6" fmla="*/ 18 w 356"/>
                <a:gd name="T7" fmla="*/ 99 h 558"/>
                <a:gd name="T8" fmla="*/ 0 w 356"/>
                <a:gd name="T9" fmla="*/ 153 h 558"/>
                <a:gd name="T10" fmla="*/ 0 w 356"/>
                <a:gd name="T11" fmla="*/ 189 h 558"/>
                <a:gd name="T12" fmla="*/ 0 w 356"/>
                <a:gd name="T13" fmla="*/ 234 h 558"/>
                <a:gd name="T14" fmla="*/ 54 w 356"/>
                <a:gd name="T15" fmla="*/ 288 h 558"/>
                <a:gd name="T16" fmla="*/ 109 w 356"/>
                <a:gd name="T17" fmla="*/ 341 h 558"/>
                <a:gd name="T18" fmla="*/ 192 w 356"/>
                <a:gd name="T19" fmla="*/ 450 h 558"/>
                <a:gd name="T20" fmla="*/ 273 w 356"/>
                <a:gd name="T21" fmla="*/ 557 h 558"/>
                <a:gd name="T22" fmla="*/ 319 w 356"/>
                <a:gd name="T23" fmla="*/ 504 h 558"/>
                <a:gd name="T24" fmla="*/ 355 w 356"/>
                <a:gd name="T25" fmla="*/ 450 h 558"/>
                <a:gd name="T26" fmla="*/ 328 w 356"/>
                <a:gd name="T27" fmla="*/ 432 h 558"/>
                <a:gd name="T28" fmla="*/ 301 w 356"/>
                <a:gd name="T29" fmla="*/ 422 h 558"/>
                <a:gd name="T30" fmla="*/ 328 w 356"/>
                <a:gd name="T31" fmla="*/ 341 h 558"/>
                <a:gd name="T32" fmla="*/ 355 w 356"/>
                <a:gd name="T33" fmla="*/ 261 h 558"/>
                <a:gd name="T34" fmla="*/ 346 w 356"/>
                <a:gd name="T35" fmla="*/ 162 h 558"/>
                <a:gd name="T36" fmla="*/ 328 w 356"/>
                <a:gd name="T37" fmla="*/ 72 h 558"/>
                <a:gd name="T38" fmla="*/ 301 w 356"/>
                <a:gd name="T39" fmla="*/ 72 h 558"/>
                <a:gd name="T40" fmla="*/ 273 w 356"/>
                <a:gd name="T41" fmla="*/ 72 h 558"/>
                <a:gd name="T42" fmla="*/ 264 w 356"/>
                <a:gd name="T43" fmla="*/ 45 h 558"/>
                <a:gd name="T44" fmla="*/ 246 w 356"/>
                <a:gd name="T45" fmla="*/ 27 h 558"/>
                <a:gd name="T46" fmla="*/ 192 w 356"/>
                <a:gd name="T47" fmla="*/ 36 h 558"/>
                <a:gd name="T48" fmla="*/ 136 w 356"/>
                <a:gd name="T49" fmla="*/ 45 h 558"/>
                <a:gd name="T50" fmla="*/ 127 w 356"/>
                <a:gd name="T51" fmla="*/ 36 h 558"/>
                <a:gd name="T52" fmla="*/ 109 w 356"/>
                <a:gd name="T53" fmla="*/ 27 h 558"/>
                <a:gd name="T54" fmla="*/ 100 w 356"/>
                <a:gd name="T55" fmla="*/ 9 h 558"/>
                <a:gd name="T56" fmla="*/ 82 w 356"/>
                <a:gd name="T57"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6" h="558">
                  <a:moveTo>
                    <a:pt x="82" y="0"/>
                  </a:moveTo>
                  <a:lnTo>
                    <a:pt x="54" y="27"/>
                  </a:lnTo>
                  <a:lnTo>
                    <a:pt x="27" y="45"/>
                  </a:lnTo>
                  <a:lnTo>
                    <a:pt x="18" y="99"/>
                  </a:lnTo>
                  <a:lnTo>
                    <a:pt x="0" y="153"/>
                  </a:lnTo>
                  <a:lnTo>
                    <a:pt x="0" y="189"/>
                  </a:lnTo>
                  <a:lnTo>
                    <a:pt x="0" y="234"/>
                  </a:lnTo>
                  <a:lnTo>
                    <a:pt x="54" y="288"/>
                  </a:lnTo>
                  <a:lnTo>
                    <a:pt x="109" y="341"/>
                  </a:lnTo>
                  <a:lnTo>
                    <a:pt x="192" y="450"/>
                  </a:lnTo>
                  <a:lnTo>
                    <a:pt x="273" y="557"/>
                  </a:lnTo>
                  <a:lnTo>
                    <a:pt x="319" y="504"/>
                  </a:lnTo>
                  <a:lnTo>
                    <a:pt x="355" y="450"/>
                  </a:lnTo>
                  <a:lnTo>
                    <a:pt x="328" y="432"/>
                  </a:lnTo>
                  <a:lnTo>
                    <a:pt x="301" y="422"/>
                  </a:lnTo>
                  <a:lnTo>
                    <a:pt x="328" y="341"/>
                  </a:lnTo>
                  <a:lnTo>
                    <a:pt x="355" y="261"/>
                  </a:lnTo>
                  <a:lnTo>
                    <a:pt x="346" y="162"/>
                  </a:lnTo>
                  <a:lnTo>
                    <a:pt x="328" y="72"/>
                  </a:lnTo>
                  <a:lnTo>
                    <a:pt x="301" y="72"/>
                  </a:lnTo>
                  <a:lnTo>
                    <a:pt x="273" y="72"/>
                  </a:lnTo>
                  <a:lnTo>
                    <a:pt x="264" y="45"/>
                  </a:lnTo>
                  <a:lnTo>
                    <a:pt x="246" y="27"/>
                  </a:lnTo>
                  <a:lnTo>
                    <a:pt x="192" y="36"/>
                  </a:lnTo>
                  <a:lnTo>
                    <a:pt x="136" y="45"/>
                  </a:lnTo>
                  <a:lnTo>
                    <a:pt x="127" y="36"/>
                  </a:lnTo>
                  <a:lnTo>
                    <a:pt x="109" y="27"/>
                  </a:lnTo>
                  <a:lnTo>
                    <a:pt x="100" y="9"/>
                  </a:lnTo>
                  <a:lnTo>
                    <a:pt x="82" y="0"/>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5" name="Freeform 77"/>
            <p:cNvSpPr>
              <a:spLocks/>
            </p:cNvSpPr>
            <p:nvPr/>
          </p:nvSpPr>
          <p:spPr bwMode="auto">
            <a:xfrm>
              <a:off x="5321300" y="4037013"/>
              <a:ext cx="900113" cy="690562"/>
            </a:xfrm>
            <a:custGeom>
              <a:avLst/>
              <a:gdLst>
                <a:gd name="T0" fmla="*/ 135 w 567"/>
                <a:gd name="T1" fmla="*/ 0 h 435"/>
                <a:gd name="T2" fmla="*/ 98 w 567"/>
                <a:gd name="T3" fmla="*/ 27 h 435"/>
                <a:gd name="T4" fmla="*/ 54 w 567"/>
                <a:gd name="T5" fmla="*/ 54 h 435"/>
                <a:gd name="T6" fmla="*/ 27 w 567"/>
                <a:gd name="T7" fmla="*/ 109 h 435"/>
                <a:gd name="T8" fmla="*/ 0 w 567"/>
                <a:gd name="T9" fmla="*/ 163 h 435"/>
                <a:gd name="T10" fmla="*/ 135 w 567"/>
                <a:gd name="T11" fmla="*/ 298 h 435"/>
                <a:gd name="T12" fmla="*/ 270 w 567"/>
                <a:gd name="T13" fmla="*/ 434 h 435"/>
                <a:gd name="T14" fmla="*/ 323 w 567"/>
                <a:gd name="T15" fmla="*/ 353 h 435"/>
                <a:gd name="T16" fmla="*/ 377 w 567"/>
                <a:gd name="T17" fmla="*/ 272 h 435"/>
                <a:gd name="T18" fmla="*/ 404 w 567"/>
                <a:gd name="T19" fmla="*/ 272 h 435"/>
                <a:gd name="T20" fmla="*/ 432 w 567"/>
                <a:gd name="T21" fmla="*/ 272 h 435"/>
                <a:gd name="T22" fmla="*/ 459 w 567"/>
                <a:gd name="T23" fmla="*/ 253 h 435"/>
                <a:gd name="T24" fmla="*/ 485 w 567"/>
                <a:gd name="T25" fmla="*/ 244 h 435"/>
                <a:gd name="T26" fmla="*/ 512 w 567"/>
                <a:gd name="T27" fmla="*/ 226 h 435"/>
                <a:gd name="T28" fmla="*/ 539 w 567"/>
                <a:gd name="T29" fmla="*/ 217 h 435"/>
                <a:gd name="T30" fmla="*/ 557 w 567"/>
                <a:gd name="T31" fmla="*/ 163 h 435"/>
                <a:gd name="T32" fmla="*/ 566 w 567"/>
                <a:gd name="T33" fmla="*/ 109 h 435"/>
                <a:gd name="T34" fmla="*/ 539 w 567"/>
                <a:gd name="T35" fmla="*/ 91 h 435"/>
                <a:gd name="T36" fmla="*/ 512 w 567"/>
                <a:gd name="T37" fmla="*/ 81 h 435"/>
                <a:gd name="T38" fmla="*/ 485 w 567"/>
                <a:gd name="T39" fmla="*/ 91 h 435"/>
                <a:gd name="T40" fmla="*/ 459 w 567"/>
                <a:gd name="T41" fmla="*/ 109 h 435"/>
                <a:gd name="T42" fmla="*/ 377 w 567"/>
                <a:gd name="T43" fmla="*/ 91 h 435"/>
                <a:gd name="T44" fmla="*/ 296 w 567"/>
                <a:gd name="T45" fmla="*/ 81 h 435"/>
                <a:gd name="T46" fmla="*/ 234 w 567"/>
                <a:gd name="T47" fmla="*/ 54 h 435"/>
                <a:gd name="T48" fmla="*/ 162 w 567"/>
                <a:gd name="T49" fmla="*/ 27 h 435"/>
                <a:gd name="T50" fmla="*/ 153 w 567"/>
                <a:gd name="T51" fmla="*/ 18 h 435"/>
                <a:gd name="T52" fmla="*/ 144 w 567"/>
                <a:gd name="T53" fmla="*/ 9 h 435"/>
                <a:gd name="T54" fmla="*/ 144 w 567"/>
                <a:gd name="T55" fmla="*/ 0 h 435"/>
                <a:gd name="T56" fmla="*/ 135 w 567"/>
                <a:gd name="T5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7" h="435">
                  <a:moveTo>
                    <a:pt x="135" y="0"/>
                  </a:moveTo>
                  <a:lnTo>
                    <a:pt x="98" y="27"/>
                  </a:lnTo>
                  <a:lnTo>
                    <a:pt x="54" y="54"/>
                  </a:lnTo>
                  <a:lnTo>
                    <a:pt x="27" y="109"/>
                  </a:lnTo>
                  <a:lnTo>
                    <a:pt x="0" y="163"/>
                  </a:lnTo>
                  <a:lnTo>
                    <a:pt x="135" y="298"/>
                  </a:lnTo>
                  <a:lnTo>
                    <a:pt x="270" y="434"/>
                  </a:lnTo>
                  <a:lnTo>
                    <a:pt x="323" y="353"/>
                  </a:lnTo>
                  <a:lnTo>
                    <a:pt x="377" y="272"/>
                  </a:lnTo>
                  <a:lnTo>
                    <a:pt x="404" y="272"/>
                  </a:lnTo>
                  <a:lnTo>
                    <a:pt x="432" y="272"/>
                  </a:lnTo>
                  <a:lnTo>
                    <a:pt x="459" y="253"/>
                  </a:lnTo>
                  <a:lnTo>
                    <a:pt x="485" y="244"/>
                  </a:lnTo>
                  <a:lnTo>
                    <a:pt x="512" y="226"/>
                  </a:lnTo>
                  <a:lnTo>
                    <a:pt x="539" y="217"/>
                  </a:lnTo>
                  <a:lnTo>
                    <a:pt x="557" y="163"/>
                  </a:lnTo>
                  <a:lnTo>
                    <a:pt x="566" y="109"/>
                  </a:lnTo>
                  <a:lnTo>
                    <a:pt x="539" y="91"/>
                  </a:lnTo>
                  <a:lnTo>
                    <a:pt x="512" y="81"/>
                  </a:lnTo>
                  <a:lnTo>
                    <a:pt x="485" y="91"/>
                  </a:lnTo>
                  <a:lnTo>
                    <a:pt x="459" y="109"/>
                  </a:lnTo>
                  <a:lnTo>
                    <a:pt x="377" y="91"/>
                  </a:lnTo>
                  <a:lnTo>
                    <a:pt x="296" y="81"/>
                  </a:lnTo>
                  <a:lnTo>
                    <a:pt x="234" y="54"/>
                  </a:lnTo>
                  <a:lnTo>
                    <a:pt x="162" y="27"/>
                  </a:lnTo>
                  <a:lnTo>
                    <a:pt x="153" y="18"/>
                  </a:lnTo>
                  <a:lnTo>
                    <a:pt x="144" y="9"/>
                  </a:lnTo>
                  <a:lnTo>
                    <a:pt x="144" y="0"/>
                  </a:lnTo>
                  <a:lnTo>
                    <a:pt x="135" y="0"/>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6" name="Freeform 78"/>
            <p:cNvSpPr>
              <a:spLocks/>
            </p:cNvSpPr>
            <p:nvPr/>
          </p:nvSpPr>
          <p:spPr bwMode="auto">
            <a:xfrm>
              <a:off x="5749925" y="4211638"/>
              <a:ext cx="766763" cy="600075"/>
            </a:xfrm>
            <a:custGeom>
              <a:avLst/>
              <a:gdLst>
                <a:gd name="T0" fmla="*/ 107 w 483"/>
                <a:gd name="T1" fmla="*/ 162 h 378"/>
                <a:gd name="T2" fmla="*/ 53 w 483"/>
                <a:gd name="T3" fmla="*/ 242 h 378"/>
                <a:gd name="T4" fmla="*/ 0 w 483"/>
                <a:gd name="T5" fmla="*/ 324 h 378"/>
                <a:gd name="T6" fmla="*/ 53 w 483"/>
                <a:gd name="T7" fmla="*/ 350 h 378"/>
                <a:gd name="T8" fmla="*/ 107 w 483"/>
                <a:gd name="T9" fmla="*/ 377 h 378"/>
                <a:gd name="T10" fmla="*/ 179 w 483"/>
                <a:gd name="T11" fmla="*/ 359 h 378"/>
                <a:gd name="T12" fmla="*/ 241 w 483"/>
                <a:gd name="T13" fmla="*/ 350 h 378"/>
                <a:gd name="T14" fmla="*/ 348 w 483"/>
                <a:gd name="T15" fmla="*/ 359 h 378"/>
                <a:gd name="T16" fmla="*/ 455 w 483"/>
                <a:gd name="T17" fmla="*/ 377 h 378"/>
                <a:gd name="T18" fmla="*/ 473 w 483"/>
                <a:gd name="T19" fmla="*/ 350 h 378"/>
                <a:gd name="T20" fmla="*/ 482 w 483"/>
                <a:gd name="T21" fmla="*/ 324 h 378"/>
                <a:gd name="T22" fmla="*/ 473 w 483"/>
                <a:gd name="T23" fmla="*/ 197 h 378"/>
                <a:gd name="T24" fmla="*/ 455 w 483"/>
                <a:gd name="T25" fmla="*/ 81 h 378"/>
                <a:gd name="T26" fmla="*/ 429 w 483"/>
                <a:gd name="T27" fmla="*/ 54 h 378"/>
                <a:gd name="T28" fmla="*/ 402 w 483"/>
                <a:gd name="T29" fmla="*/ 27 h 378"/>
                <a:gd name="T30" fmla="*/ 348 w 483"/>
                <a:gd name="T31" fmla="*/ 9 h 378"/>
                <a:gd name="T32" fmla="*/ 294 w 483"/>
                <a:gd name="T33" fmla="*/ 0 h 378"/>
                <a:gd name="T34" fmla="*/ 285 w 483"/>
                <a:gd name="T35" fmla="*/ 54 h 378"/>
                <a:gd name="T36" fmla="*/ 268 w 483"/>
                <a:gd name="T37" fmla="*/ 108 h 378"/>
                <a:gd name="T38" fmla="*/ 214 w 483"/>
                <a:gd name="T39" fmla="*/ 135 h 378"/>
                <a:gd name="T40" fmla="*/ 161 w 483"/>
                <a:gd name="T41" fmla="*/ 162 h 378"/>
                <a:gd name="T42" fmla="*/ 152 w 483"/>
                <a:gd name="T43" fmla="*/ 162 h 378"/>
                <a:gd name="T44" fmla="*/ 134 w 483"/>
                <a:gd name="T45" fmla="*/ 162 h 378"/>
                <a:gd name="T46" fmla="*/ 125 w 483"/>
                <a:gd name="T47" fmla="*/ 162 h 378"/>
                <a:gd name="T48" fmla="*/ 107 w 483"/>
                <a:gd name="T49" fmla="*/ 1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3" h="378">
                  <a:moveTo>
                    <a:pt x="107" y="162"/>
                  </a:moveTo>
                  <a:lnTo>
                    <a:pt x="53" y="242"/>
                  </a:lnTo>
                  <a:lnTo>
                    <a:pt x="0" y="324"/>
                  </a:lnTo>
                  <a:lnTo>
                    <a:pt x="53" y="350"/>
                  </a:lnTo>
                  <a:lnTo>
                    <a:pt x="107" y="377"/>
                  </a:lnTo>
                  <a:lnTo>
                    <a:pt x="179" y="359"/>
                  </a:lnTo>
                  <a:lnTo>
                    <a:pt x="241" y="350"/>
                  </a:lnTo>
                  <a:lnTo>
                    <a:pt x="348" y="359"/>
                  </a:lnTo>
                  <a:lnTo>
                    <a:pt x="455" y="377"/>
                  </a:lnTo>
                  <a:lnTo>
                    <a:pt x="473" y="350"/>
                  </a:lnTo>
                  <a:lnTo>
                    <a:pt x="482" y="324"/>
                  </a:lnTo>
                  <a:lnTo>
                    <a:pt x="473" y="197"/>
                  </a:lnTo>
                  <a:lnTo>
                    <a:pt x="455" y="81"/>
                  </a:lnTo>
                  <a:lnTo>
                    <a:pt x="429" y="54"/>
                  </a:lnTo>
                  <a:lnTo>
                    <a:pt x="402" y="27"/>
                  </a:lnTo>
                  <a:lnTo>
                    <a:pt x="348" y="9"/>
                  </a:lnTo>
                  <a:lnTo>
                    <a:pt x="294" y="0"/>
                  </a:lnTo>
                  <a:lnTo>
                    <a:pt x="285" y="54"/>
                  </a:lnTo>
                  <a:lnTo>
                    <a:pt x="268" y="108"/>
                  </a:lnTo>
                  <a:lnTo>
                    <a:pt x="214" y="135"/>
                  </a:lnTo>
                  <a:lnTo>
                    <a:pt x="161" y="162"/>
                  </a:lnTo>
                  <a:lnTo>
                    <a:pt x="152" y="162"/>
                  </a:lnTo>
                  <a:lnTo>
                    <a:pt x="134" y="162"/>
                  </a:lnTo>
                  <a:lnTo>
                    <a:pt x="125" y="162"/>
                  </a:lnTo>
                  <a:lnTo>
                    <a:pt x="107" y="162"/>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7" name="Freeform 79"/>
            <p:cNvSpPr>
              <a:spLocks/>
            </p:cNvSpPr>
            <p:nvPr/>
          </p:nvSpPr>
          <p:spPr bwMode="auto">
            <a:xfrm>
              <a:off x="6137275" y="3783013"/>
              <a:ext cx="766763" cy="468312"/>
            </a:xfrm>
            <a:custGeom>
              <a:avLst/>
              <a:gdLst>
                <a:gd name="T0" fmla="*/ 0 w 483"/>
                <a:gd name="T1" fmla="*/ 241 h 295"/>
                <a:gd name="T2" fmla="*/ 27 w 483"/>
                <a:gd name="T3" fmla="*/ 250 h 295"/>
                <a:gd name="T4" fmla="*/ 53 w 483"/>
                <a:gd name="T5" fmla="*/ 267 h 295"/>
                <a:gd name="T6" fmla="*/ 107 w 483"/>
                <a:gd name="T7" fmla="*/ 276 h 295"/>
                <a:gd name="T8" fmla="*/ 160 w 483"/>
                <a:gd name="T9" fmla="*/ 294 h 295"/>
                <a:gd name="T10" fmla="*/ 178 w 483"/>
                <a:gd name="T11" fmla="*/ 267 h 295"/>
                <a:gd name="T12" fmla="*/ 187 w 483"/>
                <a:gd name="T13" fmla="*/ 241 h 295"/>
                <a:gd name="T14" fmla="*/ 241 w 483"/>
                <a:gd name="T15" fmla="*/ 241 h 295"/>
                <a:gd name="T16" fmla="*/ 295 w 483"/>
                <a:gd name="T17" fmla="*/ 241 h 295"/>
                <a:gd name="T18" fmla="*/ 339 w 483"/>
                <a:gd name="T19" fmla="*/ 267 h 295"/>
                <a:gd name="T20" fmla="*/ 375 w 483"/>
                <a:gd name="T21" fmla="*/ 294 h 295"/>
                <a:gd name="T22" fmla="*/ 429 w 483"/>
                <a:gd name="T23" fmla="*/ 241 h 295"/>
                <a:gd name="T24" fmla="*/ 482 w 483"/>
                <a:gd name="T25" fmla="*/ 187 h 295"/>
                <a:gd name="T26" fmla="*/ 455 w 483"/>
                <a:gd name="T27" fmla="*/ 169 h 295"/>
                <a:gd name="T28" fmla="*/ 429 w 483"/>
                <a:gd name="T29" fmla="*/ 161 h 295"/>
                <a:gd name="T30" fmla="*/ 393 w 483"/>
                <a:gd name="T31" fmla="*/ 80 h 295"/>
                <a:gd name="T32" fmla="*/ 348 w 483"/>
                <a:gd name="T33" fmla="*/ 0 h 295"/>
                <a:gd name="T34" fmla="*/ 214 w 483"/>
                <a:gd name="T35" fmla="*/ 0 h 295"/>
                <a:gd name="T36" fmla="*/ 80 w 483"/>
                <a:gd name="T37" fmla="*/ 0 h 295"/>
                <a:gd name="T38" fmla="*/ 45 w 483"/>
                <a:gd name="T39" fmla="*/ 54 h 295"/>
                <a:gd name="T40" fmla="*/ 0 w 483"/>
                <a:gd name="T41" fmla="*/ 107 h 295"/>
                <a:gd name="T42" fmla="*/ 0 w 483"/>
                <a:gd name="T43" fmla="*/ 116 h 295"/>
                <a:gd name="T44" fmla="*/ 0 w 483"/>
                <a:gd name="T45" fmla="*/ 134 h 295"/>
                <a:gd name="T46" fmla="*/ 27 w 483"/>
                <a:gd name="T47" fmla="*/ 161 h 295"/>
                <a:gd name="T48" fmla="*/ 53 w 483"/>
                <a:gd name="T49" fmla="*/ 187 h 295"/>
                <a:gd name="T50" fmla="*/ 45 w 483"/>
                <a:gd name="T51" fmla="*/ 196 h 295"/>
                <a:gd name="T52" fmla="*/ 27 w 483"/>
                <a:gd name="T53" fmla="*/ 214 h 295"/>
                <a:gd name="T54" fmla="*/ 18 w 483"/>
                <a:gd name="T55" fmla="*/ 223 h 295"/>
                <a:gd name="T56" fmla="*/ 0 w 483"/>
                <a:gd name="T57" fmla="*/ 24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295">
                  <a:moveTo>
                    <a:pt x="0" y="241"/>
                  </a:moveTo>
                  <a:lnTo>
                    <a:pt x="27" y="250"/>
                  </a:lnTo>
                  <a:lnTo>
                    <a:pt x="53" y="267"/>
                  </a:lnTo>
                  <a:lnTo>
                    <a:pt x="107" y="276"/>
                  </a:lnTo>
                  <a:lnTo>
                    <a:pt x="160" y="294"/>
                  </a:lnTo>
                  <a:lnTo>
                    <a:pt x="178" y="267"/>
                  </a:lnTo>
                  <a:lnTo>
                    <a:pt x="187" y="241"/>
                  </a:lnTo>
                  <a:lnTo>
                    <a:pt x="241" y="241"/>
                  </a:lnTo>
                  <a:lnTo>
                    <a:pt x="295" y="241"/>
                  </a:lnTo>
                  <a:lnTo>
                    <a:pt x="339" y="267"/>
                  </a:lnTo>
                  <a:lnTo>
                    <a:pt x="375" y="294"/>
                  </a:lnTo>
                  <a:lnTo>
                    <a:pt x="429" y="241"/>
                  </a:lnTo>
                  <a:lnTo>
                    <a:pt x="482" y="187"/>
                  </a:lnTo>
                  <a:lnTo>
                    <a:pt x="455" y="169"/>
                  </a:lnTo>
                  <a:lnTo>
                    <a:pt x="429" y="161"/>
                  </a:lnTo>
                  <a:lnTo>
                    <a:pt x="393" y="80"/>
                  </a:lnTo>
                  <a:lnTo>
                    <a:pt x="348" y="0"/>
                  </a:lnTo>
                  <a:lnTo>
                    <a:pt x="214" y="0"/>
                  </a:lnTo>
                  <a:lnTo>
                    <a:pt x="80" y="0"/>
                  </a:lnTo>
                  <a:lnTo>
                    <a:pt x="45" y="54"/>
                  </a:lnTo>
                  <a:lnTo>
                    <a:pt x="0" y="107"/>
                  </a:lnTo>
                  <a:lnTo>
                    <a:pt x="0" y="116"/>
                  </a:lnTo>
                  <a:lnTo>
                    <a:pt x="0" y="134"/>
                  </a:lnTo>
                  <a:lnTo>
                    <a:pt x="27" y="161"/>
                  </a:lnTo>
                  <a:lnTo>
                    <a:pt x="53" y="187"/>
                  </a:lnTo>
                  <a:lnTo>
                    <a:pt x="45" y="196"/>
                  </a:lnTo>
                  <a:lnTo>
                    <a:pt x="27" y="214"/>
                  </a:lnTo>
                  <a:lnTo>
                    <a:pt x="18" y="223"/>
                  </a:lnTo>
                  <a:lnTo>
                    <a:pt x="0" y="241"/>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8" name="Freeform 80"/>
            <p:cNvSpPr>
              <a:spLocks/>
            </p:cNvSpPr>
            <p:nvPr/>
          </p:nvSpPr>
          <p:spPr bwMode="auto">
            <a:xfrm>
              <a:off x="6389688" y="4165600"/>
              <a:ext cx="342900" cy="561975"/>
            </a:xfrm>
            <a:custGeom>
              <a:avLst/>
              <a:gdLst>
                <a:gd name="T0" fmla="*/ 0 w 216"/>
                <a:gd name="T1" fmla="*/ 54 h 354"/>
                <a:gd name="T2" fmla="*/ 27 w 216"/>
                <a:gd name="T3" fmla="*/ 81 h 354"/>
                <a:gd name="T4" fmla="*/ 54 w 216"/>
                <a:gd name="T5" fmla="*/ 109 h 354"/>
                <a:gd name="T6" fmla="*/ 71 w 216"/>
                <a:gd name="T7" fmla="*/ 226 h 354"/>
                <a:gd name="T8" fmla="*/ 80 w 216"/>
                <a:gd name="T9" fmla="*/ 353 h 354"/>
                <a:gd name="T10" fmla="*/ 153 w 216"/>
                <a:gd name="T11" fmla="*/ 199 h 354"/>
                <a:gd name="T12" fmla="*/ 215 w 216"/>
                <a:gd name="T13" fmla="*/ 54 h 354"/>
                <a:gd name="T14" fmla="*/ 179 w 216"/>
                <a:gd name="T15" fmla="*/ 27 h 354"/>
                <a:gd name="T16" fmla="*/ 135 w 216"/>
                <a:gd name="T17" fmla="*/ 0 h 354"/>
                <a:gd name="T18" fmla="*/ 80 w 216"/>
                <a:gd name="T19" fmla="*/ 0 h 354"/>
                <a:gd name="T20" fmla="*/ 27 w 216"/>
                <a:gd name="T21" fmla="*/ 0 h 354"/>
                <a:gd name="T22" fmla="*/ 18 w 216"/>
                <a:gd name="T23" fmla="*/ 9 h 354"/>
                <a:gd name="T24" fmla="*/ 9 w 216"/>
                <a:gd name="T25" fmla="*/ 27 h 354"/>
                <a:gd name="T26" fmla="*/ 9 w 216"/>
                <a:gd name="T27" fmla="*/ 36 h 354"/>
                <a:gd name="T28" fmla="*/ 0 w 216"/>
                <a:gd name="T29" fmla="*/ 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354">
                  <a:moveTo>
                    <a:pt x="0" y="54"/>
                  </a:moveTo>
                  <a:lnTo>
                    <a:pt x="27" y="81"/>
                  </a:lnTo>
                  <a:lnTo>
                    <a:pt x="54" y="109"/>
                  </a:lnTo>
                  <a:lnTo>
                    <a:pt x="71" y="226"/>
                  </a:lnTo>
                  <a:lnTo>
                    <a:pt x="80" y="353"/>
                  </a:lnTo>
                  <a:lnTo>
                    <a:pt x="153" y="199"/>
                  </a:lnTo>
                  <a:lnTo>
                    <a:pt x="215" y="54"/>
                  </a:lnTo>
                  <a:lnTo>
                    <a:pt x="179" y="27"/>
                  </a:lnTo>
                  <a:lnTo>
                    <a:pt x="135" y="0"/>
                  </a:lnTo>
                  <a:lnTo>
                    <a:pt x="80" y="0"/>
                  </a:lnTo>
                  <a:lnTo>
                    <a:pt x="27" y="0"/>
                  </a:lnTo>
                  <a:lnTo>
                    <a:pt x="18" y="9"/>
                  </a:lnTo>
                  <a:lnTo>
                    <a:pt x="9" y="27"/>
                  </a:lnTo>
                  <a:lnTo>
                    <a:pt x="9" y="36"/>
                  </a:lnTo>
                  <a:lnTo>
                    <a:pt x="0" y="54"/>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9" name="Freeform 81"/>
            <p:cNvSpPr>
              <a:spLocks/>
            </p:cNvSpPr>
            <p:nvPr/>
          </p:nvSpPr>
          <p:spPr bwMode="auto">
            <a:xfrm>
              <a:off x="6173788" y="3179763"/>
              <a:ext cx="558800" cy="604837"/>
            </a:xfrm>
            <a:custGeom>
              <a:avLst/>
              <a:gdLst>
                <a:gd name="T0" fmla="*/ 27 w 352"/>
                <a:gd name="T1" fmla="*/ 0 h 381"/>
                <a:gd name="T2" fmla="*/ 45 w 352"/>
                <a:gd name="T3" fmla="*/ 91 h 381"/>
                <a:gd name="T4" fmla="*/ 54 w 352"/>
                <a:gd name="T5" fmla="*/ 190 h 381"/>
                <a:gd name="T6" fmla="*/ 27 w 352"/>
                <a:gd name="T7" fmla="*/ 271 h 381"/>
                <a:gd name="T8" fmla="*/ 0 w 352"/>
                <a:gd name="T9" fmla="*/ 353 h 381"/>
                <a:gd name="T10" fmla="*/ 27 w 352"/>
                <a:gd name="T11" fmla="*/ 362 h 381"/>
                <a:gd name="T12" fmla="*/ 54 w 352"/>
                <a:gd name="T13" fmla="*/ 380 h 381"/>
                <a:gd name="T14" fmla="*/ 189 w 352"/>
                <a:gd name="T15" fmla="*/ 380 h 381"/>
                <a:gd name="T16" fmla="*/ 324 w 352"/>
                <a:gd name="T17" fmla="*/ 380 h 381"/>
                <a:gd name="T18" fmla="*/ 342 w 352"/>
                <a:gd name="T19" fmla="*/ 281 h 381"/>
                <a:gd name="T20" fmla="*/ 351 w 352"/>
                <a:gd name="T21" fmla="*/ 190 h 381"/>
                <a:gd name="T22" fmla="*/ 324 w 352"/>
                <a:gd name="T23" fmla="*/ 163 h 381"/>
                <a:gd name="T24" fmla="*/ 297 w 352"/>
                <a:gd name="T25" fmla="*/ 136 h 381"/>
                <a:gd name="T26" fmla="*/ 297 w 352"/>
                <a:gd name="T27" fmla="*/ 91 h 381"/>
                <a:gd name="T28" fmla="*/ 297 w 352"/>
                <a:gd name="T29" fmla="*/ 54 h 381"/>
                <a:gd name="T30" fmla="*/ 270 w 352"/>
                <a:gd name="T31" fmla="*/ 27 h 381"/>
                <a:gd name="T32" fmla="*/ 243 w 352"/>
                <a:gd name="T33" fmla="*/ 0 h 381"/>
                <a:gd name="T34" fmla="*/ 216 w 352"/>
                <a:gd name="T35" fmla="*/ 9 h 381"/>
                <a:gd name="T36" fmla="*/ 189 w 352"/>
                <a:gd name="T37" fmla="*/ 27 h 381"/>
                <a:gd name="T38" fmla="*/ 153 w 352"/>
                <a:gd name="T39" fmla="*/ 18 h 381"/>
                <a:gd name="T40" fmla="*/ 108 w 352"/>
                <a:gd name="T41" fmla="*/ 9 h 381"/>
                <a:gd name="T42" fmla="*/ 72 w 352"/>
                <a:gd name="T43" fmla="*/ 0 h 381"/>
                <a:gd name="T44" fmla="*/ 27 w 352"/>
                <a:gd name="T4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2" h="381">
                  <a:moveTo>
                    <a:pt x="27" y="0"/>
                  </a:moveTo>
                  <a:lnTo>
                    <a:pt x="45" y="91"/>
                  </a:lnTo>
                  <a:lnTo>
                    <a:pt x="54" y="190"/>
                  </a:lnTo>
                  <a:lnTo>
                    <a:pt x="27" y="271"/>
                  </a:lnTo>
                  <a:lnTo>
                    <a:pt x="0" y="353"/>
                  </a:lnTo>
                  <a:lnTo>
                    <a:pt x="27" y="362"/>
                  </a:lnTo>
                  <a:lnTo>
                    <a:pt x="54" y="380"/>
                  </a:lnTo>
                  <a:lnTo>
                    <a:pt x="189" y="380"/>
                  </a:lnTo>
                  <a:lnTo>
                    <a:pt x="324" y="380"/>
                  </a:lnTo>
                  <a:lnTo>
                    <a:pt x="342" y="281"/>
                  </a:lnTo>
                  <a:lnTo>
                    <a:pt x="351" y="190"/>
                  </a:lnTo>
                  <a:lnTo>
                    <a:pt x="324" y="163"/>
                  </a:lnTo>
                  <a:lnTo>
                    <a:pt x="297" y="136"/>
                  </a:lnTo>
                  <a:lnTo>
                    <a:pt x="297" y="91"/>
                  </a:lnTo>
                  <a:lnTo>
                    <a:pt x="297" y="54"/>
                  </a:lnTo>
                  <a:lnTo>
                    <a:pt x="270" y="27"/>
                  </a:lnTo>
                  <a:lnTo>
                    <a:pt x="243" y="0"/>
                  </a:lnTo>
                  <a:lnTo>
                    <a:pt x="216" y="9"/>
                  </a:lnTo>
                  <a:lnTo>
                    <a:pt x="189" y="27"/>
                  </a:lnTo>
                  <a:lnTo>
                    <a:pt x="153" y="18"/>
                  </a:lnTo>
                  <a:lnTo>
                    <a:pt x="108" y="9"/>
                  </a:lnTo>
                  <a:lnTo>
                    <a:pt x="72" y="0"/>
                  </a:lnTo>
                  <a:lnTo>
                    <a:pt x="27" y="0"/>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7" name="Freeform 89"/>
            <p:cNvSpPr>
              <a:spLocks/>
            </p:cNvSpPr>
            <p:nvPr/>
          </p:nvSpPr>
          <p:spPr bwMode="auto">
            <a:xfrm>
              <a:off x="6694488" y="3481388"/>
              <a:ext cx="596900" cy="603250"/>
            </a:xfrm>
            <a:custGeom>
              <a:avLst/>
              <a:gdLst>
                <a:gd name="T0" fmla="*/ 27 w 376"/>
                <a:gd name="T1" fmla="*/ 0 h 380"/>
                <a:gd name="T2" fmla="*/ 18 w 376"/>
                <a:gd name="T3" fmla="*/ 90 h 380"/>
                <a:gd name="T4" fmla="*/ 0 w 376"/>
                <a:gd name="T5" fmla="*/ 190 h 380"/>
                <a:gd name="T6" fmla="*/ 45 w 376"/>
                <a:gd name="T7" fmla="*/ 271 h 380"/>
                <a:gd name="T8" fmla="*/ 80 w 376"/>
                <a:gd name="T9" fmla="*/ 352 h 380"/>
                <a:gd name="T10" fmla="*/ 107 w 376"/>
                <a:gd name="T11" fmla="*/ 361 h 380"/>
                <a:gd name="T12" fmla="*/ 134 w 376"/>
                <a:gd name="T13" fmla="*/ 379 h 380"/>
                <a:gd name="T14" fmla="*/ 259 w 376"/>
                <a:gd name="T15" fmla="*/ 298 h 380"/>
                <a:gd name="T16" fmla="*/ 375 w 376"/>
                <a:gd name="T17" fmla="*/ 217 h 380"/>
                <a:gd name="T18" fmla="*/ 375 w 376"/>
                <a:gd name="T19" fmla="*/ 190 h 380"/>
                <a:gd name="T20" fmla="*/ 375 w 376"/>
                <a:gd name="T21" fmla="*/ 163 h 380"/>
                <a:gd name="T22" fmla="*/ 366 w 376"/>
                <a:gd name="T23" fmla="*/ 145 h 380"/>
                <a:gd name="T24" fmla="*/ 348 w 376"/>
                <a:gd name="T25" fmla="*/ 135 h 380"/>
                <a:gd name="T26" fmla="*/ 339 w 376"/>
                <a:gd name="T27" fmla="*/ 90 h 380"/>
                <a:gd name="T28" fmla="*/ 322 w 376"/>
                <a:gd name="T29" fmla="*/ 54 h 380"/>
                <a:gd name="T30" fmla="*/ 295 w 376"/>
                <a:gd name="T31" fmla="*/ 27 h 380"/>
                <a:gd name="T32" fmla="*/ 268 w 376"/>
                <a:gd name="T33" fmla="*/ 0 h 380"/>
                <a:gd name="T34" fmla="*/ 206 w 376"/>
                <a:gd name="T35" fmla="*/ 0 h 380"/>
                <a:gd name="T36" fmla="*/ 142 w 376"/>
                <a:gd name="T37" fmla="*/ 0 h 380"/>
                <a:gd name="T38" fmla="*/ 89 w 376"/>
                <a:gd name="T39" fmla="*/ 0 h 380"/>
                <a:gd name="T40" fmla="*/ 27 w 376"/>
                <a:gd name="T41"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380">
                  <a:moveTo>
                    <a:pt x="27" y="0"/>
                  </a:moveTo>
                  <a:lnTo>
                    <a:pt x="18" y="90"/>
                  </a:lnTo>
                  <a:lnTo>
                    <a:pt x="0" y="190"/>
                  </a:lnTo>
                  <a:lnTo>
                    <a:pt x="45" y="271"/>
                  </a:lnTo>
                  <a:lnTo>
                    <a:pt x="80" y="352"/>
                  </a:lnTo>
                  <a:lnTo>
                    <a:pt x="107" y="361"/>
                  </a:lnTo>
                  <a:lnTo>
                    <a:pt x="134" y="379"/>
                  </a:lnTo>
                  <a:lnTo>
                    <a:pt x="259" y="298"/>
                  </a:lnTo>
                  <a:lnTo>
                    <a:pt x="375" y="217"/>
                  </a:lnTo>
                  <a:lnTo>
                    <a:pt x="375" y="190"/>
                  </a:lnTo>
                  <a:lnTo>
                    <a:pt x="375" y="163"/>
                  </a:lnTo>
                  <a:lnTo>
                    <a:pt x="366" y="145"/>
                  </a:lnTo>
                  <a:lnTo>
                    <a:pt x="348" y="135"/>
                  </a:lnTo>
                  <a:lnTo>
                    <a:pt x="339" y="90"/>
                  </a:lnTo>
                  <a:lnTo>
                    <a:pt x="322" y="54"/>
                  </a:lnTo>
                  <a:lnTo>
                    <a:pt x="295" y="27"/>
                  </a:lnTo>
                  <a:lnTo>
                    <a:pt x="268" y="0"/>
                  </a:lnTo>
                  <a:lnTo>
                    <a:pt x="206" y="0"/>
                  </a:lnTo>
                  <a:lnTo>
                    <a:pt x="142" y="0"/>
                  </a:lnTo>
                  <a:lnTo>
                    <a:pt x="89" y="0"/>
                  </a:lnTo>
                  <a:lnTo>
                    <a:pt x="27" y="0"/>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14" name="Group 13"/>
          <p:cNvGrpSpPr/>
          <p:nvPr/>
        </p:nvGrpSpPr>
        <p:grpSpPr>
          <a:xfrm>
            <a:off x="6088063" y="2424113"/>
            <a:ext cx="2011362" cy="1400175"/>
            <a:chOff x="6088063" y="2424113"/>
            <a:chExt cx="2011362" cy="1400175"/>
          </a:xfrm>
        </p:grpSpPr>
        <p:sp>
          <p:nvSpPr>
            <p:cNvPr id="2132" name="Freeform 84"/>
            <p:cNvSpPr>
              <a:spLocks/>
            </p:cNvSpPr>
            <p:nvPr/>
          </p:nvSpPr>
          <p:spPr bwMode="auto">
            <a:xfrm>
              <a:off x="6561138" y="2938463"/>
              <a:ext cx="428625" cy="455612"/>
            </a:xfrm>
            <a:custGeom>
              <a:avLst/>
              <a:gdLst>
                <a:gd name="T0" fmla="*/ 0 w 270"/>
                <a:gd name="T1" fmla="*/ 27 h 287"/>
                <a:gd name="T2" fmla="*/ 0 w 270"/>
                <a:gd name="T3" fmla="*/ 89 h 287"/>
                <a:gd name="T4" fmla="*/ 0 w 270"/>
                <a:gd name="T5" fmla="*/ 152 h 287"/>
                <a:gd name="T6" fmla="*/ 27 w 270"/>
                <a:gd name="T7" fmla="*/ 179 h 287"/>
                <a:gd name="T8" fmla="*/ 54 w 270"/>
                <a:gd name="T9" fmla="*/ 206 h 287"/>
                <a:gd name="T10" fmla="*/ 54 w 270"/>
                <a:gd name="T11" fmla="*/ 241 h 287"/>
                <a:gd name="T12" fmla="*/ 54 w 270"/>
                <a:gd name="T13" fmla="*/ 286 h 287"/>
                <a:gd name="T14" fmla="*/ 99 w 270"/>
                <a:gd name="T15" fmla="*/ 268 h 287"/>
                <a:gd name="T16" fmla="*/ 135 w 270"/>
                <a:gd name="T17" fmla="*/ 259 h 287"/>
                <a:gd name="T18" fmla="*/ 179 w 270"/>
                <a:gd name="T19" fmla="*/ 215 h 287"/>
                <a:gd name="T20" fmla="*/ 215 w 270"/>
                <a:gd name="T21" fmla="*/ 179 h 287"/>
                <a:gd name="T22" fmla="*/ 206 w 270"/>
                <a:gd name="T23" fmla="*/ 152 h 287"/>
                <a:gd name="T24" fmla="*/ 188 w 270"/>
                <a:gd name="T25" fmla="*/ 125 h 287"/>
                <a:gd name="T26" fmla="*/ 206 w 270"/>
                <a:gd name="T27" fmla="*/ 125 h 287"/>
                <a:gd name="T28" fmla="*/ 215 w 270"/>
                <a:gd name="T29" fmla="*/ 125 h 287"/>
                <a:gd name="T30" fmla="*/ 242 w 270"/>
                <a:gd name="T31" fmla="*/ 80 h 287"/>
                <a:gd name="T32" fmla="*/ 269 w 270"/>
                <a:gd name="T33" fmla="*/ 27 h 287"/>
                <a:gd name="T34" fmla="*/ 242 w 270"/>
                <a:gd name="T35" fmla="*/ 9 h 287"/>
                <a:gd name="T36" fmla="*/ 215 w 270"/>
                <a:gd name="T37" fmla="*/ 0 h 287"/>
                <a:gd name="T38" fmla="*/ 161 w 270"/>
                <a:gd name="T39" fmla="*/ 0 h 287"/>
                <a:gd name="T40" fmla="*/ 108 w 270"/>
                <a:gd name="T41" fmla="*/ 9 h 287"/>
                <a:gd name="T42" fmla="*/ 54 w 270"/>
                <a:gd name="T43" fmla="*/ 18 h 287"/>
                <a:gd name="T44" fmla="*/ 0 w 270"/>
                <a:gd name="T45" fmla="*/ 2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 h="287">
                  <a:moveTo>
                    <a:pt x="0" y="27"/>
                  </a:moveTo>
                  <a:lnTo>
                    <a:pt x="0" y="89"/>
                  </a:lnTo>
                  <a:lnTo>
                    <a:pt x="0" y="152"/>
                  </a:lnTo>
                  <a:lnTo>
                    <a:pt x="27" y="179"/>
                  </a:lnTo>
                  <a:lnTo>
                    <a:pt x="54" y="206"/>
                  </a:lnTo>
                  <a:lnTo>
                    <a:pt x="54" y="241"/>
                  </a:lnTo>
                  <a:lnTo>
                    <a:pt x="54" y="286"/>
                  </a:lnTo>
                  <a:lnTo>
                    <a:pt x="99" y="268"/>
                  </a:lnTo>
                  <a:lnTo>
                    <a:pt x="135" y="259"/>
                  </a:lnTo>
                  <a:lnTo>
                    <a:pt x="179" y="215"/>
                  </a:lnTo>
                  <a:lnTo>
                    <a:pt x="215" y="179"/>
                  </a:lnTo>
                  <a:lnTo>
                    <a:pt x="206" y="152"/>
                  </a:lnTo>
                  <a:lnTo>
                    <a:pt x="188" y="125"/>
                  </a:lnTo>
                  <a:lnTo>
                    <a:pt x="206" y="125"/>
                  </a:lnTo>
                  <a:lnTo>
                    <a:pt x="215" y="125"/>
                  </a:lnTo>
                  <a:lnTo>
                    <a:pt x="242" y="80"/>
                  </a:lnTo>
                  <a:lnTo>
                    <a:pt x="269" y="27"/>
                  </a:lnTo>
                  <a:lnTo>
                    <a:pt x="242" y="9"/>
                  </a:lnTo>
                  <a:lnTo>
                    <a:pt x="215" y="0"/>
                  </a:lnTo>
                  <a:lnTo>
                    <a:pt x="161" y="0"/>
                  </a:lnTo>
                  <a:lnTo>
                    <a:pt x="108" y="9"/>
                  </a:lnTo>
                  <a:lnTo>
                    <a:pt x="54" y="18"/>
                  </a:lnTo>
                  <a:lnTo>
                    <a:pt x="0" y="27"/>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3" name="Freeform 5"/>
            <p:cNvSpPr>
              <a:spLocks/>
            </p:cNvSpPr>
            <p:nvPr/>
          </p:nvSpPr>
          <p:spPr bwMode="auto">
            <a:xfrm>
              <a:off x="7243763" y="3308350"/>
              <a:ext cx="855662" cy="515938"/>
            </a:xfrm>
            <a:custGeom>
              <a:avLst/>
              <a:gdLst>
                <a:gd name="T0" fmla="*/ 0 w 539"/>
                <a:gd name="T1" fmla="*/ 244 h 325"/>
                <a:gd name="T2" fmla="*/ 18 w 539"/>
                <a:gd name="T3" fmla="*/ 252 h 325"/>
                <a:gd name="T4" fmla="*/ 27 w 539"/>
                <a:gd name="T5" fmla="*/ 270 h 325"/>
                <a:gd name="T6" fmla="*/ 27 w 539"/>
                <a:gd name="T7" fmla="*/ 297 h 325"/>
                <a:gd name="T8" fmla="*/ 27 w 539"/>
                <a:gd name="T9" fmla="*/ 324 h 325"/>
                <a:gd name="T10" fmla="*/ 153 w 539"/>
                <a:gd name="T11" fmla="*/ 297 h 325"/>
                <a:gd name="T12" fmla="*/ 269 w 539"/>
                <a:gd name="T13" fmla="*/ 270 h 325"/>
                <a:gd name="T14" fmla="*/ 340 w 539"/>
                <a:gd name="T15" fmla="*/ 279 h 325"/>
                <a:gd name="T16" fmla="*/ 404 w 539"/>
                <a:gd name="T17" fmla="*/ 297 h 325"/>
                <a:gd name="T18" fmla="*/ 475 w 539"/>
                <a:gd name="T19" fmla="*/ 198 h 325"/>
                <a:gd name="T20" fmla="*/ 538 w 539"/>
                <a:gd name="T21" fmla="*/ 108 h 325"/>
                <a:gd name="T22" fmla="*/ 529 w 539"/>
                <a:gd name="T23" fmla="*/ 63 h 325"/>
                <a:gd name="T24" fmla="*/ 511 w 539"/>
                <a:gd name="T25" fmla="*/ 27 h 325"/>
                <a:gd name="T26" fmla="*/ 475 w 539"/>
                <a:gd name="T27" fmla="*/ 9 h 325"/>
                <a:gd name="T28" fmla="*/ 431 w 539"/>
                <a:gd name="T29" fmla="*/ 0 h 325"/>
                <a:gd name="T30" fmla="*/ 367 w 539"/>
                <a:gd name="T31" fmla="*/ 36 h 325"/>
                <a:gd name="T32" fmla="*/ 296 w 539"/>
                <a:gd name="T33" fmla="*/ 81 h 325"/>
                <a:gd name="T34" fmla="*/ 314 w 539"/>
                <a:gd name="T35" fmla="*/ 108 h 325"/>
                <a:gd name="T36" fmla="*/ 323 w 539"/>
                <a:gd name="T37" fmla="*/ 135 h 325"/>
                <a:gd name="T38" fmla="*/ 296 w 539"/>
                <a:gd name="T39" fmla="*/ 162 h 325"/>
                <a:gd name="T40" fmla="*/ 269 w 539"/>
                <a:gd name="T41" fmla="*/ 189 h 325"/>
                <a:gd name="T42" fmla="*/ 180 w 539"/>
                <a:gd name="T43" fmla="*/ 189 h 325"/>
                <a:gd name="T44" fmla="*/ 80 w 539"/>
                <a:gd name="T45" fmla="*/ 189 h 325"/>
                <a:gd name="T46" fmla="*/ 63 w 539"/>
                <a:gd name="T47" fmla="*/ 198 h 325"/>
                <a:gd name="T48" fmla="*/ 36 w 539"/>
                <a:gd name="T49" fmla="*/ 216 h 325"/>
                <a:gd name="T50" fmla="*/ 18 w 539"/>
                <a:gd name="T51" fmla="*/ 225 h 325"/>
                <a:gd name="T52" fmla="*/ 0 w 539"/>
                <a:gd name="T53" fmla="*/ 24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9" h="325">
                  <a:moveTo>
                    <a:pt x="0" y="244"/>
                  </a:moveTo>
                  <a:lnTo>
                    <a:pt x="18" y="252"/>
                  </a:lnTo>
                  <a:lnTo>
                    <a:pt x="27" y="270"/>
                  </a:lnTo>
                  <a:lnTo>
                    <a:pt x="27" y="297"/>
                  </a:lnTo>
                  <a:lnTo>
                    <a:pt x="27" y="324"/>
                  </a:lnTo>
                  <a:lnTo>
                    <a:pt x="153" y="297"/>
                  </a:lnTo>
                  <a:lnTo>
                    <a:pt x="269" y="270"/>
                  </a:lnTo>
                  <a:lnTo>
                    <a:pt x="340" y="279"/>
                  </a:lnTo>
                  <a:lnTo>
                    <a:pt x="404" y="297"/>
                  </a:lnTo>
                  <a:lnTo>
                    <a:pt x="475" y="198"/>
                  </a:lnTo>
                  <a:lnTo>
                    <a:pt x="538" y="108"/>
                  </a:lnTo>
                  <a:lnTo>
                    <a:pt x="529" y="63"/>
                  </a:lnTo>
                  <a:lnTo>
                    <a:pt x="511" y="27"/>
                  </a:lnTo>
                  <a:lnTo>
                    <a:pt x="475" y="9"/>
                  </a:lnTo>
                  <a:lnTo>
                    <a:pt x="431" y="0"/>
                  </a:lnTo>
                  <a:lnTo>
                    <a:pt x="367" y="36"/>
                  </a:lnTo>
                  <a:lnTo>
                    <a:pt x="296" y="81"/>
                  </a:lnTo>
                  <a:lnTo>
                    <a:pt x="314" y="108"/>
                  </a:lnTo>
                  <a:lnTo>
                    <a:pt x="323" y="135"/>
                  </a:lnTo>
                  <a:lnTo>
                    <a:pt x="296" y="162"/>
                  </a:lnTo>
                  <a:lnTo>
                    <a:pt x="269" y="189"/>
                  </a:lnTo>
                  <a:lnTo>
                    <a:pt x="180" y="189"/>
                  </a:lnTo>
                  <a:lnTo>
                    <a:pt x="80" y="189"/>
                  </a:lnTo>
                  <a:lnTo>
                    <a:pt x="63" y="198"/>
                  </a:lnTo>
                  <a:lnTo>
                    <a:pt x="36" y="216"/>
                  </a:lnTo>
                  <a:lnTo>
                    <a:pt x="18" y="225"/>
                  </a:lnTo>
                  <a:lnTo>
                    <a:pt x="0" y="244"/>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6" name="Freeform 68"/>
            <p:cNvSpPr>
              <a:spLocks/>
            </p:cNvSpPr>
            <p:nvPr/>
          </p:nvSpPr>
          <p:spPr bwMode="auto">
            <a:xfrm>
              <a:off x="6088063" y="2724150"/>
              <a:ext cx="473075" cy="501650"/>
            </a:xfrm>
            <a:custGeom>
              <a:avLst/>
              <a:gdLst>
                <a:gd name="T0" fmla="*/ 0 w 298"/>
                <a:gd name="T1" fmla="*/ 244 h 316"/>
                <a:gd name="T2" fmla="*/ 18 w 298"/>
                <a:gd name="T3" fmla="*/ 261 h 316"/>
                <a:gd name="T4" fmla="*/ 27 w 298"/>
                <a:gd name="T5" fmla="*/ 288 h 316"/>
                <a:gd name="T6" fmla="*/ 54 w 298"/>
                <a:gd name="T7" fmla="*/ 288 h 316"/>
                <a:gd name="T8" fmla="*/ 81 w 298"/>
                <a:gd name="T9" fmla="*/ 288 h 316"/>
                <a:gd name="T10" fmla="*/ 162 w 298"/>
                <a:gd name="T11" fmla="*/ 297 h 316"/>
                <a:gd name="T12" fmla="*/ 243 w 298"/>
                <a:gd name="T13" fmla="*/ 315 h 316"/>
                <a:gd name="T14" fmla="*/ 270 w 298"/>
                <a:gd name="T15" fmla="*/ 297 h 316"/>
                <a:gd name="T16" fmla="*/ 297 w 298"/>
                <a:gd name="T17" fmla="*/ 288 h 316"/>
                <a:gd name="T18" fmla="*/ 297 w 298"/>
                <a:gd name="T19" fmla="*/ 225 h 316"/>
                <a:gd name="T20" fmla="*/ 297 w 298"/>
                <a:gd name="T21" fmla="*/ 162 h 316"/>
                <a:gd name="T22" fmla="*/ 288 w 298"/>
                <a:gd name="T23" fmla="*/ 81 h 316"/>
                <a:gd name="T24" fmla="*/ 270 w 298"/>
                <a:gd name="T25" fmla="*/ 0 h 316"/>
                <a:gd name="T26" fmla="*/ 207 w 298"/>
                <a:gd name="T27" fmla="*/ 0 h 316"/>
                <a:gd name="T28" fmla="*/ 135 w 298"/>
                <a:gd name="T29" fmla="*/ 0 h 316"/>
                <a:gd name="T30" fmla="*/ 108 w 298"/>
                <a:gd name="T31" fmla="*/ 81 h 316"/>
                <a:gd name="T32" fmla="*/ 81 w 298"/>
                <a:gd name="T33" fmla="*/ 162 h 316"/>
                <a:gd name="T34" fmla="*/ 63 w 298"/>
                <a:gd name="T35" fmla="*/ 180 h 316"/>
                <a:gd name="T36" fmla="*/ 36 w 298"/>
                <a:gd name="T37" fmla="*/ 198 h 316"/>
                <a:gd name="T38" fmla="*/ 18 w 298"/>
                <a:gd name="T39" fmla="*/ 216 h 316"/>
                <a:gd name="T40" fmla="*/ 0 w 298"/>
                <a:gd name="T41" fmla="*/ 24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8" h="316">
                  <a:moveTo>
                    <a:pt x="0" y="244"/>
                  </a:moveTo>
                  <a:lnTo>
                    <a:pt x="18" y="261"/>
                  </a:lnTo>
                  <a:lnTo>
                    <a:pt x="27" y="288"/>
                  </a:lnTo>
                  <a:lnTo>
                    <a:pt x="54" y="288"/>
                  </a:lnTo>
                  <a:lnTo>
                    <a:pt x="81" y="288"/>
                  </a:lnTo>
                  <a:lnTo>
                    <a:pt x="162" y="297"/>
                  </a:lnTo>
                  <a:lnTo>
                    <a:pt x="243" y="315"/>
                  </a:lnTo>
                  <a:lnTo>
                    <a:pt x="270" y="297"/>
                  </a:lnTo>
                  <a:lnTo>
                    <a:pt x="297" y="288"/>
                  </a:lnTo>
                  <a:lnTo>
                    <a:pt x="297" y="225"/>
                  </a:lnTo>
                  <a:lnTo>
                    <a:pt x="297" y="162"/>
                  </a:lnTo>
                  <a:lnTo>
                    <a:pt x="288" y="81"/>
                  </a:lnTo>
                  <a:lnTo>
                    <a:pt x="270" y="0"/>
                  </a:lnTo>
                  <a:lnTo>
                    <a:pt x="207" y="0"/>
                  </a:lnTo>
                  <a:lnTo>
                    <a:pt x="135" y="0"/>
                  </a:lnTo>
                  <a:lnTo>
                    <a:pt x="108" y="81"/>
                  </a:lnTo>
                  <a:lnTo>
                    <a:pt x="81" y="162"/>
                  </a:lnTo>
                  <a:lnTo>
                    <a:pt x="63" y="180"/>
                  </a:lnTo>
                  <a:lnTo>
                    <a:pt x="36" y="198"/>
                  </a:lnTo>
                  <a:lnTo>
                    <a:pt x="18" y="216"/>
                  </a:lnTo>
                  <a:lnTo>
                    <a:pt x="0" y="244"/>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0" name="Freeform 82"/>
            <p:cNvSpPr>
              <a:spLocks/>
            </p:cNvSpPr>
            <p:nvPr/>
          </p:nvSpPr>
          <p:spPr bwMode="auto">
            <a:xfrm>
              <a:off x="6515100" y="2640013"/>
              <a:ext cx="388938" cy="341312"/>
            </a:xfrm>
            <a:custGeom>
              <a:avLst/>
              <a:gdLst>
                <a:gd name="T0" fmla="*/ 0 w 245"/>
                <a:gd name="T1" fmla="*/ 54 h 215"/>
                <a:gd name="T2" fmla="*/ 18 w 245"/>
                <a:gd name="T3" fmla="*/ 134 h 215"/>
                <a:gd name="T4" fmla="*/ 27 w 245"/>
                <a:gd name="T5" fmla="*/ 214 h 215"/>
                <a:gd name="T6" fmla="*/ 136 w 245"/>
                <a:gd name="T7" fmla="*/ 196 h 215"/>
                <a:gd name="T8" fmla="*/ 244 w 245"/>
                <a:gd name="T9" fmla="*/ 187 h 215"/>
                <a:gd name="T10" fmla="*/ 235 w 245"/>
                <a:gd name="T11" fmla="*/ 143 h 215"/>
                <a:gd name="T12" fmla="*/ 217 w 245"/>
                <a:gd name="T13" fmla="*/ 107 h 215"/>
                <a:gd name="T14" fmla="*/ 154 w 245"/>
                <a:gd name="T15" fmla="*/ 54 h 215"/>
                <a:gd name="T16" fmla="*/ 81 w 245"/>
                <a:gd name="T17" fmla="*/ 0 h 215"/>
                <a:gd name="T18" fmla="*/ 63 w 245"/>
                <a:gd name="T19" fmla="*/ 9 h 215"/>
                <a:gd name="T20" fmla="*/ 36 w 245"/>
                <a:gd name="T21" fmla="*/ 27 h 215"/>
                <a:gd name="T22" fmla="*/ 18 w 245"/>
                <a:gd name="T23" fmla="*/ 35 h 215"/>
                <a:gd name="T24" fmla="*/ 0 w 245"/>
                <a:gd name="T25" fmla="*/ 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15">
                  <a:moveTo>
                    <a:pt x="0" y="54"/>
                  </a:moveTo>
                  <a:lnTo>
                    <a:pt x="18" y="134"/>
                  </a:lnTo>
                  <a:lnTo>
                    <a:pt x="27" y="214"/>
                  </a:lnTo>
                  <a:lnTo>
                    <a:pt x="136" y="196"/>
                  </a:lnTo>
                  <a:lnTo>
                    <a:pt x="244" y="187"/>
                  </a:lnTo>
                  <a:lnTo>
                    <a:pt x="235" y="143"/>
                  </a:lnTo>
                  <a:lnTo>
                    <a:pt x="217" y="107"/>
                  </a:lnTo>
                  <a:lnTo>
                    <a:pt x="154" y="54"/>
                  </a:lnTo>
                  <a:lnTo>
                    <a:pt x="81" y="0"/>
                  </a:lnTo>
                  <a:lnTo>
                    <a:pt x="63" y="9"/>
                  </a:lnTo>
                  <a:lnTo>
                    <a:pt x="36" y="27"/>
                  </a:lnTo>
                  <a:lnTo>
                    <a:pt x="18" y="35"/>
                  </a:lnTo>
                  <a:lnTo>
                    <a:pt x="0" y="54"/>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5" name="Freeform 87"/>
            <p:cNvSpPr>
              <a:spLocks/>
            </p:cNvSpPr>
            <p:nvPr/>
          </p:nvSpPr>
          <p:spPr bwMode="auto">
            <a:xfrm>
              <a:off x="6648450" y="2424113"/>
              <a:ext cx="642938" cy="600075"/>
            </a:xfrm>
            <a:custGeom>
              <a:avLst/>
              <a:gdLst>
                <a:gd name="T0" fmla="*/ 27 w 405"/>
                <a:gd name="T1" fmla="*/ 108 h 378"/>
                <a:gd name="T2" fmla="*/ 18 w 405"/>
                <a:gd name="T3" fmla="*/ 117 h 378"/>
                <a:gd name="T4" fmla="*/ 0 w 405"/>
                <a:gd name="T5" fmla="*/ 135 h 378"/>
                <a:gd name="T6" fmla="*/ 72 w 405"/>
                <a:gd name="T7" fmla="*/ 189 h 378"/>
                <a:gd name="T8" fmla="*/ 134 w 405"/>
                <a:gd name="T9" fmla="*/ 242 h 378"/>
                <a:gd name="T10" fmla="*/ 152 w 405"/>
                <a:gd name="T11" fmla="*/ 279 h 378"/>
                <a:gd name="T12" fmla="*/ 161 w 405"/>
                <a:gd name="T13" fmla="*/ 324 h 378"/>
                <a:gd name="T14" fmla="*/ 189 w 405"/>
                <a:gd name="T15" fmla="*/ 332 h 378"/>
                <a:gd name="T16" fmla="*/ 216 w 405"/>
                <a:gd name="T17" fmla="*/ 350 h 378"/>
                <a:gd name="T18" fmla="*/ 243 w 405"/>
                <a:gd name="T19" fmla="*/ 359 h 378"/>
                <a:gd name="T20" fmla="*/ 270 w 405"/>
                <a:gd name="T21" fmla="*/ 377 h 378"/>
                <a:gd name="T22" fmla="*/ 314 w 405"/>
                <a:gd name="T23" fmla="*/ 332 h 378"/>
                <a:gd name="T24" fmla="*/ 350 w 405"/>
                <a:gd name="T25" fmla="*/ 297 h 378"/>
                <a:gd name="T26" fmla="*/ 350 w 405"/>
                <a:gd name="T27" fmla="*/ 252 h 378"/>
                <a:gd name="T28" fmla="*/ 350 w 405"/>
                <a:gd name="T29" fmla="*/ 215 h 378"/>
                <a:gd name="T30" fmla="*/ 377 w 405"/>
                <a:gd name="T31" fmla="*/ 197 h 378"/>
                <a:gd name="T32" fmla="*/ 404 w 405"/>
                <a:gd name="T33" fmla="*/ 189 h 378"/>
                <a:gd name="T34" fmla="*/ 377 w 405"/>
                <a:gd name="T35" fmla="*/ 162 h 378"/>
                <a:gd name="T36" fmla="*/ 350 w 405"/>
                <a:gd name="T37" fmla="*/ 135 h 378"/>
                <a:gd name="T38" fmla="*/ 350 w 405"/>
                <a:gd name="T39" fmla="*/ 90 h 378"/>
                <a:gd name="T40" fmla="*/ 350 w 405"/>
                <a:gd name="T41" fmla="*/ 54 h 378"/>
                <a:gd name="T42" fmla="*/ 288 w 405"/>
                <a:gd name="T43" fmla="*/ 27 h 378"/>
                <a:gd name="T44" fmla="*/ 216 w 405"/>
                <a:gd name="T45" fmla="*/ 0 h 378"/>
                <a:gd name="T46" fmla="*/ 170 w 405"/>
                <a:gd name="T47" fmla="*/ 27 h 378"/>
                <a:gd name="T48" fmla="*/ 116 w 405"/>
                <a:gd name="T49" fmla="*/ 54 h 378"/>
                <a:gd name="T50" fmla="*/ 72 w 405"/>
                <a:gd name="T51" fmla="*/ 81 h 378"/>
                <a:gd name="T52" fmla="*/ 27 w 405"/>
                <a:gd name="T53" fmla="*/ 10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5" h="378">
                  <a:moveTo>
                    <a:pt x="27" y="108"/>
                  </a:moveTo>
                  <a:lnTo>
                    <a:pt x="18" y="117"/>
                  </a:lnTo>
                  <a:lnTo>
                    <a:pt x="0" y="135"/>
                  </a:lnTo>
                  <a:lnTo>
                    <a:pt x="72" y="189"/>
                  </a:lnTo>
                  <a:lnTo>
                    <a:pt x="134" y="242"/>
                  </a:lnTo>
                  <a:lnTo>
                    <a:pt x="152" y="279"/>
                  </a:lnTo>
                  <a:lnTo>
                    <a:pt x="161" y="324"/>
                  </a:lnTo>
                  <a:lnTo>
                    <a:pt x="189" y="332"/>
                  </a:lnTo>
                  <a:lnTo>
                    <a:pt x="216" y="350"/>
                  </a:lnTo>
                  <a:lnTo>
                    <a:pt x="243" y="359"/>
                  </a:lnTo>
                  <a:lnTo>
                    <a:pt x="270" y="377"/>
                  </a:lnTo>
                  <a:lnTo>
                    <a:pt x="314" y="332"/>
                  </a:lnTo>
                  <a:lnTo>
                    <a:pt x="350" y="297"/>
                  </a:lnTo>
                  <a:lnTo>
                    <a:pt x="350" y="252"/>
                  </a:lnTo>
                  <a:lnTo>
                    <a:pt x="350" y="215"/>
                  </a:lnTo>
                  <a:lnTo>
                    <a:pt x="377" y="197"/>
                  </a:lnTo>
                  <a:lnTo>
                    <a:pt x="404" y="189"/>
                  </a:lnTo>
                  <a:lnTo>
                    <a:pt x="377" y="162"/>
                  </a:lnTo>
                  <a:lnTo>
                    <a:pt x="350" y="135"/>
                  </a:lnTo>
                  <a:lnTo>
                    <a:pt x="350" y="90"/>
                  </a:lnTo>
                  <a:lnTo>
                    <a:pt x="350" y="54"/>
                  </a:lnTo>
                  <a:lnTo>
                    <a:pt x="288" y="27"/>
                  </a:lnTo>
                  <a:lnTo>
                    <a:pt x="216" y="0"/>
                  </a:lnTo>
                  <a:lnTo>
                    <a:pt x="170" y="27"/>
                  </a:lnTo>
                  <a:lnTo>
                    <a:pt x="116" y="54"/>
                  </a:lnTo>
                  <a:lnTo>
                    <a:pt x="72" y="81"/>
                  </a:lnTo>
                  <a:lnTo>
                    <a:pt x="27" y="108"/>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6" name="Freeform 88"/>
            <p:cNvSpPr>
              <a:spLocks/>
            </p:cNvSpPr>
            <p:nvPr/>
          </p:nvSpPr>
          <p:spPr bwMode="auto">
            <a:xfrm>
              <a:off x="6648450" y="3138488"/>
              <a:ext cx="723900" cy="558800"/>
            </a:xfrm>
            <a:custGeom>
              <a:avLst/>
              <a:gdLst>
                <a:gd name="T0" fmla="*/ 160 w 456"/>
                <a:gd name="T1" fmla="*/ 0 h 352"/>
                <a:gd name="T2" fmla="*/ 151 w 456"/>
                <a:gd name="T3" fmla="*/ 0 h 352"/>
                <a:gd name="T4" fmla="*/ 134 w 456"/>
                <a:gd name="T5" fmla="*/ 0 h 352"/>
                <a:gd name="T6" fmla="*/ 151 w 456"/>
                <a:gd name="T7" fmla="*/ 27 h 352"/>
                <a:gd name="T8" fmla="*/ 160 w 456"/>
                <a:gd name="T9" fmla="*/ 54 h 352"/>
                <a:gd name="T10" fmla="*/ 125 w 456"/>
                <a:gd name="T11" fmla="*/ 90 h 352"/>
                <a:gd name="T12" fmla="*/ 80 w 456"/>
                <a:gd name="T13" fmla="*/ 135 h 352"/>
                <a:gd name="T14" fmla="*/ 45 w 456"/>
                <a:gd name="T15" fmla="*/ 144 h 352"/>
                <a:gd name="T16" fmla="*/ 0 w 456"/>
                <a:gd name="T17" fmla="*/ 162 h 352"/>
                <a:gd name="T18" fmla="*/ 27 w 456"/>
                <a:gd name="T19" fmla="*/ 189 h 352"/>
                <a:gd name="T20" fmla="*/ 53 w 456"/>
                <a:gd name="T21" fmla="*/ 216 h 352"/>
                <a:gd name="T22" fmla="*/ 178 w 456"/>
                <a:gd name="T23" fmla="*/ 216 h 352"/>
                <a:gd name="T24" fmla="*/ 295 w 456"/>
                <a:gd name="T25" fmla="*/ 216 h 352"/>
                <a:gd name="T26" fmla="*/ 321 w 456"/>
                <a:gd name="T27" fmla="*/ 243 h 352"/>
                <a:gd name="T28" fmla="*/ 348 w 456"/>
                <a:gd name="T29" fmla="*/ 271 h 352"/>
                <a:gd name="T30" fmla="*/ 366 w 456"/>
                <a:gd name="T31" fmla="*/ 306 h 352"/>
                <a:gd name="T32" fmla="*/ 375 w 456"/>
                <a:gd name="T33" fmla="*/ 351 h 352"/>
                <a:gd name="T34" fmla="*/ 419 w 456"/>
                <a:gd name="T35" fmla="*/ 324 h 352"/>
                <a:gd name="T36" fmla="*/ 455 w 456"/>
                <a:gd name="T37" fmla="*/ 297 h 352"/>
                <a:gd name="T38" fmla="*/ 428 w 456"/>
                <a:gd name="T39" fmla="*/ 297 h 352"/>
                <a:gd name="T40" fmla="*/ 402 w 456"/>
                <a:gd name="T41" fmla="*/ 297 h 352"/>
                <a:gd name="T42" fmla="*/ 402 w 456"/>
                <a:gd name="T43" fmla="*/ 198 h 352"/>
                <a:gd name="T44" fmla="*/ 402 w 456"/>
                <a:gd name="T45" fmla="*/ 108 h 352"/>
                <a:gd name="T46" fmla="*/ 375 w 456"/>
                <a:gd name="T47" fmla="*/ 108 h 352"/>
                <a:gd name="T48" fmla="*/ 348 w 456"/>
                <a:gd name="T49" fmla="*/ 108 h 352"/>
                <a:gd name="T50" fmla="*/ 304 w 456"/>
                <a:gd name="T51" fmla="*/ 81 h 352"/>
                <a:gd name="T52" fmla="*/ 250 w 456"/>
                <a:gd name="T53" fmla="*/ 54 h 352"/>
                <a:gd name="T54" fmla="*/ 205 w 456"/>
                <a:gd name="T55" fmla="*/ 27 h 352"/>
                <a:gd name="T56" fmla="*/ 160 w 456"/>
                <a:gd name="T5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6" h="352">
                  <a:moveTo>
                    <a:pt x="160" y="0"/>
                  </a:moveTo>
                  <a:lnTo>
                    <a:pt x="151" y="0"/>
                  </a:lnTo>
                  <a:lnTo>
                    <a:pt x="134" y="0"/>
                  </a:lnTo>
                  <a:lnTo>
                    <a:pt x="151" y="27"/>
                  </a:lnTo>
                  <a:lnTo>
                    <a:pt x="160" y="54"/>
                  </a:lnTo>
                  <a:lnTo>
                    <a:pt x="125" y="90"/>
                  </a:lnTo>
                  <a:lnTo>
                    <a:pt x="80" y="135"/>
                  </a:lnTo>
                  <a:lnTo>
                    <a:pt x="45" y="144"/>
                  </a:lnTo>
                  <a:lnTo>
                    <a:pt x="0" y="162"/>
                  </a:lnTo>
                  <a:lnTo>
                    <a:pt x="27" y="189"/>
                  </a:lnTo>
                  <a:lnTo>
                    <a:pt x="53" y="216"/>
                  </a:lnTo>
                  <a:lnTo>
                    <a:pt x="178" y="216"/>
                  </a:lnTo>
                  <a:lnTo>
                    <a:pt x="295" y="216"/>
                  </a:lnTo>
                  <a:lnTo>
                    <a:pt x="321" y="243"/>
                  </a:lnTo>
                  <a:lnTo>
                    <a:pt x="348" y="271"/>
                  </a:lnTo>
                  <a:lnTo>
                    <a:pt x="366" y="306"/>
                  </a:lnTo>
                  <a:lnTo>
                    <a:pt x="375" y="351"/>
                  </a:lnTo>
                  <a:lnTo>
                    <a:pt x="419" y="324"/>
                  </a:lnTo>
                  <a:lnTo>
                    <a:pt x="455" y="297"/>
                  </a:lnTo>
                  <a:lnTo>
                    <a:pt x="428" y="297"/>
                  </a:lnTo>
                  <a:lnTo>
                    <a:pt x="402" y="297"/>
                  </a:lnTo>
                  <a:lnTo>
                    <a:pt x="402" y="198"/>
                  </a:lnTo>
                  <a:lnTo>
                    <a:pt x="402" y="108"/>
                  </a:lnTo>
                  <a:lnTo>
                    <a:pt x="375" y="108"/>
                  </a:lnTo>
                  <a:lnTo>
                    <a:pt x="348" y="108"/>
                  </a:lnTo>
                  <a:lnTo>
                    <a:pt x="304" y="81"/>
                  </a:lnTo>
                  <a:lnTo>
                    <a:pt x="250" y="54"/>
                  </a:lnTo>
                  <a:lnTo>
                    <a:pt x="205" y="27"/>
                  </a:lnTo>
                  <a:lnTo>
                    <a:pt x="160" y="0"/>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8" name="Freeform 90"/>
            <p:cNvSpPr>
              <a:spLocks/>
            </p:cNvSpPr>
            <p:nvPr/>
          </p:nvSpPr>
          <p:spPr bwMode="auto">
            <a:xfrm>
              <a:off x="6902450" y="2892425"/>
              <a:ext cx="862013" cy="715963"/>
            </a:xfrm>
            <a:custGeom>
              <a:avLst/>
              <a:gdLst>
                <a:gd name="T0" fmla="*/ 0 w 543"/>
                <a:gd name="T1" fmla="*/ 153 h 451"/>
                <a:gd name="T2" fmla="*/ 99 w 543"/>
                <a:gd name="T3" fmla="*/ 207 h 451"/>
                <a:gd name="T4" fmla="*/ 190 w 543"/>
                <a:gd name="T5" fmla="*/ 261 h 451"/>
                <a:gd name="T6" fmla="*/ 217 w 543"/>
                <a:gd name="T7" fmla="*/ 261 h 451"/>
                <a:gd name="T8" fmla="*/ 244 w 543"/>
                <a:gd name="T9" fmla="*/ 261 h 451"/>
                <a:gd name="T10" fmla="*/ 244 w 543"/>
                <a:gd name="T11" fmla="*/ 352 h 451"/>
                <a:gd name="T12" fmla="*/ 244 w 543"/>
                <a:gd name="T13" fmla="*/ 450 h 451"/>
                <a:gd name="T14" fmla="*/ 370 w 543"/>
                <a:gd name="T15" fmla="*/ 450 h 451"/>
                <a:gd name="T16" fmla="*/ 488 w 543"/>
                <a:gd name="T17" fmla="*/ 450 h 451"/>
                <a:gd name="T18" fmla="*/ 515 w 543"/>
                <a:gd name="T19" fmla="*/ 423 h 451"/>
                <a:gd name="T20" fmla="*/ 542 w 543"/>
                <a:gd name="T21" fmla="*/ 397 h 451"/>
                <a:gd name="T22" fmla="*/ 533 w 543"/>
                <a:gd name="T23" fmla="*/ 369 h 451"/>
                <a:gd name="T24" fmla="*/ 515 w 543"/>
                <a:gd name="T25" fmla="*/ 342 h 451"/>
                <a:gd name="T26" fmla="*/ 461 w 543"/>
                <a:gd name="T27" fmla="*/ 352 h 451"/>
                <a:gd name="T28" fmla="*/ 407 w 543"/>
                <a:gd name="T29" fmla="*/ 369 h 451"/>
                <a:gd name="T30" fmla="*/ 370 w 543"/>
                <a:gd name="T31" fmla="*/ 324 h 451"/>
                <a:gd name="T32" fmla="*/ 325 w 543"/>
                <a:gd name="T33" fmla="*/ 288 h 451"/>
                <a:gd name="T34" fmla="*/ 343 w 543"/>
                <a:gd name="T35" fmla="*/ 261 h 451"/>
                <a:gd name="T36" fmla="*/ 352 w 543"/>
                <a:gd name="T37" fmla="*/ 234 h 451"/>
                <a:gd name="T38" fmla="*/ 325 w 543"/>
                <a:gd name="T39" fmla="*/ 216 h 451"/>
                <a:gd name="T40" fmla="*/ 298 w 543"/>
                <a:gd name="T41" fmla="*/ 207 h 451"/>
                <a:gd name="T42" fmla="*/ 343 w 543"/>
                <a:gd name="T43" fmla="*/ 162 h 451"/>
                <a:gd name="T44" fmla="*/ 379 w 543"/>
                <a:gd name="T45" fmla="*/ 135 h 451"/>
                <a:gd name="T46" fmla="*/ 289 w 543"/>
                <a:gd name="T47" fmla="*/ 63 h 451"/>
                <a:gd name="T48" fmla="*/ 190 w 543"/>
                <a:gd name="T49" fmla="*/ 0 h 451"/>
                <a:gd name="T50" fmla="*/ 154 w 543"/>
                <a:gd name="T51" fmla="*/ 36 h 451"/>
                <a:gd name="T52" fmla="*/ 108 w 543"/>
                <a:gd name="T53" fmla="*/ 81 h 451"/>
                <a:gd name="T54" fmla="*/ 81 w 543"/>
                <a:gd name="T55" fmla="*/ 63 h 451"/>
                <a:gd name="T56" fmla="*/ 54 w 543"/>
                <a:gd name="T57" fmla="*/ 54 h 451"/>
                <a:gd name="T58" fmla="*/ 45 w 543"/>
                <a:gd name="T59" fmla="*/ 81 h 451"/>
                <a:gd name="T60" fmla="*/ 27 w 543"/>
                <a:gd name="T61" fmla="*/ 108 h 451"/>
                <a:gd name="T62" fmla="*/ 18 w 543"/>
                <a:gd name="T63" fmla="*/ 135 h 451"/>
                <a:gd name="T64" fmla="*/ 0 w 543"/>
                <a:gd name="T65" fmla="*/ 15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3" h="451">
                  <a:moveTo>
                    <a:pt x="0" y="153"/>
                  </a:moveTo>
                  <a:lnTo>
                    <a:pt x="99" y="207"/>
                  </a:lnTo>
                  <a:lnTo>
                    <a:pt x="190" y="261"/>
                  </a:lnTo>
                  <a:lnTo>
                    <a:pt x="217" y="261"/>
                  </a:lnTo>
                  <a:lnTo>
                    <a:pt x="244" y="261"/>
                  </a:lnTo>
                  <a:lnTo>
                    <a:pt x="244" y="352"/>
                  </a:lnTo>
                  <a:lnTo>
                    <a:pt x="244" y="450"/>
                  </a:lnTo>
                  <a:lnTo>
                    <a:pt x="370" y="450"/>
                  </a:lnTo>
                  <a:lnTo>
                    <a:pt x="488" y="450"/>
                  </a:lnTo>
                  <a:lnTo>
                    <a:pt x="515" y="423"/>
                  </a:lnTo>
                  <a:lnTo>
                    <a:pt x="542" y="397"/>
                  </a:lnTo>
                  <a:lnTo>
                    <a:pt x="533" y="369"/>
                  </a:lnTo>
                  <a:lnTo>
                    <a:pt x="515" y="342"/>
                  </a:lnTo>
                  <a:lnTo>
                    <a:pt x="461" y="352"/>
                  </a:lnTo>
                  <a:lnTo>
                    <a:pt x="407" y="369"/>
                  </a:lnTo>
                  <a:lnTo>
                    <a:pt x="370" y="324"/>
                  </a:lnTo>
                  <a:lnTo>
                    <a:pt x="325" y="288"/>
                  </a:lnTo>
                  <a:lnTo>
                    <a:pt x="343" y="261"/>
                  </a:lnTo>
                  <a:lnTo>
                    <a:pt x="352" y="234"/>
                  </a:lnTo>
                  <a:lnTo>
                    <a:pt x="325" y="216"/>
                  </a:lnTo>
                  <a:lnTo>
                    <a:pt x="298" y="207"/>
                  </a:lnTo>
                  <a:lnTo>
                    <a:pt x="343" y="162"/>
                  </a:lnTo>
                  <a:lnTo>
                    <a:pt x="379" y="135"/>
                  </a:lnTo>
                  <a:lnTo>
                    <a:pt x="289" y="63"/>
                  </a:lnTo>
                  <a:lnTo>
                    <a:pt x="190" y="0"/>
                  </a:lnTo>
                  <a:lnTo>
                    <a:pt x="154" y="36"/>
                  </a:lnTo>
                  <a:lnTo>
                    <a:pt x="108" y="81"/>
                  </a:lnTo>
                  <a:lnTo>
                    <a:pt x="81" y="63"/>
                  </a:lnTo>
                  <a:lnTo>
                    <a:pt x="54" y="54"/>
                  </a:lnTo>
                  <a:lnTo>
                    <a:pt x="45" y="81"/>
                  </a:lnTo>
                  <a:lnTo>
                    <a:pt x="27" y="108"/>
                  </a:lnTo>
                  <a:lnTo>
                    <a:pt x="18" y="135"/>
                  </a:lnTo>
                  <a:lnTo>
                    <a:pt x="0" y="153"/>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9" name="Freeform 91"/>
            <p:cNvSpPr>
              <a:spLocks/>
            </p:cNvSpPr>
            <p:nvPr/>
          </p:nvSpPr>
          <p:spPr bwMode="auto">
            <a:xfrm>
              <a:off x="7370763" y="2981325"/>
              <a:ext cx="522287" cy="412750"/>
            </a:xfrm>
            <a:custGeom>
              <a:avLst/>
              <a:gdLst>
                <a:gd name="T0" fmla="*/ 82 w 329"/>
                <a:gd name="T1" fmla="*/ 80 h 260"/>
                <a:gd name="T2" fmla="*/ 73 w 329"/>
                <a:gd name="T3" fmla="*/ 89 h 260"/>
                <a:gd name="T4" fmla="*/ 55 w 329"/>
                <a:gd name="T5" fmla="*/ 98 h 260"/>
                <a:gd name="T6" fmla="*/ 27 w 329"/>
                <a:gd name="T7" fmla="*/ 125 h 260"/>
                <a:gd name="T8" fmla="*/ 0 w 329"/>
                <a:gd name="T9" fmla="*/ 152 h 260"/>
                <a:gd name="T10" fmla="*/ 27 w 329"/>
                <a:gd name="T11" fmla="*/ 161 h 260"/>
                <a:gd name="T12" fmla="*/ 55 w 329"/>
                <a:gd name="T13" fmla="*/ 179 h 260"/>
                <a:gd name="T14" fmla="*/ 109 w 329"/>
                <a:gd name="T15" fmla="*/ 214 h 260"/>
                <a:gd name="T16" fmla="*/ 164 w 329"/>
                <a:gd name="T17" fmla="*/ 259 h 260"/>
                <a:gd name="T18" fmla="*/ 237 w 329"/>
                <a:gd name="T19" fmla="*/ 206 h 260"/>
                <a:gd name="T20" fmla="*/ 301 w 329"/>
                <a:gd name="T21" fmla="*/ 152 h 260"/>
                <a:gd name="T22" fmla="*/ 319 w 329"/>
                <a:gd name="T23" fmla="*/ 89 h 260"/>
                <a:gd name="T24" fmla="*/ 328 w 329"/>
                <a:gd name="T25" fmla="*/ 27 h 260"/>
                <a:gd name="T26" fmla="*/ 292 w 329"/>
                <a:gd name="T27" fmla="*/ 9 h 260"/>
                <a:gd name="T28" fmla="*/ 246 w 329"/>
                <a:gd name="T29" fmla="*/ 0 h 260"/>
                <a:gd name="T30" fmla="*/ 246 w 329"/>
                <a:gd name="T31" fmla="*/ 35 h 260"/>
                <a:gd name="T32" fmla="*/ 246 w 329"/>
                <a:gd name="T33" fmla="*/ 80 h 260"/>
                <a:gd name="T34" fmla="*/ 183 w 329"/>
                <a:gd name="T35" fmla="*/ 89 h 260"/>
                <a:gd name="T36" fmla="*/ 109 w 329"/>
                <a:gd name="T37" fmla="*/ 98 h 260"/>
                <a:gd name="T38" fmla="*/ 100 w 329"/>
                <a:gd name="T39" fmla="*/ 89 h 260"/>
                <a:gd name="T40" fmla="*/ 91 w 329"/>
                <a:gd name="T41" fmla="*/ 89 h 260"/>
                <a:gd name="T42" fmla="*/ 91 w 329"/>
                <a:gd name="T43" fmla="*/ 80 h 260"/>
                <a:gd name="T44" fmla="*/ 82 w 329"/>
                <a:gd name="T45" fmla="*/ 8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9" h="260">
                  <a:moveTo>
                    <a:pt x="82" y="80"/>
                  </a:moveTo>
                  <a:lnTo>
                    <a:pt x="73" y="89"/>
                  </a:lnTo>
                  <a:lnTo>
                    <a:pt x="55" y="98"/>
                  </a:lnTo>
                  <a:lnTo>
                    <a:pt x="27" y="125"/>
                  </a:lnTo>
                  <a:lnTo>
                    <a:pt x="0" y="152"/>
                  </a:lnTo>
                  <a:lnTo>
                    <a:pt x="27" y="161"/>
                  </a:lnTo>
                  <a:lnTo>
                    <a:pt x="55" y="179"/>
                  </a:lnTo>
                  <a:lnTo>
                    <a:pt x="109" y="214"/>
                  </a:lnTo>
                  <a:lnTo>
                    <a:pt x="164" y="259"/>
                  </a:lnTo>
                  <a:lnTo>
                    <a:pt x="237" y="206"/>
                  </a:lnTo>
                  <a:lnTo>
                    <a:pt x="301" y="152"/>
                  </a:lnTo>
                  <a:lnTo>
                    <a:pt x="319" y="89"/>
                  </a:lnTo>
                  <a:lnTo>
                    <a:pt x="328" y="27"/>
                  </a:lnTo>
                  <a:lnTo>
                    <a:pt x="292" y="9"/>
                  </a:lnTo>
                  <a:lnTo>
                    <a:pt x="246" y="0"/>
                  </a:lnTo>
                  <a:lnTo>
                    <a:pt x="246" y="35"/>
                  </a:lnTo>
                  <a:lnTo>
                    <a:pt x="246" y="80"/>
                  </a:lnTo>
                  <a:lnTo>
                    <a:pt x="183" y="89"/>
                  </a:lnTo>
                  <a:lnTo>
                    <a:pt x="109" y="98"/>
                  </a:lnTo>
                  <a:lnTo>
                    <a:pt x="100" y="89"/>
                  </a:lnTo>
                  <a:lnTo>
                    <a:pt x="91" y="89"/>
                  </a:lnTo>
                  <a:lnTo>
                    <a:pt x="91" y="80"/>
                  </a:lnTo>
                  <a:lnTo>
                    <a:pt x="82" y="80"/>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0" name="Freeform 92"/>
            <p:cNvSpPr>
              <a:spLocks/>
            </p:cNvSpPr>
            <p:nvPr/>
          </p:nvSpPr>
          <p:spPr bwMode="auto">
            <a:xfrm>
              <a:off x="7207250" y="2509838"/>
              <a:ext cx="685800" cy="630237"/>
            </a:xfrm>
            <a:custGeom>
              <a:avLst/>
              <a:gdLst>
                <a:gd name="T0" fmla="*/ 0 w 432"/>
                <a:gd name="T1" fmla="*/ 0 h 397"/>
                <a:gd name="T2" fmla="*/ 0 w 432"/>
                <a:gd name="T3" fmla="*/ 36 h 397"/>
                <a:gd name="T4" fmla="*/ 0 w 432"/>
                <a:gd name="T5" fmla="*/ 81 h 397"/>
                <a:gd name="T6" fmla="*/ 27 w 432"/>
                <a:gd name="T7" fmla="*/ 108 h 397"/>
                <a:gd name="T8" fmla="*/ 54 w 432"/>
                <a:gd name="T9" fmla="*/ 135 h 397"/>
                <a:gd name="T10" fmla="*/ 27 w 432"/>
                <a:gd name="T11" fmla="*/ 144 h 397"/>
                <a:gd name="T12" fmla="*/ 0 w 432"/>
                <a:gd name="T13" fmla="*/ 162 h 397"/>
                <a:gd name="T14" fmla="*/ 0 w 432"/>
                <a:gd name="T15" fmla="*/ 198 h 397"/>
                <a:gd name="T16" fmla="*/ 0 w 432"/>
                <a:gd name="T17" fmla="*/ 243 h 397"/>
                <a:gd name="T18" fmla="*/ 99 w 432"/>
                <a:gd name="T19" fmla="*/ 306 h 397"/>
                <a:gd name="T20" fmla="*/ 188 w 432"/>
                <a:gd name="T21" fmla="*/ 378 h 397"/>
                <a:gd name="T22" fmla="*/ 207 w 432"/>
                <a:gd name="T23" fmla="*/ 388 h 397"/>
                <a:gd name="T24" fmla="*/ 216 w 432"/>
                <a:gd name="T25" fmla="*/ 396 h 397"/>
                <a:gd name="T26" fmla="*/ 288 w 432"/>
                <a:gd name="T27" fmla="*/ 388 h 397"/>
                <a:gd name="T28" fmla="*/ 350 w 432"/>
                <a:gd name="T29" fmla="*/ 378 h 397"/>
                <a:gd name="T30" fmla="*/ 350 w 432"/>
                <a:gd name="T31" fmla="*/ 333 h 397"/>
                <a:gd name="T32" fmla="*/ 350 w 432"/>
                <a:gd name="T33" fmla="*/ 297 h 397"/>
                <a:gd name="T34" fmla="*/ 243 w 432"/>
                <a:gd name="T35" fmla="*/ 252 h 397"/>
                <a:gd name="T36" fmla="*/ 134 w 432"/>
                <a:gd name="T37" fmla="*/ 216 h 397"/>
                <a:gd name="T38" fmla="*/ 134 w 432"/>
                <a:gd name="T39" fmla="*/ 198 h 397"/>
                <a:gd name="T40" fmla="*/ 134 w 432"/>
                <a:gd name="T41" fmla="*/ 189 h 397"/>
                <a:gd name="T42" fmla="*/ 261 w 432"/>
                <a:gd name="T43" fmla="*/ 225 h 397"/>
                <a:gd name="T44" fmla="*/ 377 w 432"/>
                <a:gd name="T45" fmla="*/ 270 h 397"/>
                <a:gd name="T46" fmla="*/ 368 w 432"/>
                <a:gd name="T47" fmla="*/ 216 h 397"/>
                <a:gd name="T48" fmla="*/ 350 w 432"/>
                <a:gd name="T49" fmla="*/ 162 h 397"/>
                <a:gd name="T50" fmla="*/ 395 w 432"/>
                <a:gd name="T51" fmla="*/ 162 h 397"/>
                <a:gd name="T52" fmla="*/ 431 w 432"/>
                <a:gd name="T53" fmla="*/ 162 h 397"/>
                <a:gd name="T54" fmla="*/ 431 w 432"/>
                <a:gd name="T55" fmla="*/ 135 h 397"/>
                <a:gd name="T56" fmla="*/ 431 w 432"/>
                <a:gd name="T57" fmla="*/ 108 h 397"/>
                <a:gd name="T58" fmla="*/ 395 w 432"/>
                <a:gd name="T59" fmla="*/ 90 h 397"/>
                <a:gd name="T60" fmla="*/ 350 w 432"/>
                <a:gd name="T61" fmla="*/ 81 h 397"/>
                <a:gd name="T62" fmla="*/ 341 w 432"/>
                <a:gd name="T63" fmla="*/ 54 h 397"/>
                <a:gd name="T64" fmla="*/ 324 w 432"/>
                <a:gd name="T65" fmla="*/ 27 h 397"/>
                <a:gd name="T66" fmla="*/ 270 w 432"/>
                <a:gd name="T67" fmla="*/ 27 h 397"/>
                <a:gd name="T68" fmla="*/ 216 w 432"/>
                <a:gd name="T69" fmla="*/ 27 h 397"/>
                <a:gd name="T70" fmla="*/ 179 w 432"/>
                <a:gd name="T71" fmla="*/ 54 h 397"/>
                <a:gd name="T72" fmla="*/ 134 w 432"/>
                <a:gd name="T73" fmla="*/ 81 h 397"/>
                <a:gd name="T74" fmla="*/ 99 w 432"/>
                <a:gd name="T75" fmla="*/ 54 h 397"/>
                <a:gd name="T76" fmla="*/ 63 w 432"/>
                <a:gd name="T77" fmla="*/ 36 h 397"/>
                <a:gd name="T78" fmla="*/ 36 w 432"/>
                <a:gd name="T79" fmla="*/ 18 h 397"/>
                <a:gd name="T80" fmla="*/ 0 w 432"/>
                <a:gd name="T81"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397">
                  <a:moveTo>
                    <a:pt x="0" y="0"/>
                  </a:moveTo>
                  <a:lnTo>
                    <a:pt x="0" y="36"/>
                  </a:lnTo>
                  <a:lnTo>
                    <a:pt x="0" y="81"/>
                  </a:lnTo>
                  <a:lnTo>
                    <a:pt x="27" y="108"/>
                  </a:lnTo>
                  <a:lnTo>
                    <a:pt x="54" y="135"/>
                  </a:lnTo>
                  <a:lnTo>
                    <a:pt x="27" y="144"/>
                  </a:lnTo>
                  <a:lnTo>
                    <a:pt x="0" y="162"/>
                  </a:lnTo>
                  <a:lnTo>
                    <a:pt x="0" y="198"/>
                  </a:lnTo>
                  <a:lnTo>
                    <a:pt x="0" y="243"/>
                  </a:lnTo>
                  <a:lnTo>
                    <a:pt x="99" y="306"/>
                  </a:lnTo>
                  <a:lnTo>
                    <a:pt x="188" y="378"/>
                  </a:lnTo>
                  <a:lnTo>
                    <a:pt x="207" y="388"/>
                  </a:lnTo>
                  <a:lnTo>
                    <a:pt x="216" y="396"/>
                  </a:lnTo>
                  <a:lnTo>
                    <a:pt x="288" y="388"/>
                  </a:lnTo>
                  <a:lnTo>
                    <a:pt x="350" y="378"/>
                  </a:lnTo>
                  <a:lnTo>
                    <a:pt x="350" y="333"/>
                  </a:lnTo>
                  <a:lnTo>
                    <a:pt x="350" y="297"/>
                  </a:lnTo>
                  <a:lnTo>
                    <a:pt x="243" y="252"/>
                  </a:lnTo>
                  <a:lnTo>
                    <a:pt x="134" y="216"/>
                  </a:lnTo>
                  <a:lnTo>
                    <a:pt x="134" y="198"/>
                  </a:lnTo>
                  <a:lnTo>
                    <a:pt x="134" y="189"/>
                  </a:lnTo>
                  <a:lnTo>
                    <a:pt x="261" y="225"/>
                  </a:lnTo>
                  <a:lnTo>
                    <a:pt x="377" y="270"/>
                  </a:lnTo>
                  <a:lnTo>
                    <a:pt x="368" y="216"/>
                  </a:lnTo>
                  <a:lnTo>
                    <a:pt x="350" y="162"/>
                  </a:lnTo>
                  <a:lnTo>
                    <a:pt x="395" y="162"/>
                  </a:lnTo>
                  <a:lnTo>
                    <a:pt x="431" y="162"/>
                  </a:lnTo>
                  <a:lnTo>
                    <a:pt x="431" y="135"/>
                  </a:lnTo>
                  <a:lnTo>
                    <a:pt x="431" y="108"/>
                  </a:lnTo>
                  <a:lnTo>
                    <a:pt x="395" y="90"/>
                  </a:lnTo>
                  <a:lnTo>
                    <a:pt x="350" y="81"/>
                  </a:lnTo>
                  <a:lnTo>
                    <a:pt x="341" y="54"/>
                  </a:lnTo>
                  <a:lnTo>
                    <a:pt x="324" y="27"/>
                  </a:lnTo>
                  <a:lnTo>
                    <a:pt x="270" y="27"/>
                  </a:lnTo>
                  <a:lnTo>
                    <a:pt x="216" y="27"/>
                  </a:lnTo>
                  <a:lnTo>
                    <a:pt x="179" y="54"/>
                  </a:lnTo>
                  <a:lnTo>
                    <a:pt x="134" y="81"/>
                  </a:lnTo>
                  <a:lnTo>
                    <a:pt x="99" y="54"/>
                  </a:lnTo>
                  <a:lnTo>
                    <a:pt x="63" y="36"/>
                  </a:lnTo>
                  <a:lnTo>
                    <a:pt x="36" y="18"/>
                  </a:lnTo>
                  <a:lnTo>
                    <a:pt x="0" y="0"/>
                  </a:lnTo>
                </a:path>
              </a:pathLst>
            </a:custGeom>
            <a:solidFill>
              <a:schemeClr val="accent1">
                <a:lumMod val="50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2146" name="Freeform 98"/>
          <p:cNvSpPr>
            <a:spLocks/>
          </p:cNvSpPr>
          <p:nvPr/>
        </p:nvSpPr>
        <p:spPr bwMode="auto">
          <a:xfrm>
            <a:off x="7840663" y="1568450"/>
            <a:ext cx="428625" cy="428625"/>
          </a:xfrm>
          <a:custGeom>
            <a:avLst/>
            <a:gdLst>
              <a:gd name="T0" fmla="*/ 0 w 270"/>
              <a:gd name="T1" fmla="*/ 0 h 270"/>
              <a:gd name="T2" fmla="*/ 18 w 270"/>
              <a:gd name="T3" fmla="*/ 36 h 270"/>
              <a:gd name="T4" fmla="*/ 27 w 270"/>
              <a:gd name="T5" fmla="*/ 81 h 270"/>
              <a:gd name="T6" fmla="*/ 54 w 270"/>
              <a:gd name="T7" fmla="*/ 117 h 270"/>
              <a:gd name="T8" fmla="*/ 80 w 270"/>
              <a:gd name="T9" fmla="*/ 162 h 270"/>
              <a:gd name="T10" fmla="*/ 153 w 270"/>
              <a:gd name="T11" fmla="*/ 216 h 270"/>
              <a:gd name="T12" fmla="*/ 215 w 270"/>
              <a:gd name="T13" fmla="*/ 269 h 270"/>
              <a:gd name="T14" fmla="*/ 242 w 270"/>
              <a:gd name="T15" fmla="*/ 251 h 270"/>
              <a:gd name="T16" fmla="*/ 269 w 270"/>
              <a:gd name="T17" fmla="*/ 242 h 270"/>
              <a:gd name="T18" fmla="*/ 242 w 270"/>
              <a:gd name="T19" fmla="*/ 189 h 270"/>
              <a:gd name="T20" fmla="*/ 215 w 270"/>
              <a:gd name="T21" fmla="*/ 135 h 270"/>
              <a:gd name="T22" fmla="*/ 153 w 270"/>
              <a:gd name="T23" fmla="*/ 90 h 270"/>
              <a:gd name="T24" fmla="*/ 80 w 270"/>
              <a:gd name="T25" fmla="*/ 54 h 270"/>
              <a:gd name="T26" fmla="*/ 63 w 270"/>
              <a:gd name="T27" fmla="*/ 36 h 270"/>
              <a:gd name="T28" fmla="*/ 36 w 270"/>
              <a:gd name="T29" fmla="*/ 27 h 270"/>
              <a:gd name="T30" fmla="*/ 18 w 270"/>
              <a:gd name="T31" fmla="*/ 9 h 270"/>
              <a:gd name="T32" fmla="*/ 0 w 270"/>
              <a:gd name="T3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270">
                <a:moveTo>
                  <a:pt x="0" y="0"/>
                </a:moveTo>
                <a:lnTo>
                  <a:pt x="18" y="36"/>
                </a:lnTo>
                <a:lnTo>
                  <a:pt x="27" y="81"/>
                </a:lnTo>
                <a:lnTo>
                  <a:pt x="54" y="117"/>
                </a:lnTo>
                <a:lnTo>
                  <a:pt x="80" y="162"/>
                </a:lnTo>
                <a:lnTo>
                  <a:pt x="153" y="216"/>
                </a:lnTo>
                <a:lnTo>
                  <a:pt x="215" y="269"/>
                </a:lnTo>
                <a:lnTo>
                  <a:pt x="242" y="251"/>
                </a:lnTo>
                <a:lnTo>
                  <a:pt x="269" y="242"/>
                </a:lnTo>
                <a:lnTo>
                  <a:pt x="242" y="189"/>
                </a:lnTo>
                <a:lnTo>
                  <a:pt x="215" y="135"/>
                </a:lnTo>
                <a:lnTo>
                  <a:pt x="153" y="90"/>
                </a:lnTo>
                <a:lnTo>
                  <a:pt x="80" y="54"/>
                </a:lnTo>
                <a:lnTo>
                  <a:pt x="63" y="36"/>
                </a:lnTo>
                <a:lnTo>
                  <a:pt x="36" y="27"/>
                </a:lnTo>
                <a:lnTo>
                  <a:pt x="18" y="9"/>
                </a:lnTo>
                <a:lnTo>
                  <a:pt x="0"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9" name="Freeform 101"/>
          <p:cNvSpPr>
            <a:spLocks/>
          </p:cNvSpPr>
          <p:nvPr/>
        </p:nvSpPr>
        <p:spPr bwMode="auto">
          <a:xfrm>
            <a:off x="8616950" y="2036763"/>
            <a:ext cx="298450" cy="1103312"/>
          </a:xfrm>
          <a:custGeom>
            <a:avLst/>
            <a:gdLst>
              <a:gd name="T0" fmla="*/ 53 w 188"/>
              <a:gd name="T1" fmla="*/ 676 h 695"/>
              <a:gd name="T2" fmla="*/ 98 w 188"/>
              <a:gd name="T3" fmla="*/ 631 h 695"/>
              <a:gd name="T4" fmla="*/ 134 w 188"/>
              <a:gd name="T5" fmla="*/ 595 h 695"/>
              <a:gd name="T6" fmla="*/ 152 w 188"/>
              <a:gd name="T7" fmla="*/ 469 h 695"/>
              <a:gd name="T8" fmla="*/ 160 w 188"/>
              <a:gd name="T9" fmla="*/ 351 h 695"/>
              <a:gd name="T10" fmla="*/ 80 w 188"/>
              <a:gd name="T11" fmla="*/ 171 h 695"/>
              <a:gd name="T12" fmla="*/ 0 w 188"/>
              <a:gd name="T13" fmla="*/ 0 h 695"/>
              <a:gd name="T14" fmla="*/ 18 w 188"/>
              <a:gd name="T15" fmla="*/ 0 h 695"/>
              <a:gd name="T16" fmla="*/ 27 w 188"/>
              <a:gd name="T17" fmla="*/ 0 h 695"/>
              <a:gd name="T18" fmla="*/ 107 w 188"/>
              <a:gd name="T19" fmla="*/ 171 h 695"/>
              <a:gd name="T20" fmla="*/ 187 w 188"/>
              <a:gd name="T21" fmla="*/ 351 h 695"/>
              <a:gd name="T22" fmla="*/ 178 w 188"/>
              <a:gd name="T23" fmla="*/ 469 h 695"/>
              <a:gd name="T24" fmla="*/ 160 w 188"/>
              <a:gd name="T25" fmla="*/ 595 h 695"/>
              <a:gd name="T26" fmla="*/ 107 w 188"/>
              <a:gd name="T27" fmla="*/ 649 h 695"/>
              <a:gd name="T28" fmla="*/ 53 w 188"/>
              <a:gd name="T29" fmla="*/ 694 h 695"/>
              <a:gd name="T30" fmla="*/ 53 w 188"/>
              <a:gd name="T31" fmla="*/ 686 h 695"/>
              <a:gd name="T32" fmla="*/ 53 w 188"/>
              <a:gd name="T3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695">
                <a:moveTo>
                  <a:pt x="53" y="676"/>
                </a:moveTo>
                <a:lnTo>
                  <a:pt x="98" y="631"/>
                </a:lnTo>
                <a:lnTo>
                  <a:pt x="134" y="595"/>
                </a:lnTo>
                <a:lnTo>
                  <a:pt x="152" y="469"/>
                </a:lnTo>
                <a:lnTo>
                  <a:pt x="160" y="351"/>
                </a:lnTo>
                <a:lnTo>
                  <a:pt x="80" y="171"/>
                </a:lnTo>
                <a:lnTo>
                  <a:pt x="0" y="0"/>
                </a:lnTo>
                <a:lnTo>
                  <a:pt x="18" y="0"/>
                </a:lnTo>
                <a:lnTo>
                  <a:pt x="27" y="0"/>
                </a:lnTo>
                <a:lnTo>
                  <a:pt x="107" y="171"/>
                </a:lnTo>
                <a:lnTo>
                  <a:pt x="187" y="351"/>
                </a:lnTo>
                <a:lnTo>
                  <a:pt x="178" y="469"/>
                </a:lnTo>
                <a:lnTo>
                  <a:pt x="160" y="595"/>
                </a:lnTo>
                <a:lnTo>
                  <a:pt x="107" y="649"/>
                </a:lnTo>
                <a:lnTo>
                  <a:pt x="53" y="694"/>
                </a:lnTo>
                <a:lnTo>
                  <a:pt x="53" y="686"/>
                </a:lnTo>
                <a:lnTo>
                  <a:pt x="53" y="676"/>
                </a:lnTo>
              </a:path>
            </a:pathLst>
          </a:custGeom>
          <a:solidFill>
            <a:srgbClr val="FFF8E3"/>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51" name="Freeform 103"/>
          <p:cNvSpPr>
            <a:spLocks/>
          </p:cNvSpPr>
          <p:nvPr/>
        </p:nvSpPr>
        <p:spPr bwMode="auto">
          <a:xfrm>
            <a:off x="8399463" y="3138488"/>
            <a:ext cx="260350" cy="127000"/>
          </a:xfrm>
          <a:custGeom>
            <a:avLst/>
            <a:gdLst>
              <a:gd name="T0" fmla="*/ 163 w 164"/>
              <a:gd name="T1" fmla="*/ 0 h 80"/>
              <a:gd name="T2" fmla="*/ 163 w 164"/>
              <a:gd name="T3" fmla="*/ 9 h 80"/>
              <a:gd name="T4" fmla="*/ 163 w 164"/>
              <a:gd name="T5" fmla="*/ 26 h 80"/>
              <a:gd name="T6" fmla="*/ 82 w 164"/>
              <a:gd name="T7" fmla="*/ 53 h 80"/>
              <a:gd name="T8" fmla="*/ 0 w 164"/>
              <a:gd name="T9" fmla="*/ 79 h 80"/>
              <a:gd name="T10" fmla="*/ 0 w 164"/>
              <a:gd name="T11" fmla="*/ 62 h 80"/>
              <a:gd name="T12" fmla="*/ 0 w 164"/>
              <a:gd name="T13" fmla="*/ 53 h 80"/>
              <a:gd name="T14" fmla="*/ 45 w 164"/>
              <a:gd name="T15" fmla="*/ 35 h 80"/>
              <a:gd name="T16" fmla="*/ 82 w 164"/>
              <a:gd name="T17" fmla="*/ 26 h 80"/>
              <a:gd name="T18" fmla="*/ 127 w 164"/>
              <a:gd name="T19" fmla="*/ 9 h 80"/>
              <a:gd name="T20" fmla="*/ 163 w 164"/>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80">
                <a:moveTo>
                  <a:pt x="163" y="0"/>
                </a:moveTo>
                <a:lnTo>
                  <a:pt x="163" y="9"/>
                </a:lnTo>
                <a:lnTo>
                  <a:pt x="163" y="26"/>
                </a:lnTo>
                <a:lnTo>
                  <a:pt x="82" y="53"/>
                </a:lnTo>
                <a:lnTo>
                  <a:pt x="0" y="79"/>
                </a:lnTo>
                <a:lnTo>
                  <a:pt x="0" y="62"/>
                </a:lnTo>
                <a:lnTo>
                  <a:pt x="0" y="53"/>
                </a:lnTo>
                <a:lnTo>
                  <a:pt x="45" y="35"/>
                </a:lnTo>
                <a:lnTo>
                  <a:pt x="82" y="26"/>
                </a:lnTo>
                <a:lnTo>
                  <a:pt x="127" y="9"/>
                </a:lnTo>
                <a:lnTo>
                  <a:pt x="163" y="0"/>
                </a:lnTo>
              </a:path>
            </a:pathLst>
          </a:custGeom>
          <a:solidFill>
            <a:srgbClr val="FFF8E3"/>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 name="Group 1"/>
          <p:cNvGrpSpPr/>
          <p:nvPr/>
        </p:nvGrpSpPr>
        <p:grpSpPr>
          <a:xfrm>
            <a:off x="31750" y="2424113"/>
            <a:ext cx="1752600" cy="930275"/>
            <a:chOff x="31750" y="2424113"/>
            <a:chExt cx="1752600" cy="930275"/>
          </a:xfrm>
          <a:solidFill>
            <a:srgbClr val="FFFF00"/>
          </a:solidFill>
        </p:grpSpPr>
        <p:sp>
          <p:nvSpPr>
            <p:cNvPr id="2055" name="Freeform 7"/>
            <p:cNvSpPr>
              <a:spLocks/>
            </p:cNvSpPr>
            <p:nvPr/>
          </p:nvSpPr>
          <p:spPr bwMode="auto">
            <a:xfrm>
              <a:off x="31750" y="2981325"/>
              <a:ext cx="644525" cy="328613"/>
            </a:xfrm>
            <a:custGeom>
              <a:avLst/>
              <a:gdLst>
                <a:gd name="T0" fmla="*/ 27 w 406"/>
                <a:gd name="T1" fmla="*/ 27 h 207"/>
                <a:gd name="T2" fmla="*/ 18 w 406"/>
                <a:gd name="T3" fmla="*/ 107 h 207"/>
                <a:gd name="T4" fmla="*/ 0 w 406"/>
                <a:gd name="T5" fmla="*/ 206 h 207"/>
                <a:gd name="T6" fmla="*/ 108 w 406"/>
                <a:gd name="T7" fmla="*/ 206 h 207"/>
                <a:gd name="T8" fmla="*/ 216 w 406"/>
                <a:gd name="T9" fmla="*/ 206 h 207"/>
                <a:gd name="T10" fmla="*/ 261 w 406"/>
                <a:gd name="T11" fmla="*/ 153 h 207"/>
                <a:gd name="T12" fmla="*/ 297 w 406"/>
                <a:gd name="T13" fmla="*/ 99 h 207"/>
                <a:gd name="T14" fmla="*/ 342 w 406"/>
                <a:gd name="T15" fmla="*/ 99 h 207"/>
                <a:gd name="T16" fmla="*/ 378 w 406"/>
                <a:gd name="T17" fmla="*/ 99 h 207"/>
                <a:gd name="T18" fmla="*/ 396 w 406"/>
                <a:gd name="T19" fmla="*/ 62 h 207"/>
                <a:gd name="T20" fmla="*/ 405 w 406"/>
                <a:gd name="T21" fmla="*/ 27 h 207"/>
                <a:gd name="T22" fmla="*/ 369 w 406"/>
                <a:gd name="T23" fmla="*/ 27 h 207"/>
                <a:gd name="T24" fmla="*/ 324 w 406"/>
                <a:gd name="T25" fmla="*/ 27 h 207"/>
                <a:gd name="T26" fmla="*/ 270 w 406"/>
                <a:gd name="T27" fmla="*/ 36 h 207"/>
                <a:gd name="T28" fmla="*/ 216 w 406"/>
                <a:gd name="T29" fmla="*/ 54 h 207"/>
                <a:gd name="T30" fmla="*/ 207 w 406"/>
                <a:gd name="T31" fmla="*/ 27 h 207"/>
                <a:gd name="T32" fmla="*/ 189 w 406"/>
                <a:gd name="T33" fmla="*/ 0 h 207"/>
                <a:gd name="T34" fmla="*/ 153 w 406"/>
                <a:gd name="T35" fmla="*/ 0 h 207"/>
                <a:gd name="T36" fmla="*/ 108 w 406"/>
                <a:gd name="T37" fmla="*/ 9 h 207"/>
                <a:gd name="T38" fmla="*/ 72 w 406"/>
                <a:gd name="T39" fmla="*/ 18 h 207"/>
                <a:gd name="T40" fmla="*/ 27 w 406"/>
                <a:gd name="T41" fmla="*/ 2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6" h="207">
                  <a:moveTo>
                    <a:pt x="27" y="27"/>
                  </a:moveTo>
                  <a:lnTo>
                    <a:pt x="18" y="107"/>
                  </a:lnTo>
                  <a:lnTo>
                    <a:pt x="0" y="206"/>
                  </a:lnTo>
                  <a:lnTo>
                    <a:pt x="108" y="206"/>
                  </a:lnTo>
                  <a:lnTo>
                    <a:pt x="216" y="206"/>
                  </a:lnTo>
                  <a:lnTo>
                    <a:pt x="261" y="153"/>
                  </a:lnTo>
                  <a:lnTo>
                    <a:pt x="297" y="99"/>
                  </a:lnTo>
                  <a:lnTo>
                    <a:pt x="342" y="99"/>
                  </a:lnTo>
                  <a:lnTo>
                    <a:pt x="378" y="99"/>
                  </a:lnTo>
                  <a:lnTo>
                    <a:pt x="396" y="62"/>
                  </a:lnTo>
                  <a:lnTo>
                    <a:pt x="405" y="27"/>
                  </a:lnTo>
                  <a:lnTo>
                    <a:pt x="369" y="27"/>
                  </a:lnTo>
                  <a:lnTo>
                    <a:pt x="324" y="27"/>
                  </a:lnTo>
                  <a:lnTo>
                    <a:pt x="270" y="36"/>
                  </a:lnTo>
                  <a:lnTo>
                    <a:pt x="216" y="54"/>
                  </a:lnTo>
                  <a:lnTo>
                    <a:pt x="207" y="27"/>
                  </a:lnTo>
                  <a:lnTo>
                    <a:pt x="189" y="0"/>
                  </a:lnTo>
                  <a:lnTo>
                    <a:pt x="153" y="0"/>
                  </a:lnTo>
                  <a:lnTo>
                    <a:pt x="108" y="9"/>
                  </a:lnTo>
                  <a:lnTo>
                    <a:pt x="72" y="18"/>
                  </a:lnTo>
                  <a:lnTo>
                    <a:pt x="27" y="27"/>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6" name="Freeform 8"/>
            <p:cNvSpPr>
              <a:spLocks/>
            </p:cNvSpPr>
            <p:nvPr/>
          </p:nvSpPr>
          <p:spPr bwMode="auto">
            <a:xfrm>
              <a:off x="333375" y="2765425"/>
              <a:ext cx="468313" cy="304800"/>
            </a:xfrm>
            <a:custGeom>
              <a:avLst/>
              <a:gdLst>
                <a:gd name="T0" fmla="*/ 27 w 295"/>
                <a:gd name="T1" fmla="*/ 28 h 192"/>
                <a:gd name="T2" fmla="*/ 18 w 295"/>
                <a:gd name="T3" fmla="*/ 82 h 192"/>
                <a:gd name="T4" fmla="*/ 0 w 295"/>
                <a:gd name="T5" fmla="*/ 137 h 192"/>
                <a:gd name="T6" fmla="*/ 18 w 295"/>
                <a:gd name="T7" fmla="*/ 164 h 192"/>
                <a:gd name="T8" fmla="*/ 27 w 295"/>
                <a:gd name="T9" fmla="*/ 191 h 192"/>
                <a:gd name="T10" fmla="*/ 80 w 295"/>
                <a:gd name="T11" fmla="*/ 173 h 192"/>
                <a:gd name="T12" fmla="*/ 134 w 295"/>
                <a:gd name="T13" fmla="*/ 164 h 192"/>
                <a:gd name="T14" fmla="*/ 179 w 295"/>
                <a:gd name="T15" fmla="*/ 164 h 192"/>
                <a:gd name="T16" fmla="*/ 214 w 295"/>
                <a:gd name="T17" fmla="*/ 164 h 192"/>
                <a:gd name="T18" fmla="*/ 232 w 295"/>
                <a:gd name="T19" fmla="*/ 145 h 192"/>
                <a:gd name="T20" fmla="*/ 241 w 295"/>
                <a:gd name="T21" fmla="*/ 137 h 192"/>
                <a:gd name="T22" fmla="*/ 241 w 295"/>
                <a:gd name="T23" fmla="*/ 119 h 192"/>
                <a:gd name="T24" fmla="*/ 241 w 295"/>
                <a:gd name="T25" fmla="*/ 109 h 192"/>
                <a:gd name="T26" fmla="*/ 267 w 295"/>
                <a:gd name="T27" fmla="*/ 91 h 192"/>
                <a:gd name="T28" fmla="*/ 294 w 295"/>
                <a:gd name="T29" fmla="*/ 82 h 192"/>
                <a:gd name="T30" fmla="*/ 294 w 295"/>
                <a:gd name="T31" fmla="*/ 55 h 192"/>
                <a:gd name="T32" fmla="*/ 294 w 295"/>
                <a:gd name="T33" fmla="*/ 28 h 192"/>
                <a:gd name="T34" fmla="*/ 179 w 295"/>
                <a:gd name="T35" fmla="*/ 9 h 192"/>
                <a:gd name="T36" fmla="*/ 53 w 295"/>
                <a:gd name="T37" fmla="*/ 0 h 192"/>
                <a:gd name="T38" fmla="*/ 44 w 295"/>
                <a:gd name="T39" fmla="*/ 0 h 192"/>
                <a:gd name="T40" fmla="*/ 36 w 295"/>
                <a:gd name="T41" fmla="*/ 9 h 192"/>
                <a:gd name="T42" fmla="*/ 36 w 295"/>
                <a:gd name="T43" fmla="*/ 18 h 192"/>
                <a:gd name="T44" fmla="*/ 27 w 295"/>
                <a:gd name="T45"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5" h="192">
                  <a:moveTo>
                    <a:pt x="27" y="28"/>
                  </a:moveTo>
                  <a:lnTo>
                    <a:pt x="18" y="82"/>
                  </a:lnTo>
                  <a:lnTo>
                    <a:pt x="0" y="137"/>
                  </a:lnTo>
                  <a:lnTo>
                    <a:pt x="18" y="164"/>
                  </a:lnTo>
                  <a:lnTo>
                    <a:pt x="27" y="191"/>
                  </a:lnTo>
                  <a:lnTo>
                    <a:pt x="80" y="173"/>
                  </a:lnTo>
                  <a:lnTo>
                    <a:pt x="134" y="164"/>
                  </a:lnTo>
                  <a:lnTo>
                    <a:pt x="179" y="164"/>
                  </a:lnTo>
                  <a:lnTo>
                    <a:pt x="214" y="164"/>
                  </a:lnTo>
                  <a:lnTo>
                    <a:pt x="232" y="145"/>
                  </a:lnTo>
                  <a:lnTo>
                    <a:pt x="241" y="137"/>
                  </a:lnTo>
                  <a:lnTo>
                    <a:pt x="241" y="119"/>
                  </a:lnTo>
                  <a:lnTo>
                    <a:pt x="241" y="109"/>
                  </a:lnTo>
                  <a:lnTo>
                    <a:pt x="267" y="91"/>
                  </a:lnTo>
                  <a:lnTo>
                    <a:pt x="294" y="82"/>
                  </a:lnTo>
                  <a:lnTo>
                    <a:pt x="294" y="55"/>
                  </a:lnTo>
                  <a:lnTo>
                    <a:pt x="294" y="28"/>
                  </a:lnTo>
                  <a:lnTo>
                    <a:pt x="179" y="9"/>
                  </a:lnTo>
                  <a:lnTo>
                    <a:pt x="53" y="0"/>
                  </a:lnTo>
                  <a:lnTo>
                    <a:pt x="44" y="0"/>
                  </a:lnTo>
                  <a:lnTo>
                    <a:pt x="36" y="9"/>
                  </a:lnTo>
                  <a:lnTo>
                    <a:pt x="36" y="18"/>
                  </a:lnTo>
                  <a:lnTo>
                    <a:pt x="27" y="28"/>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7" name="Freeform 9"/>
            <p:cNvSpPr>
              <a:spLocks/>
            </p:cNvSpPr>
            <p:nvPr/>
          </p:nvSpPr>
          <p:spPr bwMode="auto">
            <a:xfrm>
              <a:off x="412750" y="2509838"/>
              <a:ext cx="815975" cy="471487"/>
            </a:xfrm>
            <a:custGeom>
              <a:avLst/>
              <a:gdLst>
                <a:gd name="T0" fmla="*/ 0 w 514"/>
                <a:gd name="T1" fmla="*/ 162 h 297"/>
                <a:gd name="T2" fmla="*/ 126 w 514"/>
                <a:gd name="T3" fmla="*/ 171 h 297"/>
                <a:gd name="T4" fmla="*/ 243 w 514"/>
                <a:gd name="T5" fmla="*/ 189 h 297"/>
                <a:gd name="T6" fmla="*/ 243 w 514"/>
                <a:gd name="T7" fmla="*/ 216 h 297"/>
                <a:gd name="T8" fmla="*/ 243 w 514"/>
                <a:gd name="T9" fmla="*/ 243 h 297"/>
                <a:gd name="T10" fmla="*/ 216 w 514"/>
                <a:gd name="T11" fmla="*/ 251 h 297"/>
                <a:gd name="T12" fmla="*/ 189 w 514"/>
                <a:gd name="T13" fmla="*/ 269 h 297"/>
                <a:gd name="T14" fmla="*/ 189 w 514"/>
                <a:gd name="T15" fmla="*/ 278 h 297"/>
                <a:gd name="T16" fmla="*/ 189 w 514"/>
                <a:gd name="T17" fmla="*/ 296 h 297"/>
                <a:gd name="T18" fmla="*/ 297 w 514"/>
                <a:gd name="T19" fmla="*/ 278 h 297"/>
                <a:gd name="T20" fmla="*/ 405 w 514"/>
                <a:gd name="T21" fmla="*/ 269 h 297"/>
                <a:gd name="T22" fmla="*/ 405 w 514"/>
                <a:gd name="T23" fmla="*/ 224 h 297"/>
                <a:gd name="T24" fmla="*/ 405 w 514"/>
                <a:gd name="T25" fmla="*/ 189 h 297"/>
                <a:gd name="T26" fmla="*/ 459 w 514"/>
                <a:gd name="T27" fmla="*/ 162 h 297"/>
                <a:gd name="T28" fmla="*/ 513 w 514"/>
                <a:gd name="T29" fmla="*/ 134 h 297"/>
                <a:gd name="T30" fmla="*/ 513 w 514"/>
                <a:gd name="T31" fmla="*/ 81 h 297"/>
                <a:gd name="T32" fmla="*/ 513 w 514"/>
                <a:gd name="T33" fmla="*/ 27 h 297"/>
                <a:gd name="T34" fmla="*/ 486 w 514"/>
                <a:gd name="T35" fmla="*/ 9 h 297"/>
                <a:gd name="T36" fmla="*/ 459 w 514"/>
                <a:gd name="T37" fmla="*/ 0 h 297"/>
                <a:gd name="T38" fmla="*/ 378 w 514"/>
                <a:gd name="T39" fmla="*/ 54 h 297"/>
                <a:gd name="T40" fmla="*/ 297 w 514"/>
                <a:gd name="T41" fmla="*/ 107 h 297"/>
                <a:gd name="T42" fmla="*/ 216 w 514"/>
                <a:gd name="T43" fmla="*/ 90 h 297"/>
                <a:gd name="T44" fmla="*/ 135 w 514"/>
                <a:gd name="T45" fmla="*/ 81 h 297"/>
                <a:gd name="T46" fmla="*/ 99 w 514"/>
                <a:gd name="T47" fmla="*/ 99 h 297"/>
                <a:gd name="T48" fmla="*/ 63 w 514"/>
                <a:gd name="T49" fmla="*/ 117 h 297"/>
                <a:gd name="T50" fmla="*/ 36 w 514"/>
                <a:gd name="T51" fmla="*/ 134 h 297"/>
                <a:gd name="T52" fmla="*/ 0 w 514"/>
                <a:gd name="T53" fmla="*/ 16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4" h="297">
                  <a:moveTo>
                    <a:pt x="0" y="162"/>
                  </a:moveTo>
                  <a:lnTo>
                    <a:pt x="126" y="171"/>
                  </a:lnTo>
                  <a:lnTo>
                    <a:pt x="243" y="189"/>
                  </a:lnTo>
                  <a:lnTo>
                    <a:pt x="243" y="216"/>
                  </a:lnTo>
                  <a:lnTo>
                    <a:pt x="243" y="243"/>
                  </a:lnTo>
                  <a:lnTo>
                    <a:pt x="216" y="251"/>
                  </a:lnTo>
                  <a:lnTo>
                    <a:pt x="189" y="269"/>
                  </a:lnTo>
                  <a:lnTo>
                    <a:pt x="189" y="278"/>
                  </a:lnTo>
                  <a:lnTo>
                    <a:pt x="189" y="296"/>
                  </a:lnTo>
                  <a:lnTo>
                    <a:pt x="297" y="278"/>
                  </a:lnTo>
                  <a:lnTo>
                    <a:pt x="405" y="269"/>
                  </a:lnTo>
                  <a:lnTo>
                    <a:pt x="405" y="224"/>
                  </a:lnTo>
                  <a:lnTo>
                    <a:pt x="405" y="189"/>
                  </a:lnTo>
                  <a:lnTo>
                    <a:pt x="459" y="162"/>
                  </a:lnTo>
                  <a:lnTo>
                    <a:pt x="513" y="134"/>
                  </a:lnTo>
                  <a:lnTo>
                    <a:pt x="513" y="81"/>
                  </a:lnTo>
                  <a:lnTo>
                    <a:pt x="513" y="27"/>
                  </a:lnTo>
                  <a:lnTo>
                    <a:pt x="486" y="9"/>
                  </a:lnTo>
                  <a:lnTo>
                    <a:pt x="459" y="0"/>
                  </a:lnTo>
                  <a:lnTo>
                    <a:pt x="378" y="54"/>
                  </a:lnTo>
                  <a:lnTo>
                    <a:pt x="297" y="107"/>
                  </a:lnTo>
                  <a:lnTo>
                    <a:pt x="216" y="90"/>
                  </a:lnTo>
                  <a:lnTo>
                    <a:pt x="135" y="81"/>
                  </a:lnTo>
                  <a:lnTo>
                    <a:pt x="99" y="99"/>
                  </a:lnTo>
                  <a:lnTo>
                    <a:pt x="63" y="117"/>
                  </a:lnTo>
                  <a:lnTo>
                    <a:pt x="36" y="134"/>
                  </a:lnTo>
                  <a:lnTo>
                    <a:pt x="0" y="162"/>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1" name="Freeform 23"/>
            <p:cNvSpPr>
              <a:spLocks/>
            </p:cNvSpPr>
            <p:nvPr/>
          </p:nvSpPr>
          <p:spPr bwMode="auto">
            <a:xfrm>
              <a:off x="374650" y="3138488"/>
              <a:ext cx="473075" cy="215900"/>
            </a:xfrm>
            <a:custGeom>
              <a:avLst/>
              <a:gdLst>
                <a:gd name="T0" fmla="*/ 162 w 298"/>
                <a:gd name="T1" fmla="*/ 0 h 136"/>
                <a:gd name="T2" fmla="*/ 126 w 298"/>
                <a:gd name="T3" fmla="*/ 0 h 136"/>
                <a:gd name="T4" fmla="*/ 81 w 298"/>
                <a:gd name="T5" fmla="*/ 0 h 136"/>
                <a:gd name="T6" fmla="*/ 45 w 298"/>
                <a:gd name="T7" fmla="*/ 54 h 136"/>
                <a:gd name="T8" fmla="*/ 0 w 298"/>
                <a:gd name="T9" fmla="*/ 108 h 136"/>
                <a:gd name="T10" fmla="*/ 153 w 298"/>
                <a:gd name="T11" fmla="*/ 117 h 136"/>
                <a:gd name="T12" fmla="*/ 297 w 298"/>
                <a:gd name="T13" fmla="*/ 135 h 136"/>
                <a:gd name="T14" fmla="*/ 261 w 298"/>
                <a:gd name="T15" fmla="*/ 63 h 136"/>
                <a:gd name="T16" fmla="*/ 216 w 298"/>
                <a:gd name="T17" fmla="*/ 0 h 136"/>
                <a:gd name="T18" fmla="*/ 207 w 298"/>
                <a:gd name="T19" fmla="*/ 0 h 136"/>
                <a:gd name="T20" fmla="*/ 189 w 298"/>
                <a:gd name="T21" fmla="*/ 0 h 136"/>
                <a:gd name="T22" fmla="*/ 180 w 298"/>
                <a:gd name="T23" fmla="*/ 0 h 136"/>
                <a:gd name="T24" fmla="*/ 162 w 298"/>
                <a:gd name="T2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136">
                  <a:moveTo>
                    <a:pt x="162" y="0"/>
                  </a:moveTo>
                  <a:lnTo>
                    <a:pt x="126" y="0"/>
                  </a:lnTo>
                  <a:lnTo>
                    <a:pt x="81" y="0"/>
                  </a:lnTo>
                  <a:lnTo>
                    <a:pt x="45" y="54"/>
                  </a:lnTo>
                  <a:lnTo>
                    <a:pt x="0" y="108"/>
                  </a:lnTo>
                  <a:lnTo>
                    <a:pt x="153" y="117"/>
                  </a:lnTo>
                  <a:lnTo>
                    <a:pt x="297" y="135"/>
                  </a:lnTo>
                  <a:lnTo>
                    <a:pt x="261" y="63"/>
                  </a:lnTo>
                  <a:lnTo>
                    <a:pt x="216" y="0"/>
                  </a:lnTo>
                  <a:lnTo>
                    <a:pt x="207" y="0"/>
                  </a:lnTo>
                  <a:lnTo>
                    <a:pt x="189" y="0"/>
                  </a:lnTo>
                  <a:lnTo>
                    <a:pt x="180" y="0"/>
                  </a:lnTo>
                  <a:lnTo>
                    <a:pt x="162" y="0"/>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2" name="Freeform 24"/>
            <p:cNvSpPr>
              <a:spLocks/>
            </p:cNvSpPr>
            <p:nvPr/>
          </p:nvSpPr>
          <p:spPr bwMode="auto">
            <a:xfrm>
              <a:off x="631825" y="2938463"/>
              <a:ext cx="596900" cy="415925"/>
            </a:xfrm>
            <a:custGeom>
              <a:avLst/>
              <a:gdLst>
                <a:gd name="T0" fmla="*/ 53 w 376"/>
                <a:gd name="T1" fmla="*/ 27 h 262"/>
                <a:gd name="T2" fmla="*/ 45 w 376"/>
                <a:gd name="T3" fmla="*/ 36 h 262"/>
                <a:gd name="T4" fmla="*/ 27 w 376"/>
                <a:gd name="T5" fmla="*/ 54 h 262"/>
                <a:gd name="T6" fmla="*/ 18 w 376"/>
                <a:gd name="T7" fmla="*/ 90 h 262"/>
                <a:gd name="T8" fmla="*/ 0 w 376"/>
                <a:gd name="T9" fmla="*/ 126 h 262"/>
                <a:gd name="T10" fmla="*/ 27 w 376"/>
                <a:gd name="T11" fmla="*/ 126 h 262"/>
                <a:gd name="T12" fmla="*/ 53 w 376"/>
                <a:gd name="T13" fmla="*/ 126 h 262"/>
                <a:gd name="T14" fmla="*/ 98 w 376"/>
                <a:gd name="T15" fmla="*/ 189 h 262"/>
                <a:gd name="T16" fmla="*/ 134 w 376"/>
                <a:gd name="T17" fmla="*/ 261 h 262"/>
                <a:gd name="T18" fmla="*/ 259 w 376"/>
                <a:gd name="T19" fmla="*/ 261 h 262"/>
                <a:gd name="T20" fmla="*/ 375 w 376"/>
                <a:gd name="T21" fmla="*/ 261 h 262"/>
                <a:gd name="T22" fmla="*/ 348 w 376"/>
                <a:gd name="T23" fmla="*/ 162 h 262"/>
                <a:gd name="T24" fmla="*/ 322 w 376"/>
                <a:gd name="T25" fmla="*/ 81 h 262"/>
                <a:gd name="T26" fmla="*/ 295 w 376"/>
                <a:gd name="T27" fmla="*/ 36 h 262"/>
                <a:gd name="T28" fmla="*/ 268 w 376"/>
                <a:gd name="T29" fmla="*/ 0 h 262"/>
                <a:gd name="T30" fmla="*/ 215 w 376"/>
                <a:gd name="T31" fmla="*/ 0 h 262"/>
                <a:gd name="T32" fmla="*/ 160 w 376"/>
                <a:gd name="T33" fmla="*/ 9 h 262"/>
                <a:gd name="T34" fmla="*/ 107 w 376"/>
                <a:gd name="T35" fmla="*/ 18 h 262"/>
                <a:gd name="T36" fmla="*/ 53 w 376"/>
                <a:gd name="T37" fmla="*/ 2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262">
                  <a:moveTo>
                    <a:pt x="53" y="27"/>
                  </a:moveTo>
                  <a:lnTo>
                    <a:pt x="45" y="36"/>
                  </a:lnTo>
                  <a:lnTo>
                    <a:pt x="27" y="54"/>
                  </a:lnTo>
                  <a:lnTo>
                    <a:pt x="18" y="90"/>
                  </a:lnTo>
                  <a:lnTo>
                    <a:pt x="0" y="126"/>
                  </a:lnTo>
                  <a:lnTo>
                    <a:pt x="27" y="126"/>
                  </a:lnTo>
                  <a:lnTo>
                    <a:pt x="53" y="126"/>
                  </a:lnTo>
                  <a:lnTo>
                    <a:pt x="98" y="189"/>
                  </a:lnTo>
                  <a:lnTo>
                    <a:pt x="134" y="261"/>
                  </a:lnTo>
                  <a:lnTo>
                    <a:pt x="259" y="261"/>
                  </a:lnTo>
                  <a:lnTo>
                    <a:pt x="375" y="261"/>
                  </a:lnTo>
                  <a:lnTo>
                    <a:pt x="348" y="162"/>
                  </a:lnTo>
                  <a:lnTo>
                    <a:pt x="322" y="81"/>
                  </a:lnTo>
                  <a:lnTo>
                    <a:pt x="295" y="36"/>
                  </a:lnTo>
                  <a:lnTo>
                    <a:pt x="268" y="0"/>
                  </a:lnTo>
                  <a:lnTo>
                    <a:pt x="215" y="0"/>
                  </a:lnTo>
                  <a:lnTo>
                    <a:pt x="160" y="9"/>
                  </a:lnTo>
                  <a:lnTo>
                    <a:pt x="107" y="18"/>
                  </a:lnTo>
                  <a:lnTo>
                    <a:pt x="53" y="27"/>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3" name="Freeform 25"/>
            <p:cNvSpPr>
              <a:spLocks/>
            </p:cNvSpPr>
            <p:nvPr/>
          </p:nvSpPr>
          <p:spPr bwMode="auto">
            <a:xfrm>
              <a:off x="1063625" y="2724150"/>
              <a:ext cx="422275" cy="630238"/>
            </a:xfrm>
            <a:custGeom>
              <a:avLst/>
              <a:gdLst>
                <a:gd name="T0" fmla="*/ 0 w 266"/>
                <a:gd name="T1" fmla="*/ 54 h 397"/>
                <a:gd name="T2" fmla="*/ 0 w 266"/>
                <a:gd name="T3" fmla="*/ 90 h 397"/>
                <a:gd name="T4" fmla="*/ 0 w 266"/>
                <a:gd name="T5" fmla="*/ 135 h 397"/>
                <a:gd name="T6" fmla="*/ 26 w 266"/>
                <a:gd name="T7" fmla="*/ 171 h 397"/>
                <a:gd name="T8" fmla="*/ 53 w 266"/>
                <a:gd name="T9" fmla="*/ 216 h 397"/>
                <a:gd name="T10" fmla="*/ 79 w 266"/>
                <a:gd name="T11" fmla="*/ 298 h 397"/>
                <a:gd name="T12" fmla="*/ 106 w 266"/>
                <a:gd name="T13" fmla="*/ 396 h 397"/>
                <a:gd name="T14" fmla="*/ 151 w 266"/>
                <a:gd name="T15" fmla="*/ 378 h 397"/>
                <a:gd name="T16" fmla="*/ 186 w 266"/>
                <a:gd name="T17" fmla="*/ 369 h 397"/>
                <a:gd name="T18" fmla="*/ 177 w 266"/>
                <a:gd name="T19" fmla="*/ 351 h 397"/>
                <a:gd name="T20" fmla="*/ 159 w 266"/>
                <a:gd name="T21" fmla="*/ 343 h 397"/>
                <a:gd name="T22" fmla="*/ 212 w 266"/>
                <a:gd name="T23" fmla="*/ 252 h 397"/>
                <a:gd name="T24" fmla="*/ 265 w 266"/>
                <a:gd name="T25" fmla="*/ 162 h 397"/>
                <a:gd name="T26" fmla="*/ 186 w 266"/>
                <a:gd name="T27" fmla="*/ 81 h 397"/>
                <a:gd name="T28" fmla="*/ 106 w 266"/>
                <a:gd name="T29" fmla="*/ 0 h 397"/>
                <a:gd name="T30" fmla="*/ 79 w 266"/>
                <a:gd name="T31" fmla="*/ 9 h 397"/>
                <a:gd name="T32" fmla="*/ 53 w 266"/>
                <a:gd name="T33" fmla="*/ 27 h 397"/>
                <a:gd name="T34" fmla="*/ 26 w 266"/>
                <a:gd name="T35" fmla="*/ 36 h 397"/>
                <a:gd name="T36" fmla="*/ 0 w 266"/>
                <a:gd name="T37" fmla="*/ 5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397">
                  <a:moveTo>
                    <a:pt x="0" y="54"/>
                  </a:moveTo>
                  <a:lnTo>
                    <a:pt x="0" y="90"/>
                  </a:lnTo>
                  <a:lnTo>
                    <a:pt x="0" y="135"/>
                  </a:lnTo>
                  <a:lnTo>
                    <a:pt x="26" y="171"/>
                  </a:lnTo>
                  <a:lnTo>
                    <a:pt x="53" y="216"/>
                  </a:lnTo>
                  <a:lnTo>
                    <a:pt x="79" y="298"/>
                  </a:lnTo>
                  <a:lnTo>
                    <a:pt x="106" y="396"/>
                  </a:lnTo>
                  <a:lnTo>
                    <a:pt x="151" y="378"/>
                  </a:lnTo>
                  <a:lnTo>
                    <a:pt x="186" y="369"/>
                  </a:lnTo>
                  <a:lnTo>
                    <a:pt x="177" y="351"/>
                  </a:lnTo>
                  <a:lnTo>
                    <a:pt x="159" y="343"/>
                  </a:lnTo>
                  <a:lnTo>
                    <a:pt x="212" y="252"/>
                  </a:lnTo>
                  <a:lnTo>
                    <a:pt x="265" y="162"/>
                  </a:lnTo>
                  <a:lnTo>
                    <a:pt x="186" y="81"/>
                  </a:lnTo>
                  <a:lnTo>
                    <a:pt x="106" y="0"/>
                  </a:lnTo>
                  <a:lnTo>
                    <a:pt x="79" y="9"/>
                  </a:lnTo>
                  <a:lnTo>
                    <a:pt x="53" y="27"/>
                  </a:lnTo>
                  <a:lnTo>
                    <a:pt x="26" y="36"/>
                  </a:lnTo>
                  <a:lnTo>
                    <a:pt x="0" y="54"/>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4" name="Freeform 26"/>
            <p:cNvSpPr>
              <a:spLocks/>
            </p:cNvSpPr>
            <p:nvPr/>
          </p:nvSpPr>
          <p:spPr bwMode="auto">
            <a:xfrm>
              <a:off x="1319213" y="2892425"/>
              <a:ext cx="465137" cy="417513"/>
            </a:xfrm>
            <a:custGeom>
              <a:avLst/>
              <a:gdLst>
                <a:gd name="T0" fmla="*/ 0 w 293"/>
                <a:gd name="T1" fmla="*/ 235 h 263"/>
                <a:gd name="T2" fmla="*/ 18 w 293"/>
                <a:gd name="T3" fmla="*/ 244 h 263"/>
                <a:gd name="T4" fmla="*/ 26 w 293"/>
                <a:gd name="T5" fmla="*/ 262 h 263"/>
                <a:gd name="T6" fmla="*/ 160 w 293"/>
                <a:gd name="T7" fmla="*/ 217 h 263"/>
                <a:gd name="T8" fmla="*/ 292 w 293"/>
                <a:gd name="T9" fmla="*/ 181 h 263"/>
                <a:gd name="T10" fmla="*/ 292 w 293"/>
                <a:gd name="T11" fmla="*/ 136 h 263"/>
                <a:gd name="T12" fmla="*/ 292 w 293"/>
                <a:gd name="T13" fmla="*/ 82 h 263"/>
                <a:gd name="T14" fmla="*/ 239 w 293"/>
                <a:gd name="T15" fmla="*/ 36 h 263"/>
                <a:gd name="T16" fmla="*/ 186 w 293"/>
                <a:gd name="T17" fmla="*/ 0 h 263"/>
                <a:gd name="T18" fmla="*/ 151 w 293"/>
                <a:gd name="T19" fmla="*/ 27 h 263"/>
                <a:gd name="T20" fmla="*/ 106 w 293"/>
                <a:gd name="T21" fmla="*/ 54 h 263"/>
                <a:gd name="T22" fmla="*/ 79 w 293"/>
                <a:gd name="T23" fmla="*/ 100 h 263"/>
                <a:gd name="T24" fmla="*/ 53 w 293"/>
                <a:gd name="T25" fmla="*/ 145 h 263"/>
                <a:gd name="T26" fmla="*/ 26 w 293"/>
                <a:gd name="T27" fmla="*/ 181 h 263"/>
                <a:gd name="T28" fmla="*/ 0 w 293"/>
                <a:gd name="T29" fmla="*/ 23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3" h="263">
                  <a:moveTo>
                    <a:pt x="0" y="235"/>
                  </a:moveTo>
                  <a:lnTo>
                    <a:pt x="18" y="244"/>
                  </a:lnTo>
                  <a:lnTo>
                    <a:pt x="26" y="262"/>
                  </a:lnTo>
                  <a:lnTo>
                    <a:pt x="160" y="217"/>
                  </a:lnTo>
                  <a:lnTo>
                    <a:pt x="292" y="181"/>
                  </a:lnTo>
                  <a:lnTo>
                    <a:pt x="292" y="136"/>
                  </a:lnTo>
                  <a:lnTo>
                    <a:pt x="292" y="82"/>
                  </a:lnTo>
                  <a:lnTo>
                    <a:pt x="239" y="36"/>
                  </a:lnTo>
                  <a:lnTo>
                    <a:pt x="186" y="0"/>
                  </a:lnTo>
                  <a:lnTo>
                    <a:pt x="151" y="27"/>
                  </a:lnTo>
                  <a:lnTo>
                    <a:pt x="106" y="54"/>
                  </a:lnTo>
                  <a:lnTo>
                    <a:pt x="79" y="100"/>
                  </a:lnTo>
                  <a:lnTo>
                    <a:pt x="53" y="145"/>
                  </a:lnTo>
                  <a:lnTo>
                    <a:pt x="26" y="181"/>
                  </a:lnTo>
                  <a:lnTo>
                    <a:pt x="0" y="235"/>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52" name="Freeform 104"/>
            <p:cNvSpPr>
              <a:spLocks/>
            </p:cNvSpPr>
            <p:nvPr/>
          </p:nvSpPr>
          <p:spPr bwMode="auto">
            <a:xfrm>
              <a:off x="1144588" y="2424113"/>
              <a:ext cx="474662" cy="557212"/>
            </a:xfrm>
            <a:custGeom>
              <a:avLst/>
              <a:gdLst>
                <a:gd name="T0" fmla="*/ 0 w 299"/>
                <a:gd name="T1" fmla="*/ 54 h 351"/>
                <a:gd name="T2" fmla="*/ 27 w 299"/>
                <a:gd name="T3" fmla="*/ 63 h 351"/>
                <a:gd name="T4" fmla="*/ 54 w 299"/>
                <a:gd name="T5" fmla="*/ 80 h 351"/>
                <a:gd name="T6" fmla="*/ 54 w 299"/>
                <a:gd name="T7" fmla="*/ 135 h 351"/>
                <a:gd name="T8" fmla="*/ 54 w 299"/>
                <a:gd name="T9" fmla="*/ 189 h 351"/>
                <a:gd name="T10" fmla="*/ 135 w 299"/>
                <a:gd name="T11" fmla="*/ 270 h 351"/>
                <a:gd name="T12" fmla="*/ 217 w 299"/>
                <a:gd name="T13" fmla="*/ 350 h 351"/>
                <a:gd name="T14" fmla="*/ 262 w 299"/>
                <a:gd name="T15" fmla="*/ 323 h 351"/>
                <a:gd name="T16" fmla="*/ 298 w 299"/>
                <a:gd name="T17" fmla="*/ 297 h 351"/>
                <a:gd name="T18" fmla="*/ 289 w 299"/>
                <a:gd name="T19" fmla="*/ 270 h 351"/>
                <a:gd name="T20" fmla="*/ 271 w 299"/>
                <a:gd name="T21" fmla="*/ 242 h 351"/>
                <a:gd name="T22" fmla="*/ 289 w 299"/>
                <a:gd name="T23" fmla="*/ 197 h 351"/>
                <a:gd name="T24" fmla="*/ 298 w 299"/>
                <a:gd name="T25" fmla="*/ 162 h 351"/>
                <a:gd name="T26" fmla="*/ 271 w 299"/>
                <a:gd name="T27" fmla="*/ 117 h 351"/>
                <a:gd name="T28" fmla="*/ 244 w 299"/>
                <a:gd name="T29" fmla="*/ 80 h 351"/>
                <a:gd name="T30" fmla="*/ 208 w 299"/>
                <a:gd name="T31" fmla="*/ 36 h 351"/>
                <a:gd name="T32" fmla="*/ 163 w 299"/>
                <a:gd name="T33" fmla="*/ 0 h 351"/>
                <a:gd name="T34" fmla="*/ 108 w 299"/>
                <a:gd name="T35" fmla="*/ 0 h 351"/>
                <a:gd name="T36" fmla="*/ 54 w 299"/>
                <a:gd name="T37" fmla="*/ 0 h 351"/>
                <a:gd name="T38" fmla="*/ 45 w 299"/>
                <a:gd name="T39" fmla="*/ 9 h 351"/>
                <a:gd name="T40" fmla="*/ 27 w 299"/>
                <a:gd name="T41" fmla="*/ 27 h 351"/>
                <a:gd name="T42" fmla="*/ 18 w 299"/>
                <a:gd name="T43" fmla="*/ 36 h 351"/>
                <a:gd name="T44" fmla="*/ 0 w 299"/>
                <a:gd name="T45" fmla="*/ 5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51">
                  <a:moveTo>
                    <a:pt x="0" y="54"/>
                  </a:moveTo>
                  <a:lnTo>
                    <a:pt x="27" y="63"/>
                  </a:lnTo>
                  <a:lnTo>
                    <a:pt x="54" y="80"/>
                  </a:lnTo>
                  <a:lnTo>
                    <a:pt x="54" y="135"/>
                  </a:lnTo>
                  <a:lnTo>
                    <a:pt x="54" y="189"/>
                  </a:lnTo>
                  <a:lnTo>
                    <a:pt x="135" y="270"/>
                  </a:lnTo>
                  <a:lnTo>
                    <a:pt x="217" y="350"/>
                  </a:lnTo>
                  <a:lnTo>
                    <a:pt x="262" y="323"/>
                  </a:lnTo>
                  <a:lnTo>
                    <a:pt x="298" y="297"/>
                  </a:lnTo>
                  <a:lnTo>
                    <a:pt x="289" y="270"/>
                  </a:lnTo>
                  <a:lnTo>
                    <a:pt x="271" y="242"/>
                  </a:lnTo>
                  <a:lnTo>
                    <a:pt x="289" y="197"/>
                  </a:lnTo>
                  <a:lnTo>
                    <a:pt x="298" y="162"/>
                  </a:lnTo>
                  <a:lnTo>
                    <a:pt x="271" y="117"/>
                  </a:lnTo>
                  <a:lnTo>
                    <a:pt x="244" y="80"/>
                  </a:lnTo>
                  <a:lnTo>
                    <a:pt x="208" y="36"/>
                  </a:lnTo>
                  <a:lnTo>
                    <a:pt x="163" y="0"/>
                  </a:lnTo>
                  <a:lnTo>
                    <a:pt x="108" y="0"/>
                  </a:lnTo>
                  <a:lnTo>
                    <a:pt x="54" y="0"/>
                  </a:lnTo>
                  <a:lnTo>
                    <a:pt x="45" y="9"/>
                  </a:lnTo>
                  <a:lnTo>
                    <a:pt x="27" y="27"/>
                  </a:lnTo>
                  <a:lnTo>
                    <a:pt x="18" y="36"/>
                  </a:lnTo>
                  <a:lnTo>
                    <a:pt x="0" y="54"/>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2153" name="Freeform 105"/>
          <p:cNvSpPr>
            <a:spLocks/>
          </p:cNvSpPr>
          <p:nvPr/>
        </p:nvSpPr>
        <p:spPr bwMode="auto">
          <a:xfrm>
            <a:off x="4848225" y="1568450"/>
            <a:ext cx="344488" cy="384175"/>
          </a:xfrm>
          <a:custGeom>
            <a:avLst/>
            <a:gdLst>
              <a:gd name="T0" fmla="*/ 0 w 217"/>
              <a:gd name="T1" fmla="*/ 0 h 242"/>
              <a:gd name="T2" fmla="*/ 0 w 217"/>
              <a:gd name="T3" fmla="*/ 116 h 242"/>
              <a:gd name="T4" fmla="*/ 0 w 217"/>
              <a:gd name="T5" fmla="*/ 241 h 242"/>
              <a:gd name="T6" fmla="*/ 108 w 217"/>
              <a:gd name="T7" fmla="*/ 241 h 242"/>
              <a:gd name="T8" fmla="*/ 216 w 217"/>
              <a:gd name="T9" fmla="*/ 241 h 242"/>
              <a:gd name="T10" fmla="*/ 216 w 217"/>
              <a:gd name="T11" fmla="*/ 116 h 242"/>
              <a:gd name="T12" fmla="*/ 216 w 217"/>
              <a:gd name="T13" fmla="*/ 0 h 242"/>
              <a:gd name="T14" fmla="*/ 162 w 217"/>
              <a:gd name="T15" fmla="*/ 0 h 242"/>
              <a:gd name="T16" fmla="*/ 108 w 217"/>
              <a:gd name="T17" fmla="*/ 0 h 242"/>
              <a:gd name="T18" fmla="*/ 54 w 217"/>
              <a:gd name="T19" fmla="*/ 0 h 242"/>
              <a:gd name="T20" fmla="*/ 0 w 217"/>
              <a:gd name="T2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42">
                <a:moveTo>
                  <a:pt x="0" y="0"/>
                </a:moveTo>
                <a:lnTo>
                  <a:pt x="0" y="116"/>
                </a:lnTo>
                <a:lnTo>
                  <a:pt x="0" y="241"/>
                </a:lnTo>
                <a:lnTo>
                  <a:pt x="108" y="241"/>
                </a:lnTo>
                <a:lnTo>
                  <a:pt x="216" y="241"/>
                </a:lnTo>
                <a:lnTo>
                  <a:pt x="216" y="116"/>
                </a:lnTo>
                <a:lnTo>
                  <a:pt x="216" y="0"/>
                </a:lnTo>
                <a:lnTo>
                  <a:pt x="162" y="0"/>
                </a:lnTo>
                <a:lnTo>
                  <a:pt x="108" y="0"/>
                </a:lnTo>
                <a:lnTo>
                  <a:pt x="54" y="0"/>
                </a:lnTo>
                <a:lnTo>
                  <a:pt x="0" y="0"/>
                </a:lnTo>
              </a:path>
            </a:pathLst>
          </a:custGeom>
          <a:solidFill>
            <a:schemeClr val="bg1">
              <a:lumMod val="85000"/>
            </a:schemeClr>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54" name="Freeform 106"/>
          <p:cNvSpPr>
            <a:spLocks/>
          </p:cNvSpPr>
          <p:nvPr/>
        </p:nvSpPr>
        <p:spPr bwMode="auto">
          <a:xfrm>
            <a:off x="2598738" y="2082800"/>
            <a:ext cx="471487" cy="428625"/>
          </a:xfrm>
          <a:custGeom>
            <a:avLst/>
            <a:gdLst>
              <a:gd name="T0" fmla="*/ 0 w 297"/>
              <a:gd name="T1" fmla="*/ 0 h 270"/>
              <a:gd name="T2" fmla="*/ 18 w 297"/>
              <a:gd name="T3" fmla="*/ 9 h 270"/>
              <a:gd name="T4" fmla="*/ 27 w 297"/>
              <a:gd name="T5" fmla="*/ 27 h 270"/>
              <a:gd name="T6" fmla="*/ 18 w 297"/>
              <a:gd name="T7" fmla="*/ 63 h 270"/>
              <a:gd name="T8" fmla="*/ 0 w 297"/>
              <a:gd name="T9" fmla="*/ 107 h 270"/>
              <a:gd name="T10" fmla="*/ 80 w 297"/>
              <a:gd name="T11" fmla="*/ 171 h 270"/>
              <a:gd name="T12" fmla="*/ 162 w 297"/>
              <a:gd name="T13" fmla="*/ 242 h 270"/>
              <a:gd name="T14" fmla="*/ 207 w 297"/>
              <a:gd name="T15" fmla="*/ 251 h 270"/>
              <a:gd name="T16" fmla="*/ 242 w 297"/>
              <a:gd name="T17" fmla="*/ 269 h 270"/>
              <a:gd name="T18" fmla="*/ 269 w 297"/>
              <a:gd name="T19" fmla="*/ 251 h 270"/>
              <a:gd name="T20" fmla="*/ 296 w 297"/>
              <a:gd name="T21" fmla="*/ 242 h 270"/>
              <a:gd name="T22" fmla="*/ 296 w 297"/>
              <a:gd name="T23" fmla="*/ 162 h 270"/>
              <a:gd name="T24" fmla="*/ 296 w 297"/>
              <a:gd name="T25" fmla="*/ 81 h 270"/>
              <a:gd name="T26" fmla="*/ 233 w 297"/>
              <a:gd name="T27" fmla="*/ 36 h 270"/>
              <a:gd name="T28" fmla="*/ 162 w 297"/>
              <a:gd name="T29" fmla="*/ 0 h 270"/>
              <a:gd name="T30" fmla="*/ 125 w 297"/>
              <a:gd name="T31" fmla="*/ 0 h 270"/>
              <a:gd name="T32" fmla="*/ 80 w 297"/>
              <a:gd name="T33" fmla="*/ 0 h 270"/>
              <a:gd name="T34" fmla="*/ 45 w 297"/>
              <a:gd name="T35" fmla="*/ 0 h 270"/>
              <a:gd name="T36" fmla="*/ 0 w 297"/>
              <a:gd name="T3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70">
                <a:moveTo>
                  <a:pt x="0" y="0"/>
                </a:moveTo>
                <a:lnTo>
                  <a:pt x="18" y="9"/>
                </a:lnTo>
                <a:lnTo>
                  <a:pt x="27" y="27"/>
                </a:lnTo>
                <a:lnTo>
                  <a:pt x="18" y="63"/>
                </a:lnTo>
                <a:lnTo>
                  <a:pt x="0" y="107"/>
                </a:lnTo>
                <a:lnTo>
                  <a:pt x="80" y="171"/>
                </a:lnTo>
                <a:lnTo>
                  <a:pt x="162" y="242"/>
                </a:lnTo>
                <a:lnTo>
                  <a:pt x="207" y="251"/>
                </a:lnTo>
                <a:lnTo>
                  <a:pt x="242" y="269"/>
                </a:lnTo>
                <a:lnTo>
                  <a:pt x="269" y="251"/>
                </a:lnTo>
                <a:lnTo>
                  <a:pt x="296" y="242"/>
                </a:lnTo>
                <a:lnTo>
                  <a:pt x="296" y="162"/>
                </a:lnTo>
                <a:lnTo>
                  <a:pt x="296" y="81"/>
                </a:lnTo>
                <a:lnTo>
                  <a:pt x="233" y="36"/>
                </a:lnTo>
                <a:lnTo>
                  <a:pt x="162" y="0"/>
                </a:lnTo>
                <a:lnTo>
                  <a:pt x="125" y="0"/>
                </a:lnTo>
                <a:lnTo>
                  <a:pt x="80" y="0"/>
                </a:lnTo>
                <a:lnTo>
                  <a:pt x="45" y="0"/>
                </a:lnTo>
                <a:lnTo>
                  <a:pt x="0" y="0"/>
                </a:lnTo>
              </a:path>
            </a:pathLst>
          </a:custGeom>
          <a:solidFill>
            <a:srgbClr val="0070C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55" name="Rectangle 107"/>
          <p:cNvSpPr>
            <a:spLocks noChangeArrowheads="1"/>
          </p:cNvSpPr>
          <p:nvPr/>
        </p:nvSpPr>
        <p:spPr bwMode="auto">
          <a:xfrm>
            <a:off x="3084513" y="1546225"/>
            <a:ext cx="509587" cy="1222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58" name="Rectangle 110"/>
          <p:cNvSpPr>
            <a:spLocks noChangeArrowheads="1"/>
          </p:cNvSpPr>
          <p:nvPr/>
        </p:nvSpPr>
        <p:spPr bwMode="auto">
          <a:xfrm>
            <a:off x="4667250" y="3594100"/>
            <a:ext cx="6111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Scotland</a:t>
            </a:r>
          </a:p>
        </p:txBody>
      </p:sp>
      <p:sp>
        <p:nvSpPr>
          <p:cNvPr id="2159" name="Rectangle 111"/>
          <p:cNvSpPr>
            <a:spLocks noChangeArrowheads="1"/>
          </p:cNvSpPr>
          <p:nvPr/>
        </p:nvSpPr>
        <p:spPr bwMode="auto">
          <a:xfrm>
            <a:off x="4318000" y="2068513"/>
            <a:ext cx="57626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Guilford</a:t>
            </a:r>
          </a:p>
        </p:txBody>
      </p:sp>
      <p:sp>
        <p:nvSpPr>
          <p:cNvPr id="2160" name="Rectangle 112"/>
          <p:cNvSpPr>
            <a:spLocks noChangeArrowheads="1"/>
          </p:cNvSpPr>
          <p:nvPr/>
        </p:nvSpPr>
        <p:spPr bwMode="auto">
          <a:xfrm>
            <a:off x="4283075" y="1558925"/>
            <a:ext cx="7921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Rockingham</a:t>
            </a:r>
          </a:p>
        </p:txBody>
      </p:sp>
      <p:sp>
        <p:nvSpPr>
          <p:cNvPr id="2161" name="Rectangle 113"/>
          <p:cNvSpPr>
            <a:spLocks noChangeArrowheads="1"/>
          </p:cNvSpPr>
          <p:nvPr/>
        </p:nvSpPr>
        <p:spPr bwMode="auto">
          <a:xfrm>
            <a:off x="4670425" y="2928938"/>
            <a:ext cx="4857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Moore</a:t>
            </a:r>
          </a:p>
        </p:txBody>
      </p:sp>
      <p:sp>
        <p:nvSpPr>
          <p:cNvPr id="2162" name="Rectangle 114"/>
          <p:cNvSpPr>
            <a:spLocks noChangeArrowheads="1"/>
          </p:cNvSpPr>
          <p:nvPr/>
        </p:nvSpPr>
        <p:spPr bwMode="auto">
          <a:xfrm>
            <a:off x="4025900" y="3378200"/>
            <a:ext cx="4953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Anson</a:t>
            </a:r>
          </a:p>
        </p:txBody>
      </p:sp>
      <p:sp>
        <p:nvSpPr>
          <p:cNvPr id="2163" name="Rectangle 115"/>
          <p:cNvSpPr>
            <a:spLocks noChangeArrowheads="1"/>
          </p:cNvSpPr>
          <p:nvPr/>
        </p:nvSpPr>
        <p:spPr bwMode="auto">
          <a:xfrm>
            <a:off x="3630613" y="3411538"/>
            <a:ext cx="468312"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Union</a:t>
            </a:r>
          </a:p>
        </p:txBody>
      </p:sp>
      <p:sp>
        <p:nvSpPr>
          <p:cNvPr id="2164" name="Rectangle 116"/>
          <p:cNvSpPr>
            <a:spLocks noChangeArrowheads="1"/>
          </p:cNvSpPr>
          <p:nvPr/>
        </p:nvSpPr>
        <p:spPr bwMode="auto">
          <a:xfrm>
            <a:off x="4435475" y="3346450"/>
            <a:ext cx="6778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Richmond</a:t>
            </a:r>
          </a:p>
        </p:txBody>
      </p:sp>
      <p:sp>
        <p:nvSpPr>
          <p:cNvPr id="2165" name="Rectangle 117"/>
          <p:cNvSpPr>
            <a:spLocks noChangeArrowheads="1"/>
          </p:cNvSpPr>
          <p:nvPr/>
        </p:nvSpPr>
        <p:spPr bwMode="auto">
          <a:xfrm>
            <a:off x="3262313" y="3179763"/>
            <a:ext cx="8096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Mecklenburg</a:t>
            </a:r>
          </a:p>
        </p:txBody>
      </p:sp>
      <p:sp>
        <p:nvSpPr>
          <p:cNvPr id="2166" name="Rectangle 118"/>
          <p:cNvSpPr>
            <a:spLocks noChangeArrowheads="1"/>
          </p:cNvSpPr>
          <p:nvPr/>
        </p:nvSpPr>
        <p:spPr bwMode="auto">
          <a:xfrm>
            <a:off x="3560763" y="2844800"/>
            <a:ext cx="6286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Cabarrus</a:t>
            </a:r>
          </a:p>
        </p:txBody>
      </p:sp>
      <p:sp>
        <p:nvSpPr>
          <p:cNvPr id="2167" name="Rectangle 119"/>
          <p:cNvSpPr>
            <a:spLocks noChangeArrowheads="1"/>
          </p:cNvSpPr>
          <p:nvPr/>
        </p:nvSpPr>
        <p:spPr bwMode="auto">
          <a:xfrm>
            <a:off x="3946525" y="2963863"/>
            <a:ext cx="48418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Stanly</a:t>
            </a:r>
          </a:p>
        </p:txBody>
      </p:sp>
      <p:sp>
        <p:nvSpPr>
          <p:cNvPr id="2168" name="Rectangle 120"/>
          <p:cNvSpPr>
            <a:spLocks noChangeArrowheads="1"/>
          </p:cNvSpPr>
          <p:nvPr/>
        </p:nvSpPr>
        <p:spPr bwMode="auto">
          <a:xfrm>
            <a:off x="3489325" y="1620838"/>
            <a:ext cx="4445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Surry</a:t>
            </a:r>
          </a:p>
        </p:txBody>
      </p:sp>
      <p:sp>
        <p:nvSpPr>
          <p:cNvPr id="2169" name="Rectangle 121"/>
          <p:cNvSpPr>
            <a:spLocks noChangeArrowheads="1"/>
          </p:cNvSpPr>
          <p:nvPr/>
        </p:nvSpPr>
        <p:spPr bwMode="auto">
          <a:xfrm>
            <a:off x="2719388" y="1595438"/>
            <a:ext cx="4286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Ashe</a:t>
            </a:r>
          </a:p>
        </p:txBody>
      </p:sp>
      <p:sp>
        <p:nvSpPr>
          <p:cNvPr id="2170" name="Rectangle 122"/>
          <p:cNvSpPr>
            <a:spLocks noChangeArrowheads="1"/>
          </p:cNvSpPr>
          <p:nvPr/>
        </p:nvSpPr>
        <p:spPr bwMode="auto">
          <a:xfrm>
            <a:off x="3016250" y="1862138"/>
            <a:ext cx="50641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Wilkes</a:t>
            </a:r>
          </a:p>
        </p:txBody>
      </p:sp>
      <p:sp>
        <p:nvSpPr>
          <p:cNvPr id="2171" name="Rectangle 123"/>
          <p:cNvSpPr>
            <a:spLocks noChangeArrowheads="1"/>
          </p:cNvSpPr>
          <p:nvPr/>
        </p:nvSpPr>
        <p:spPr bwMode="auto">
          <a:xfrm>
            <a:off x="3502025" y="1927225"/>
            <a:ext cx="5159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Yadkin</a:t>
            </a:r>
          </a:p>
        </p:txBody>
      </p:sp>
      <p:sp>
        <p:nvSpPr>
          <p:cNvPr id="2172" name="Rectangle 124"/>
          <p:cNvSpPr>
            <a:spLocks noChangeArrowheads="1"/>
          </p:cNvSpPr>
          <p:nvPr/>
        </p:nvSpPr>
        <p:spPr bwMode="auto">
          <a:xfrm>
            <a:off x="3878263" y="2041525"/>
            <a:ext cx="550862"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Forsyth</a:t>
            </a:r>
          </a:p>
        </p:txBody>
      </p:sp>
      <p:sp>
        <p:nvSpPr>
          <p:cNvPr id="2173" name="Rectangle 125"/>
          <p:cNvSpPr>
            <a:spLocks noChangeArrowheads="1"/>
          </p:cNvSpPr>
          <p:nvPr/>
        </p:nvSpPr>
        <p:spPr bwMode="auto">
          <a:xfrm>
            <a:off x="3906838" y="1681163"/>
            <a:ext cx="515937"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Stokes</a:t>
            </a:r>
          </a:p>
        </p:txBody>
      </p:sp>
      <p:sp>
        <p:nvSpPr>
          <p:cNvPr id="2174" name="Rectangle 126"/>
          <p:cNvSpPr>
            <a:spLocks noChangeArrowheads="1"/>
          </p:cNvSpPr>
          <p:nvPr/>
        </p:nvSpPr>
        <p:spPr bwMode="auto">
          <a:xfrm>
            <a:off x="3871913" y="2414588"/>
            <a:ext cx="6381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Davidson</a:t>
            </a:r>
          </a:p>
        </p:txBody>
      </p:sp>
      <p:sp>
        <p:nvSpPr>
          <p:cNvPr id="2175" name="Rectangle 127"/>
          <p:cNvSpPr>
            <a:spLocks noChangeArrowheads="1"/>
          </p:cNvSpPr>
          <p:nvPr/>
        </p:nvSpPr>
        <p:spPr bwMode="auto">
          <a:xfrm>
            <a:off x="4283075" y="2559050"/>
            <a:ext cx="6492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Randolph</a:t>
            </a:r>
          </a:p>
        </p:txBody>
      </p:sp>
      <p:sp>
        <p:nvSpPr>
          <p:cNvPr id="2176" name="Rectangle 128"/>
          <p:cNvSpPr>
            <a:spLocks noChangeArrowheads="1"/>
          </p:cNvSpPr>
          <p:nvPr/>
        </p:nvSpPr>
        <p:spPr bwMode="auto">
          <a:xfrm>
            <a:off x="3638550" y="2611438"/>
            <a:ext cx="51593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Rowan</a:t>
            </a:r>
          </a:p>
        </p:txBody>
      </p:sp>
      <p:sp>
        <p:nvSpPr>
          <p:cNvPr id="2177" name="Rectangle 129"/>
          <p:cNvSpPr>
            <a:spLocks noChangeArrowheads="1"/>
          </p:cNvSpPr>
          <p:nvPr/>
        </p:nvSpPr>
        <p:spPr bwMode="auto">
          <a:xfrm>
            <a:off x="2905125" y="2751138"/>
            <a:ext cx="542925" cy="211137"/>
          </a:xfrm>
          <a:prstGeom prst="rect">
            <a:avLst/>
          </a:prstGeom>
          <a:noFill/>
          <a:ln>
            <a:noFill/>
          </a:ln>
          <a:effectLs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Lincoln</a:t>
            </a:r>
          </a:p>
        </p:txBody>
      </p:sp>
      <p:sp>
        <p:nvSpPr>
          <p:cNvPr id="2179" name="Rectangle 131"/>
          <p:cNvSpPr>
            <a:spLocks noChangeArrowheads="1"/>
          </p:cNvSpPr>
          <p:nvPr/>
        </p:nvSpPr>
        <p:spPr bwMode="auto">
          <a:xfrm>
            <a:off x="2951163" y="2922588"/>
            <a:ext cx="5715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Gaston</a:t>
            </a:r>
          </a:p>
        </p:txBody>
      </p:sp>
      <p:sp>
        <p:nvSpPr>
          <p:cNvPr id="2180" name="Rectangle 132"/>
          <p:cNvSpPr>
            <a:spLocks noChangeArrowheads="1"/>
          </p:cNvSpPr>
          <p:nvPr/>
        </p:nvSpPr>
        <p:spPr bwMode="auto">
          <a:xfrm>
            <a:off x="3271838" y="2368550"/>
            <a:ext cx="4826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Iredell</a:t>
            </a:r>
          </a:p>
        </p:txBody>
      </p:sp>
      <p:sp>
        <p:nvSpPr>
          <p:cNvPr id="2181" name="Rectangle 133"/>
          <p:cNvSpPr>
            <a:spLocks noChangeArrowheads="1"/>
          </p:cNvSpPr>
          <p:nvPr/>
        </p:nvSpPr>
        <p:spPr bwMode="auto">
          <a:xfrm>
            <a:off x="2541588" y="2162175"/>
            <a:ext cx="5969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Caldwell</a:t>
            </a:r>
          </a:p>
        </p:txBody>
      </p:sp>
      <p:sp>
        <p:nvSpPr>
          <p:cNvPr id="2182" name="Rectangle 134"/>
          <p:cNvSpPr>
            <a:spLocks noChangeArrowheads="1"/>
          </p:cNvSpPr>
          <p:nvPr/>
        </p:nvSpPr>
        <p:spPr bwMode="auto">
          <a:xfrm>
            <a:off x="2987675" y="2198688"/>
            <a:ext cx="6731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Alexander</a:t>
            </a:r>
          </a:p>
        </p:txBody>
      </p:sp>
      <p:sp>
        <p:nvSpPr>
          <p:cNvPr id="2183" name="Rectangle 135"/>
          <p:cNvSpPr>
            <a:spLocks noChangeArrowheads="1"/>
          </p:cNvSpPr>
          <p:nvPr/>
        </p:nvSpPr>
        <p:spPr bwMode="auto">
          <a:xfrm>
            <a:off x="2889250" y="2522538"/>
            <a:ext cx="60166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Catawba</a:t>
            </a:r>
          </a:p>
        </p:txBody>
      </p:sp>
      <p:sp>
        <p:nvSpPr>
          <p:cNvPr id="2185" name="Rectangle 137"/>
          <p:cNvSpPr>
            <a:spLocks noChangeArrowheads="1"/>
          </p:cNvSpPr>
          <p:nvPr/>
        </p:nvSpPr>
        <p:spPr bwMode="auto">
          <a:xfrm>
            <a:off x="2016125" y="2544763"/>
            <a:ext cx="65246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McDowell</a:t>
            </a:r>
          </a:p>
        </p:txBody>
      </p:sp>
      <p:sp>
        <p:nvSpPr>
          <p:cNvPr id="2191" name="Rectangle 143"/>
          <p:cNvSpPr>
            <a:spLocks noChangeArrowheads="1"/>
          </p:cNvSpPr>
          <p:nvPr/>
        </p:nvSpPr>
        <p:spPr bwMode="auto">
          <a:xfrm>
            <a:off x="2466975" y="1866900"/>
            <a:ext cx="60642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Watauga</a:t>
            </a:r>
          </a:p>
        </p:txBody>
      </p:sp>
      <p:sp>
        <p:nvSpPr>
          <p:cNvPr id="2192" name="Rectangle 144"/>
          <p:cNvSpPr>
            <a:spLocks noChangeArrowheads="1"/>
          </p:cNvSpPr>
          <p:nvPr/>
        </p:nvSpPr>
        <p:spPr bwMode="auto">
          <a:xfrm>
            <a:off x="0" y="3013075"/>
            <a:ext cx="64611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Cherokee</a:t>
            </a:r>
          </a:p>
        </p:txBody>
      </p:sp>
      <p:sp>
        <p:nvSpPr>
          <p:cNvPr id="2193" name="Rectangle 145"/>
          <p:cNvSpPr>
            <a:spLocks noChangeArrowheads="1"/>
          </p:cNvSpPr>
          <p:nvPr/>
        </p:nvSpPr>
        <p:spPr bwMode="auto">
          <a:xfrm>
            <a:off x="292100" y="2781300"/>
            <a:ext cx="5667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Graham</a:t>
            </a:r>
          </a:p>
        </p:txBody>
      </p:sp>
      <p:sp>
        <p:nvSpPr>
          <p:cNvPr id="2194" name="Rectangle 146"/>
          <p:cNvSpPr>
            <a:spLocks noChangeArrowheads="1"/>
          </p:cNvSpPr>
          <p:nvPr/>
        </p:nvSpPr>
        <p:spPr bwMode="auto">
          <a:xfrm>
            <a:off x="434975" y="3160713"/>
            <a:ext cx="3937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Clay</a:t>
            </a:r>
          </a:p>
        </p:txBody>
      </p:sp>
      <p:sp>
        <p:nvSpPr>
          <p:cNvPr id="2195" name="Rectangle 147"/>
          <p:cNvSpPr>
            <a:spLocks noChangeArrowheads="1"/>
          </p:cNvSpPr>
          <p:nvPr/>
        </p:nvSpPr>
        <p:spPr bwMode="auto">
          <a:xfrm>
            <a:off x="736600" y="3035300"/>
            <a:ext cx="5032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Macon</a:t>
            </a:r>
          </a:p>
        </p:txBody>
      </p:sp>
      <p:sp>
        <p:nvSpPr>
          <p:cNvPr id="2196" name="Rectangle 148"/>
          <p:cNvSpPr>
            <a:spLocks noChangeArrowheads="1"/>
          </p:cNvSpPr>
          <p:nvPr/>
        </p:nvSpPr>
        <p:spPr bwMode="auto">
          <a:xfrm>
            <a:off x="985838" y="2860675"/>
            <a:ext cx="5905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Jackson</a:t>
            </a:r>
          </a:p>
        </p:txBody>
      </p:sp>
      <p:sp>
        <p:nvSpPr>
          <p:cNvPr id="2197" name="Rectangle 149"/>
          <p:cNvSpPr>
            <a:spLocks noChangeArrowheads="1"/>
          </p:cNvSpPr>
          <p:nvPr/>
        </p:nvSpPr>
        <p:spPr bwMode="auto">
          <a:xfrm>
            <a:off x="685800" y="2662238"/>
            <a:ext cx="47783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Swain</a:t>
            </a:r>
          </a:p>
        </p:txBody>
      </p:sp>
      <p:sp>
        <p:nvSpPr>
          <p:cNvPr id="2199" name="Rectangle 151"/>
          <p:cNvSpPr>
            <a:spLocks noChangeArrowheads="1"/>
          </p:cNvSpPr>
          <p:nvPr/>
        </p:nvSpPr>
        <p:spPr bwMode="auto">
          <a:xfrm>
            <a:off x="3632200" y="2225675"/>
            <a:ext cx="4524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Davie</a:t>
            </a:r>
          </a:p>
        </p:txBody>
      </p:sp>
      <p:sp>
        <p:nvSpPr>
          <p:cNvPr id="2200" name="Rectangle 152"/>
          <p:cNvSpPr>
            <a:spLocks noChangeArrowheads="1"/>
          </p:cNvSpPr>
          <p:nvPr/>
        </p:nvSpPr>
        <p:spPr bwMode="auto">
          <a:xfrm>
            <a:off x="4268788" y="3065463"/>
            <a:ext cx="7874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Montgomery</a:t>
            </a:r>
          </a:p>
        </p:txBody>
      </p:sp>
      <p:sp>
        <p:nvSpPr>
          <p:cNvPr id="2201" name="Rectangle 153"/>
          <p:cNvSpPr>
            <a:spLocks noChangeArrowheads="1"/>
          </p:cNvSpPr>
          <p:nvPr/>
        </p:nvSpPr>
        <p:spPr bwMode="auto">
          <a:xfrm>
            <a:off x="1943100" y="1862138"/>
            <a:ext cx="56038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Mitchell</a:t>
            </a:r>
          </a:p>
        </p:txBody>
      </p:sp>
      <p:sp>
        <p:nvSpPr>
          <p:cNvPr id="2273" name="Freeform 225"/>
          <p:cNvSpPr>
            <a:spLocks/>
          </p:cNvSpPr>
          <p:nvPr/>
        </p:nvSpPr>
        <p:spPr bwMode="auto">
          <a:xfrm>
            <a:off x="1600200" y="2819400"/>
            <a:ext cx="533400" cy="371475"/>
          </a:xfrm>
          <a:custGeom>
            <a:avLst/>
            <a:gdLst>
              <a:gd name="T0" fmla="*/ 0 w 322"/>
              <a:gd name="T1" fmla="*/ 54 h 234"/>
              <a:gd name="T2" fmla="*/ 53 w 322"/>
              <a:gd name="T3" fmla="*/ 89 h 234"/>
              <a:gd name="T4" fmla="*/ 107 w 322"/>
              <a:gd name="T5" fmla="*/ 134 h 234"/>
              <a:gd name="T6" fmla="*/ 107 w 322"/>
              <a:gd name="T7" fmla="*/ 188 h 234"/>
              <a:gd name="T8" fmla="*/ 107 w 322"/>
              <a:gd name="T9" fmla="*/ 233 h 234"/>
              <a:gd name="T10" fmla="*/ 188 w 322"/>
              <a:gd name="T11" fmla="*/ 233 h 234"/>
              <a:gd name="T12" fmla="*/ 268 w 322"/>
              <a:gd name="T13" fmla="*/ 233 h 234"/>
              <a:gd name="T14" fmla="*/ 268 w 322"/>
              <a:gd name="T15" fmla="*/ 198 h 234"/>
              <a:gd name="T16" fmla="*/ 268 w 322"/>
              <a:gd name="T17" fmla="*/ 161 h 234"/>
              <a:gd name="T18" fmla="*/ 294 w 322"/>
              <a:gd name="T19" fmla="*/ 117 h 234"/>
              <a:gd name="T20" fmla="*/ 321 w 322"/>
              <a:gd name="T21" fmla="*/ 81 h 234"/>
              <a:gd name="T22" fmla="*/ 321 w 322"/>
              <a:gd name="T23" fmla="*/ 54 h 234"/>
              <a:gd name="T24" fmla="*/ 321 w 322"/>
              <a:gd name="T25" fmla="*/ 27 h 234"/>
              <a:gd name="T26" fmla="*/ 294 w 322"/>
              <a:gd name="T27" fmla="*/ 9 h 234"/>
              <a:gd name="T28" fmla="*/ 268 w 322"/>
              <a:gd name="T29" fmla="*/ 0 h 234"/>
              <a:gd name="T30" fmla="*/ 161 w 322"/>
              <a:gd name="T31" fmla="*/ 9 h 234"/>
              <a:gd name="T32" fmla="*/ 53 w 322"/>
              <a:gd name="T33" fmla="*/ 27 h 234"/>
              <a:gd name="T34" fmla="*/ 44 w 322"/>
              <a:gd name="T35" fmla="*/ 27 h 234"/>
              <a:gd name="T36" fmla="*/ 27 w 322"/>
              <a:gd name="T37" fmla="*/ 36 h 234"/>
              <a:gd name="T38" fmla="*/ 18 w 322"/>
              <a:gd name="T39" fmla="*/ 45 h 234"/>
              <a:gd name="T40" fmla="*/ 0 w 322"/>
              <a:gd name="T4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234">
                <a:moveTo>
                  <a:pt x="0" y="54"/>
                </a:moveTo>
                <a:lnTo>
                  <a:pt x="53" y="89"/>
                </a:lnTo>
                <a:lnTo>
                  <a:pt x="107" y="134"/>
                </a:lnTo>
                <a:lnTo>
                  <a:pt x="107" y="188"/>
                </a:lnTo>
                <a:lnTo>
                  <a:pt x="107" y="233"/>
                </a:lnTo>
                <a:lnTo>
                  <a:pt x="188" y="233"/>
                </a:lnTo>
                <a:lnTo>
                  <a:pt x="268" y="233"/>
                </a:lnTo>
                <a:lnTo>
                  <a:pt x="268" y="198"/>
                </a:lnTo>
                <a:lnTo>
                  <a:pt x="268" y="161"/>
                </a:lnTo>
                <a:lnTo>
                  <a:pt x="294" y="117"/>
                </a:lnTo>
                <a:lnTo>
                  <a:pt x="321" y="81"/>
                </a:lnTo>
                <a:lnTo>
                  <a:pt x="321" y="54"/>
                </a:lnTo>
                <a:lnTo>
                  <a:pt x="321" y="27"/>
                </a:lnTo>
                <a:lnTo>
                  <a:pt x="294" y="9"/>
                </a:lnTo>
                <a:lnTo>
                  <a:pt x="268" y="0"/>
                </a:lnTo>
                <a:lnTo>
                  <a:pt x="161" y="9"/>
                </a:lnTo>
                <a:lnTo>
                  <a:pt x="53" y="27"/>
                </a:lnTo>
                <a:lnTo>
                  <a:pt x="44" y="27"/>
                </a:lnTo>
                <a:lnTo>
                  <a:pt x="27" y="36"/>
                </a:lnTo>
                <a:lnTo>
                  <a:pt x="18" y="45"/>
                </a:lnTo>
                <a:lnTo>
                  <a:pt x="0" y="54"/>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58" name="Freeform 10"/>
          <p:cNvSpPr>
            <a:spLocks/>
          </p:cNvSpPr>
          <p:nvPr/>
        </p:nvSpPr>
        <p:spPr bwMode="auto">
          <a:xfrm>
            <a:off x="1401763" y="2124075"/>
            <a:ext cx="598487" cy="428625"/>
          </a:xfrm>
          <a:custGeom>
            <a:avLst/>
            <a:gdLst>
              <a:gd name="T0" fmla="*/ 0 w 377"/>
              <a:gd name="T1" fmla="*/ 189 h 270"/>
              <a:gd name="T2" fmla="*/ 45 w 377"/>
              <a:gd name="T3" fmla="*/ 224 h 270"/>
              <a:gd name="T4" fmla="*/ 80 w 377"/>
              <a:gd name="T5" fmla="*/ 269 h 270"/>
              <a:gd name="T6" fmla="*/ 233 w 377"/>
              <a:gd name="T7" fmla="*/ 224 h 270"/>
              <a:gd name="T8" fmla="*/ 376 w 377"/>
              <a:gd name="T9" fmla="*/ 189 h 270"/>
              <a:gd name="T10" fmla="*/ 349 w 377"/>
              <a:gd name="T11" fmla="*/ 117 h 270"/>
              <a:gd name="T12" fmla="*/ 323 w 377"/>
              <a:gd name="T13" fmla="*/ 54 h 270"/>
              <a:gd name="T14" fmla="*/ 296 w 377"/>
              <a:gd name="T15" fmla="*/ 54 h 270"/>
              <a:gd name="T16" fmla="*/ 269 w 377"/>
              <a:gd name="T17" fmla="*/ 54 h 270"/>
              <a:gd name="T18" fmla="*/ 259 w 377"/>
              <a:gd name="T19" fmla="*/ 27 h 270"/>
              <a:gd name="T20" fmla="*/ 241 w 377"/>
              <a:gd name="T21" fmla="*/ 0 h 270"/>
              <a:gd name="T22" fmla="*/ 152 w 377"/>
              <a:gd name="T23" fmla="*/ 36 h 270"/>
              <a:gd name="T24" fmla="*/ 53 w 377"/>
              <a:gd name="T25" fmla="*/ 81 h 270"/>
              <a:gd name="T26" fmla="*/ 45 w 377"/>
              <a:gd name="T27" fmla="*/ 107 h 270"/>
              <a:gd name="T28" fmla="*/ 27 w 377"/>
              <a:gd name="T29" fmla="*/ 135 h 270"/>
              <a:gd name="T30" fmla="*/ 18 w 377"/>
              <a:gd name="T31" fmla="*/ 162 h 270"/>
              <a:gd name="T32" fmla="*/ 0 w 377"/>
              <a:gd name="T33" fmla="*/ 18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7" h="270">
                <a:moveTo>
                  <a:pt x="0" y="189"/>
                </a:moveTo>
                <a:lnTo>
                  <a:pt x="45" y="224"/>
                </a:lnTo>
                <a:lnTo>
                  <a:pt x="80" y="269"/>
                </a:lnTo>
                <a:lnTo>
                  <a:pt x="233" y="224"/>
                </a:lnTo>
                <a:lnTo>
                  <a:pt x="376" y="189"/>
                </a:lnTo>
                <a:lnTo>
                  <a:pt x="349" y="117"/>
                </a:lnTo>
                <a:lnTo>
                  <a:pt x="323" y="54"/>
                </a:lnTo>
                <a:lnTo>
                  <a:pt x="296" y="54"/>
                </a:lnTo>
                <a:lnTo>
                  <a:pt x="269" y="54"/>
                </a:lnTo>
                <a:lnTo>
                  <a:pt x="259" y="27"/>
                </a:lnTo>
                <a:lnTo>
                  <a:pt x="241" y="0"/>
                </a:lnTo>
                <a:lnTo>
                  <a:pt x="152" y="36"/>
                </a:lnTo>
                <a:lnTo>
                  <a:pt x="53" y="81"/>
                </a:lnTo>
                <a:lnTo>
                  <a:pt x="45" y="107"/>
                </a:lnTo>
                <a:lnTo>
                  <a:pt x="27" y="135"/>
                </a:lnTo>
                <a:lnTo>
                  <a:pt x="18" y="162"/>
                </a:lnTo>
                <a:lnTo>
                  <a:pt x="0" y="189"/>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0" name="Freeform 12"/>
          <p:cNvSpPr>
            <a:spLocks/>
          </p:cNvSpPr>
          <p:nvPr/>
        </p:nvSpPr>
        <p:spPr bwMode="auto">
          <a:xfrm>
            <a:off x="1998663" y="1995488"/>
            <a:ext cx="428625" cy="387350"/>
          </a:xfrm>
          <a:custGeom>
            <a:avLst/>
            <a:gdLst>
              <a:gd name="T0" fmla="*/ 0 w 270"/>
              <a:gd name="T1" fmla="*/ 54 h 244"/>
              <a:gd name="T2" fmla="*/ 72 w 270"/>
              <a:gd name="T3" fmla="*/ 81 h 244"/>
              <a:gd name="T4" fmla="*/ 135 w 270"/>
              <a:gd name="T5" fmla="*/ 108 h 244"/>
              <a:gd name="T6" fmla="*/ 152 w 270"/>
              <a:gd name="T7" fmla="*/ 171 h 244"/>
              <a:gd name="T8" fmla="*/ 161 w 270"/>
              <a:gd name="T9" fmla="*/ 243 h 244"/>
              <a:gd name="T10" fmla="*/ 215 w 270"/>
              <a:gd name="T11" fmla="*/ 225 h 244"/>
              <a:gd name="T12" fmla="*/ 269 w 270"/>
              <a:gd name="T13" fmla="*/ 216 h 244"/>
              <a:gd name="T14" fmla="*/ 233 w 270"/>
              <a:gd name="T15" fmla="*/ 135 h 244"/>
              <a:gd name="T16" fmla="*/ 188 w 270"/>
              <a:gd name="T17" fmla="*/ 54 h 244"/>
              <a:gd name="T18" fmla="*/ 152 w 270"/>
              <a:gd name="T19" fmla="*/ 27 h 244"/>
              <a:gd name="T20" fmla="*/ 108 w 270"/>
              <a:gd name="T21" fmla="*/ 0 h 244"/>
              <a:gd name="T22" fmla="*/ 72 w 270"/>
              <a:gd name="T23" fmla="*/ 9 h 244"/>
              <a:gd name="T24" fmla="*/ 27 w 270"/>
              <a:gd name="T25" fmla="*/ 27 h 244"/>
              <a:gd name="T26" fmla="*/ 18 w 270"/>
              <a:gd name="T27" fmla="*/ 27 h 244"/>
              <a:gd name="T28" fmla="*/ 9 w 270"/>
              <a:gd name="T29" fmla="*/ 36 h 244"/>
              <a:gd name="T30" fmla="*/ 9 w 270"/>
              <a:gd name="T31" fmla="*/ 45 h 244"/>
              <a:gd name="T32" fmla="*/ 0 w 270"/>
              <a:gd name="T33" fmla="*/ 5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244">
                <a:moveTo>
                  <a:pt x="0" y="54"/>
                </a:moveTo>
                <a:lnTo>
                  <a:pt x="72" y="81"/>
                </a:lnTo>
                <a:lnTo>
                  <a:pt x="135" y="108"/>
                </a:lnTo>
                <a:lnTo>
                  <a:pt x="152" y="171"/>
                </a:lnTo>
                <a:lnTo>
                  <a:pt x="161" y="243"/>
                </a:lnTo>
                <a:lnTo>
                  <a:pt x="215" y="225"/>
                </a:lnTo>
                <a:lnTo>
                  <a:pt x="269" y="216"/>
                </a:lnTo>
                <a:lnTo>
                  <a:pt x="233" y="135"/>
                </a:lnTo>
                <a:lnTo>
                  <a:pt x="188" y="54"/>
                </a:lnTo>
                <a:lnTo>
                  <a:pt x="152" y="27"/>
                </a:lnTo>
                <a:lnTo>
                  <a:pt x="108" y="0"/>
                </a:lnTo>
                <a:lnTo>
                  <a:pt x="72" y="9"/>
                </a:lnTo>
                <a:lnTo>
                  <a:pt x="27" y="27"/>
                </a:lnTo>
                <a:lnTo>
                  <a:pt x="18" y="27"/>
                </a:lnTo>
                <a:lnTo>
                  <a:pt x="9" y="36"/>
                </a:lnTo>
                <a:lnTo>
                  <a:pt x="9" y="45"/>
                </a:lnTo>
                <a:lnTo>
                  <a:pt x="0" y="54"/>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61" name="Freeform 13"/>
          <p:cNvSpPr>
            <a:spLocks/>
          </p:cNvSpPr>
          <p:nvPr/>
        </p:nvSpPr>
        <p:spPr bwMode="auto">
          <a:xfrm>
            <a:off x="2295525" y="1865313"/>
            <a:ext cx="341313" cy="474662"/>
          </a:xfrm>
          <a:custGeom>
            <a:avLst/>
            <a:gdLst>
              <a:gd name="T0" fmla="*/ 0 w 215"/>
              <a:gd name="T1" fmla="*/ 135 h 299"/>
              <a:gd name="T2" fmla="*/ 44 w 215"/>
              <a:gd name="T3" fmla="*/ 217 h 299"/>
              <a:gd name="T4" fmla="*/ 80 w 215"/>
              <a:gd name="T5" fmla="*/ 298 h 299"/>
              <a:gd name="T6" fmla="*/ 107 w 215"/>
              <a:gd name="T7" fmla="*/ 271 h 299"/>
              <a:gd name="T8" fmla="*/ 134 w 215"/>
              <a:gd name="T9" fmla="*/ 244 h 299"/>
              <a:gd name="T10" fmla="*/ 161 w 215"/>
              <a:gd name="T11" fmla="*/ 244 h 299"/>
              <a:gd name="T12" fmla="*/ 187 w 215"/>
              <a:gd name="T13" fmla="*/ 244 h 299"/>
              <a:gd name="T14" fmla="*/ 205 w 215"/>
              <a:gd name="T15" fmla="*/ 199 h 299"/>
              <a:gd name="T16" fmla="*/ 214 w 215"/>
              <a:gd name="T17" fmla="*/ 163 h 299"/>
              <a:gd name="T18" fmla="*/ 205 w 215"/>
              <a:gd name="T19" fmla="*/ 145 h 299"/>
              <a:gd name="T20" fmla="*/ 187 w 215"/>
              <a:gd name="T21" fmla="*/ 135 h 299"/>
              <a:gd name="T22" fmla="*/ 161 w 215"/>
              <a:gd name="T23" fmla="*/ 63 h 299"/>
              <a:gd name="T24" fmla="*/ 134 w 215"/>
              <a:gd name="T25" fmla="*/ 0 h 299"/>
              <a:gd name="T26" fmla="*/ 98 w 215"/>
              <a:gd name="T27" fmla="*/ 55 h 299"/>
              <a:gd name="T28" fmla="*/ 53 w 215"/>
              <a:gd name="T29" fmla="*/ 108 h 299"/>
              <a:gd name="T30" fmla="*/ 44 w 215"/>
              <a:gd name="T31" fmla="*/ 108 h 299"/>
              <a:gd name="T32" fmla="*/ 27 w 215"/>
              <a:gd name="T33" fmla="*/ 118 h 299"/>
              <a:gd name="T34" fmla="*/ 18 w 215"/>
              <a:gd name="T35" fmla="*/ 127 h 299"/>
              <a:gd name="T36" fmla="*/ 0 w 215"/>
              <a:gd name="T37" fmla="*/ 13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299">
                <a:moveTo>
                  <a:pt x="0" y="135"/>
                </a:moveTo>
                <a:lnTo>
                  <a:pt x="44" y="217"/>
                </a:lnTo>
                <a:lnTo>
                  <a:pt x="80" y="298"/>
                </a:lnTo>
                <a:lnTo>
                  <a:pt x="107" y="271"/>
                </a:lnTo>
                <a:lnTo>
                  <a:pt x="134" y="244"/>
                </a:lnTo>
                <a:lnTo>
                  <a:pt x="161" y="244"/>
                </a:lnTo>
                <a:lnTo>
                  <a:pt x="187" y="244"/>
                </a:lnTo>
                <a:lnTo>
                  <a:pt x="205" y="199"/>
                </a:lnTo>
                <a:lnTo>
                  <a:pt x="214" y="163"/>
                </a:lnTo>
                <a:lnTo>
                  <a:pt x="205" y="145"/>
                </a:lnTo>
                <a:lnTo>
                  <a:pt x="187" y="135"/>
                </a:lnTo>
                <a:lnTo>
                  <a:pt x="161" y="63"/>
                </a:lnTo>
                <a:lnTo>
                  <a:pt x="134" y="0"/>
                </a:lnTo>
                <a:lnTo>
                  <a:pt x="98" y="55"/>
                </a:lnTo>
                <a:lnTo>
                  <a:pt x="53" y="108"/>
                </a:lnTo>
                <a:lnTo>
                  <a:pt x="44" y="108"/>
                </a:lnTo>
                <a:lnTo>
                  <a:pt x="27" y="118"/>
                </a:lnTo>
                <a:lnTo>
                  <a:pt x="18" y="127"/>
                </a:lnTo>
                <a:lnTo>
                  <a:pt x="0" y="135"/>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6" name="Freeform 28"/>
          <p:cNvSpPr>
            <a:spLocks/>
          </p:cNvSpPr>
          <p:nvPr/>
        </p:nvSpPr>
        <p:spPr bwMode="auto">
          <a:xfrm>
            <a:off x="2127250" y="2679700"/>
            <a:ext cx="558800" cy="500063"/>
          </a:xfrm>
          <a:custGeom>
            <a:avLst/>
            <a:gdLst>
              <a:gd name="T0" fmla="*/ 0 w 352"/>
              <a:gd name="T1" fmla="*/ 107 h 315"/>
              <a:gd name="T2" fmla="*/ 0 w 352"/>
              <a:gd name="T3" fmla="*/ 135 h 315"/>
              <a:gd name="T4" fmla="*/ 0 w 352"/>
              <a:gd name="T5" fmla="*/ 162 h 315"/>
              <a:gd name="T6" fmla="*/ 45 w 352"/>
              <a:gd name="T7" fmla="*/ 162 h 315"/>
              <a:gd name="T8" fmla="*/ 81 w 352"/>
              <a:gd name="T9" fmla="*/ 162 h 315"/>
              <a:gd name="T10" fmla="*/ 126 w 352"/>
              <a:gd name="T11" fmla="*/ 216 h 315"/>
              <a:gd name="T12" fmla="*/ 162 w 352"/>
              <a:gd name="T13" fmla="*/ 269 h 315"/>
              <a:gd name="T14" fmla="*/ 162 w 352"/>
              <a:gd name="T15" fmla="*/ 287 h 315"/>
              <a:gd name="T16" fmla="*/ 162 w 352"/>
              <a:gd name="T17" fmla="*/ 314 h 315"/>
              <a:gd name="T18" fmla="*/ 234 w 352"/>
              <a:gd name="T19" fmla="*/ 314 h 315"/>
              <a:gd name="T20" fmla="*/ 297 w 352"/>
              <a:gd name="T21" fmla="*/ 314 h 315"/>
              <a:gd name="T22" fmla="*/ 324 w 352"/>
              <a:gd name="T23" fmla="*/ 251 h 315"/>
              <a:gd name="T24" fmla="*/ 351 w 352"/>
              <a:gd name="T25" fmla="*/ 189 h 315"/>
              <a:gd name="T26" fmla="*/ 351 w 352"/>
              <a:gd name="T27" fmla="*/ 90 h 315"/>
              <a:gd name="T28" fmla="*/ 351 w 352"/>
              <a:gd name="T29" fmla="*/ 0 h 315"/>
              <a:gd name="T30" fmla="*/ 315 w 352"/>
              <a:gd name="T31" fmla="*/ 0 h 315"/>
              <a:gd name="T32" fmla="*/ 270 w 352"/>
              <a:gd name="T33" fmla="*/ 0 h 315"/>
              <a:gd name="T34" fmla="*/ 162 w 352"/>
              <a:gd name="T35" fmla="*/ 27 h 315"/>
              <a:gd name="T36" fmla="*/ 54 w 352"/>
              <a:gd name="T37" fmla="*/ 54 h 315"/>
              <a:gd name="T38" fmla="*/ 45 w 352"/>
              <a:gd name="T39" fmla="*/ 63 h 315"/>
              <a:gd name="T40" fmla="*/ 27 w 352"/>
              <a:gd name="T41" fmla="*/ 81 h 315"/>
              <a:gd name="T42" fmla="*/ 18 w 352"/>
              <a:gd name="T43" fmla="*/ 90 h 315"/>
              <a:gd name="T44" fmla="*/ 0 w 352"/>
              <a:gd name="T45" fmla="*/ 10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2" h="315">
                <a:moveTo>
                  <a:pt x="0" y="107"/>
                </a:moveTo>
                <a:lnTo>
                  <a:pt x="0" y="135"/>
                </a:lnTo>
                <a:lnTo>
                  <a:pt x="0" y="162"/>
                </a:lnTo>
                <a:lnTo>
                  <a:pt x="45" y="162"/>
                </a:lnTo>
                <a:lnTo>
                  <a:pt x="81" y="162"/>
                </a:lnTo>
                <a:lnTo>
                  <a:pt x="126" y="216"/>
                </a:lnTo>
                <a:lnTo>
                  <a:pt x="162" y="269"/>
                </a:lnTo>
                <a:lnTo>
                  <a:pt x="162" y="287"/>
                </a:lnTo>
                <a:lnTo>
                  <a:pt x="162" y="314"/>
                </a:lnTo>
                <a:lnTo>
                  <a:pt x="234" y="314"/>
                </a:lnTo>
                <a:lnTo>
                  <a:pt x="297" y="314"/>
                </a:lnTo>
                <a:lnTo>
                  <a:pt x="324" y="251"/>
                </a:lnTo>
                <a:lnTo>
                  <a:pt x="351" y="189"/>
                </a:lnTo>
                <a:lnTo>
                  <a:pt x="351" y="90"/>
                </a:lnTo>
                <a:lnTo>
                  <a:pt x="351" y="0"/>
                </a:lnTo>
                <a:lnTo>
                  <a:pt x="315" y="0"/>
                </a:lnTo>
                <a:lnTo>
                  <a:pt x="270" y="0"/>
                </a:lnTo>
                <a:lnTo>
                  <a:pt x="162" y="27"/>
                </a:lnTo>
                <a:lnTo>
                  <a:pt x="54" y="54"/>
                </a:lnTo>
                <a:lnTo>
                  <a:pt x="45" y="63"/>
                </a:lnTo>
                <a:lnTo>
                  <a:pt x="27" y="81"/>
                </a:lnTo>
                <a:lnTo>
                  <a:pt x="18" y="90"/>
                </a:lnTo>
                <a:lnTo>
                  <a:pt x="0" y="107"/>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79" name="Freeform 31"/>
          <p:cNvSpPr>
            <a:spLocks/>
          </p:cNvSpPr>
          <p:nvPr/>
        </p:nvSpPr>
        <p:spPr bwMode="auto">
          <a:xfrm>
            <a:off x="2382838" y="2251075"/>
            <a:ext cx="600075" cy="473075"/>
          </a:xfrm>
          <a:custGeom>
            <a:avLst/>
            <a:gdLst>
              <a:gd name="T0" fmla="*/ 54 w 378"/>
              <a:gd name="T1" fmla="*/ 27 h 298"/>
              <a:gd name="T2" fmla="*/ 71 w 378"/>
              <a:gd name="T3" fmla="*/ 54 h 298"/>
              <a:gd name="T4" fmla="*/ 80 w 378"/>
              <a:gd name="T5" fmla="*/ 81 h 298"/>
              <a:gd name="T6" fmla="*/ 45 w 378"/>
              <a:gd name="T7" fmla="*/ 90 h 298"/>
              <a:gd name="T8" fmla="*/ 0 w 378"/>
              <a:gd name="T9" fmla="*/ 108 h 298"/>
              <a:gd name="T10" fmla="*/ 45 w 378"/>
              <a:gd name="T11" fmla="*/ 144 h 298"/>
              <a:gd name="T12" fmla="*/ 80 w 378"/>
              <a:gd name="T13" fmla="*/ 189 h 298"/>
              <a:gd name="T14" fmla="*/ 99 w 378"/>
              <a:gd name="T15" fmla="*/ 225 h 298"/>
              <a:gd name="T16" fmla="*/ 108 w 378"/>
              <a:gd name="T17" fmla="*/ 270 h 298"/>
              <a:gd name="T18" fmla="*/ 153 w 378"/>
              <a:gd name="T19" fmla="*/ 270 h 298"/>
              <a:gd name="T20" fmla="*/ 189 w 378"/>
              <a:gd name="T21" fmla="*/ 270 h 298"/>
              <a:gd name="T22" fmla="*/ 189 w 378"/>
              <a:gd name="T23" fmla="*/ 279 h 298"/>
              <a:gd name="T24" fmla="*/ 189 w 378"/>
              <a:gd name="T25" fmla="*/ 297 h 298"/>
              <a:gd name="T26" fmla="*/ 242 w 378"/>
              <a:gd name="T27" fmla="*/ 297 h 298"/>
              <a:gd name="T28" fmla="*/ 297 w 378"/>
              <a:gd name="T29" fmla="*/ 297 h 298"/>
              <a:gd name="T30" fmla="*/ 341 w 378"/>
              <a:gd name="T31" fmla="*/ 225 h 298"/>
              <a:gd name="T32" fmla="*/ 377 w 378"/>
              <a:gd name="T33" fmla="*/ 162 h 298"/>
              <a:gd name="T34" fmla="*/ 341 w 378"/>
              <a:gd name="T35" fmla="*/ 144 h 298"/>
              <a:gd name="T36" fmla="*/ 297 w 378"/>
              <a:gd name="T37" fmla="*/ 135 h 298"/>
              <a:gd name="T38" fmla="*/ 215 w 378"/>
              <a:gd name="T39" fmla="*/ 63 h 298"/>
              <a:gd name="T40" fmla="*/ 135 w 378"/>
              <a:gd name="T41" fmla="*/ 0 h 298"/>
              <a:gd name="T42" fmla="*/ 108 w 378"/>
              <a:gd name="T43" fmla="*/ 0 h 298"/>
              <a:gd name="T44" fmla="*/ 80 w 378"/>
              <a:gd name="T45" fmla="*/ 0 h 298"/>
              <a:gd name="T46" fmla="*/ 71 w 378"/>
              <a:gd name="T47" fmla="*/ 0 h 298"/>
              <a:gd name="T48" fmla="*/ 63 w 378"/>
              <a:gd name="T49" fmla="*/ 9 h 298"/>
              <a:gd name="T50" fmla="*/ 63 w 378"/>
              <a:gd name="T51" fmla="*/ 18 h 298"/>
              <a:gd name="T52" fmla="*/ 54 w 378"/>
              <a:gd name="T53" fmla="*/ 2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8" h="298">
                <a:moveTo>
                  <a:pt x="54" y="27"/>
                </a:moveTo>
                <a:lnTo>
                  <a:pt x="71" y="54"/>
                </a:lnTo>
                <a:lnTo>
                  <a:pt x="80" y="81"/>
                </a:lnTo>
                <a:lnTo>
                  <a:pt x="45" y="90"/>
                </a:lnTo>
                <a:lnTo>
                  <a:pt x="0" y="108"/>
                </a:lnTo>
                <a:lnTo>
                  <a:pt x="45" y="144"/>
                </a:lnTo>
                <a:lnTo>
                  <a:pt x="80" y="189"/>
                </a:lnTo>
                <a:lnTo>
                  <a:pt x="99" y="225"/>
                </a:lnTo>
                <a:lnTo>
                  <a:pt x="108" y="270"/>
                </a:lnTo>
                <a:lnTo>
                  <a:pt x="153" y="270"/>
                </a:lnTo>
                <a:lnTo>
                  <a:pt x="189" y="270"/>
                </a:lnTo>
                <a:lnTo>
                  <a:pt x="189" y="279"/>
                </a:lnTo>
                <a:lnTo>
                  <a:pt x="189" y="297"/>
                </a:lnTo>
                <a:lnTo>
                  <a:pt x="242" y="297"/>
                </a:lnTo>
                <a:lnTo>
                  <a:pt x="297" y="297"/>
                </a:lnTo>
                <a:lnTo>
                  <a:pt x="341" y="225"/>
                </a:lnTo>
                <a:lnTo>
                  <a:pt x="377" y="162"/>
                </a:lnTo>
                <a:lnTo>
                  <a:pt x="341" y="144"/>
                </a:lnTo>
                <a:lnTo>
                  <a:pt x="297" y="135"/>
                </a:lnTo>
                <a:lnTo>
                  <a:pt x="215" y="63"/>
                </a:lnTo>
                <a:lnTo>
                  <a:pt x="135" y="0"/>
                </a:lnTo>
                <a:lnTo>
                  <a:pt x="108" y="0"/>
                </a:lnTo>
                <a:lnTo>
                  <a:pt x="80" y="0"/>
                </a:lnTo>
                <a:lnTo>
                  <a:pt x="71" y="0"/>
                </a:lnTo>
                <a:lnTo>
                  <a:pt x="63" y="9"/>
                </a:lnTo>
                <a:lnTo>
                  <a:pt x="63" y="18"/>
                </a:lnTo>
                <a:lnTo>
                  <a:pt x="54" y="27"/>
                </a:lnTo>
              </a:path>
            </a:pathLst>
          </a:custGeom>
          <a:solidFill>
            <a:srgbClr val="0070C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088" name="Freeform 40"/>
          <p:cNvSpPr>
            <a:spLocks/>
          </p:cNvSpPr>
          <p:nvPr/>
        </p:nvSpPr>
        <p:spPr bwMode="auto">
          <a:xfrm>
            <a:off x="2598738" y="2724150"/>
            <a:ext cx="471487" cy="501650"/>
          </a:xfrm>
          <a:custGeom>
            <a:avLst/>
            <a:gdLst>
              <a:gd name="T0" fmla="*/ 54 w 297"/>
              <a:gd name="T1" fmla="*/ 0 h 316"/>
              <a:gd name="T2" fmla="*/ 54 w 297"/>
              <a:gd name="T3" fmla="*/ 81 h 316"/>
              <a:gd name="T4" fmla="*/ 54 w 297"/>
              <a:gd name="T5" fmla="*/ 162 h 316"/>
              <a:gd name="T6" fmla="*/ 27 w 297"/>
              <a:gd name="T7" fmla="*/ 225 h 316"/>
              <a:gd name="T8" fmla="*/ 0 w 297"/>
              <a:gd name="T9" fmla="*/ 288 h 316"/>
              <a:gd name="T10" fmla="*/ 153 w 297"/>
              <a:gd name="T11" fmla="*/ 297 h 316"/>
              <a:gd name="T12" fmla="*/ 296 w 297"/>
              <a:gd name="T13" fmla="*/ 315 h 316"/>
              <a:gd name="T14" fmla="*/ 296 w 297"/>
              <a:gd name="T15" fmla="*/ 270 h 316"/>
              <a:gd name="T16" fmla="*/ 296 w 297"/>
              <a:gd name="T17" fmla="*/ 244 h 316"/>
              <a:gd name="T18" fmla="*/ 260 w 297"/>
              <a:gd name="T19" fmla="*/ 189 h 316"/>
              <a:gd name="T20" fmla="*/ 216 w 297"/>
              <a:gd name="T21" fmla="*/ 135 h 316"/>
              <a:gd name="T22" fmla="*/ 189 w 297"/>
              <a:gd name="T23" fmla="*/ 63 h 316"/>
              <a:gd name="T24" fmla="*/ 162 w 297"/>
              <a:gd name="T25" fmla="*/ 0 h 316"/>
              <a:gd name="T26" fmla="*/ 135 w 297"/>
              <a:gd name="T27" fmla="*/ 0 h 316"/>
              <a:gd name="T28" fmla="*/ 107 w 297"/>
              <a:gd name="T29" fmla="*/ 0 h 316"/>
              <a:gd name="T30" fmla="*/ 80 w 297"/>
              <a:gd name="T31" fmla="*/ 0 h 316"/>
              <a:gd name="T32" fmla="*/ 54 w 297"/>
              <a:gd name="T33"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 h="316">
                <a:moveTo>
                  <a:pt x="54" y="0"/>
                </a:moveTo>
                <a:lnTo>
                  <a:pt x="54" y="81"/>
                </a:lnTo>
                <a:lnTo>
                  <a:pt x="54" y="162"/>
                </a:lnTo>
                <a:lnTo>
                  <a:pt x="27" y="225"/>
                </a:lnTo>
                <a:lnTo>
                  <a:pt x="0" y="288"/>
                </a:lnTo>
                <a:lnTo>
                  <a:pt x="153" y="297"/>
                </a:lnTo>
                <a:lnTo>
                  <a:pt x="296" y="315"/>
                </a:lnTo>
                <a:lnTo>
                  <a:pt x="296" y="270"/>
                </a:lnTo>
                <a:lnTo>
                  <a:pt x="296" y="244"/>
                </a:lnTo>
                <a:lnTo>
                  <a:pt x="260" y="189"/>
                </a:lnTo>
                <a:lnTo>
                  <a:pt x="216" y="135"/>
                </a:lnTo>
                <a:lnTo>
                  <a:pt x="189" y="63"/>
                </a:lnTo>
                <a:lnTo>
                  <a:pt x="162" y="0"/>
                </a:lnTo>
                <a:lnTo>
                  <a:pt x="135" y="0"/>
                </a:lnTo>
                <a:lnTo>
                  <a:pt x="107" y="0"/>
                </a:lnTo>
                <a:lnTo>
                  <a:pt x="80" y="0"/>
                </a:lnTo>
                <a:lnTo>
                  <a:pt x="54" y="0"/>
                </a:lnTo>
              </a:path>
            </a:pathLst>
          </a:custGeom>
          <a:solidFill>
            <a:srgbClr val="92D050"/>
          </a:solidFill>
          <a:ln w="12700" cap="rnd"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78" name="Rectangle 130"/>
          <p:cNvSpPr>
            <a:spLocks noChangeArrowheads="1"/>
          </p:cNvSpPr>
          <p:nvPr/>
        </p:nvSpPr>
        <p:spPr bwMode="auto">
          <a:xfrm>
            <a:off x="2546350" y="3022600"/>
            <a:ext cx="6619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Cleveland</a:t>
            </a:r>
          </a:p>
        </p:txBody>
      </p:sp>
      <p:sp>
        <p:nvSpPr>
          <p:cNvPr id="2184" name="Rectangle 136"/>
          <p:cNvSpPr>
            <a:spLocks noChangeArrowheads="1"/>
          </p:cNvSpPr>
          <p:nvPr/>
        </p:nvSpPr>
        <p:spPr bwMode="auto">
          <a:xfrm>
            <a:off x="2462213" y="2397125"/>
            <a:ext cx="4699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Burke</a:t>
            </a:r>
          </a:p>
        </p:txBody>
      </p:sp>
      <p:sp>
        <p:nvSpPr>
          <p:cNvPr id="2186" name="Rectangle 138"/>
          <p:cNvSpPr>
            <a:spLocks noChangeArrowheads="1"/>
          </p:cNvSpPr>
          <p:nvPr/>
        </p:nvSpPr>
        <p:spPr bwMode="auto">
          <a:xfrm>
            <a:off x="1512998" y="2451101"/>
            <a:ext cx="70643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Buncombe</a:t>
            </a:r>
          </a:p>
        </p:txBody>
      </p:sp>
      <p:sp>
        <p:nvSpPr>
          <p:cNvPr id="2187" name="Rectangle 139"/>
          <p:cNvSpPr>
            <a:spLocks noChangeArrowheads="1"/>
          </p:cNvSpPr>
          <p:nvPr/>
        </p:nvSpPr>
        <p:spPr bwMode="auto">
          <a:xfrm>
            <a:off x="2061361" y="2755900"/>
            <a:ext cx="70485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Rutherford</a:t>
            </a:r>
          </a:p>
        </p:txBody>
      </p:sp>
      <p:sp>
        <p:nvSpPr>
          <p:cNvPr id="2188" name="Rectangle 140"/>
          <p:cNvSpPr>
            <a:spLocks noChangeArrowheads="1"/>
          </p:cNvSpPr>
          <p:nvPr/>
        </p:nvSpPr>
        <p:spPr bwMode="auto">
          <a:xfrm>
            <a:off x="2036763" y="3008313"/>
            <a:ext cx="3968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Polk</a:t>
            </a:r>
          </a:p>
        </p:txBody>
      </p:sp>
      <p:sp>
        <p:nvSpPr>
          <p:cNvPr id="2189" name="Rectangle 141"/>
          <p:cNvSpPr>
            <a:spLocks noChangeArrowheads="1"/>
          </p:cNvSpPr>
          <p:nvPr/>
        </p:nvSpPr>
        <p:spPr bwMode="auto">
          <a:xfrm>
            <a:off x="1431925" y="2268538"/>
            <a:ext cx="5937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Madison</a:t>
            </a:r>
          </a:p>
        </p:txBody>
      </p:sp>
      <p:sp>
        <p:nvSpPr>
          <p:cNvPr id="2190" name="Rectangle 142"/>
          <p:cNvSpPr>
            <a:spLocks noChangeArrowheads="1"/>
          </p:cNvSpPr>
          <p:nvPr/>
        </p:nvSpPr>
        <p:spPr bwMode="auto">
          <a:xfrm>
            <a:off x="1851025" y="2162175"/>
            <a:ext cx="53657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Yancey</a:t>
            </a:r>
          </a:p>
        </p:txBody>
      </p:sp>
      <p:sp>
        <p:nvSpPr>
          <p:cNvPr id="2198" name="Rectangle 150"/>
          <p:cNvSpPr>
            <a:spLocks noChangeArrowheads="1"/>
          </p:cNvSpPr>
          <p:nvPr/>
        </p:nvSpPr>
        <p:spPr bwMode="auto">
          <a:xfrm>
            <a:off x="2274888" y="2079625"/>
            <a:ext cx="458787"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Avery</a:t>
            </a:r>
          </a:p>
        </p:txBody>
      </p:sp>
      <p:sp>
        <p:nvSpPr>
          <p:cNvPr id="2202" name="Rectangle 154"/>
          <p:cNvSpPr>
            <a:spLocks noChangeArrowheads="1"/>
          </p:cNvSpPr>
          <p:nvPr/>
        </p:nvSpPr>
        <p:spPr bwMode="auto">
          <a:xfrm>
            <a:off x="1573213" y="2811463"/>
            <a:ext cx="712787"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Henderson</a:t>
            </a:r>
          </a:p>
        </p:txBody>
      </p:sp>
      <p:sp>
        <p:nvSpPr>
          <p:cNvPr id="2203" name="Rectangle 155"/>
          <p:cNvSpPr>
            <a:spLocks noChangeArrowheads="1"/>
          </p:cNvSpPr>
          <p:nvPr/>
        </p:nvSpPr>
        <p:spPr bwMode="auto">
          <a:xfrm>
            <a:off x="1371600" y="3048000"/>
            <a:ext cx="80327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Transylvania</a:t>
            </a:r>
          </a:p>
        </p:txBody>
      </p:sp>
      <p:sp>
        <p:nvSpPr>
          <p:cNvPr id="2204" name="Rectangle 156"/>
          <p:cNvSpPr>
            <a:spLocks noChangeArrowheads="1"/>
          </p:cNvSpPr>
          <p:nvPr/>
        </p:nvSpPr>
        <p:spPr bwMode="auto">
          <a:xfrm>
            <a:off x="1139825" y="2566988"/>
            <a:ext cx="6318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Haywood</a:t>
            </a:r>
          </a:p>
        </p:txBody>
      </p:sp>
      <p:sp>
        <p:nvSpPr>
          <p:cNvPr id="2205" name="Rectangle 157"/>
          <p:cNvSpPr>
            <a:spLocks noChangeArrowheads="1"/>
          </p:cNvSpPr>
          <p:nvPr/>
        </p:nvSpPr>
        <p:spPr bwMode="auto">
          <a:xfrm>
            <a:off x="5521325" y="2409825"/>
            <a:ext cx="4492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Wake</a:t>
            </a:r>
          </a:p>
        </p:txBody>
      </p:sp>
      <p:sp>
        <p:nvSpPr>
          <p:cNvPr id="2206" name="Rectangle 158"/>
          <p:cNvSpPr>
            <a:spLocks noChangeArrowheads="1"/>
          </p:cNvSpPr>
          <p:nvPr/>
        </p:nvSpPr>
        <p:spPr bwMode="auto">
          <a:xfrm>
            <a:off x="5438775" y="1866900"/>
            <a:ext cx="6175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Granville</a:t>
            </a:r>
          </a:p>
        </p:txBody>
      </p:sp>
      <p:sp>
        <p:nvSpPr>
          <p:cNvPr id="2207" name="Rectangle 159"/>
          <p:cNvSpPr>
            <a:spLocks noChangeArrowheads="1"/>
          </p:cNvSpPr>
          <p:nvPr/>
        </p:nvSpPr>
        <p:spPr bwMode="auto">
          <a:xfrm>
            <a:off x="5108575" y="1738313"/>
            <a:ext cx="52705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Person</a:t>
            </a:r>
          </a:p>
        </p:txBody>
      </p:sp>
      <p:sp>
        <p:nvSpPr>
          <p:cNvPr id="2208" name="Rectangle 160"/>
          <p:cNvSpPr>
            <a:spLocks noChangeArrowheads="1"/>
          </p:cNvSpPr>
          <p:nvPr/>
        </p:nvSpPr>
        <p:spPr bwMode="auto">
          <a:xfrm>
            <a:off x="5014913" y="2005013"/>
            <a:ext cx="538162"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Orange</a:t>
            </a:r>
          </a:p>
        </p:txBody>
      </p:sp>
      <p:sp>
        <p:nvSpPr>
          <p:cNvPr id="2209" name="Rectangle 161"/>
          <p:cNvSpPr>
            <a:spLocks noChangeArrowheads="1"/>
          </p:cNvSpPr>
          <p:nvPr/>
        </p:nvSpPr>
        <p:spPr bwMode="auto">
          <a:xfrm>
            <a:off x="5070475" y="2786063"/>
            <a:ext cx="35718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Lee</a:t>
            </a:r>
          </a:p>
        </p:txBody>
      </p:sp>
      <p:sp>
        <p:nvSpPr>
          <p:cNvPr id="2210" name="Rectangle 162"/>
          <p:cNvSpPr>
            <a:spLocks noChangeArrowheads="1"/>
          </p:cNvSpPr>
          <p:nvPr/>
        </p:nvSpPr>
        <p:spPr bwMode="auto">
          <a:xfrm>
            <a:off x="4946650" y="3395663"/>
            <a:ext cx="43021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Hoke</a:t>
            </a:r>
          </a:p>
        </p:txBody>
      </p:sp>
      <p:sp>
        <p:nvSpPr>
          <p:cNvPr id="2211" name="Rectangle 163"/>
          <p:cNvSpPr>
            <a:spLocks noChangeArrowheads="1"/>
          </p:cNvSpPr>
          <p:nvPr/>
        </p:nvSpPr>
        <p:spPr bwMode="auto">
          <a:xfrm>
            <a:off x="4968875" y="3790950"/>
            <a:ext cx="6159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Robeson</a:t>
            </a:r>
          </a:p>
        </p:txBody>
      </p:sp>
      <p:sp>
        <p:nvSpPr>
          <p:cNvPr id="2212" name="Rectangle 164"/>
          <p:cNvSpPr>
            <a:spLocks noChangeArrowheads="1"/>
          </p:cNvSpPr>
          <p:nvPr/>
        </p:nvSpPr>
        <p:spPr bwMode="auto">
          <a:xfrm>
            <a:off x="5422900" y="4251325"/>
            <a:ext cx="6778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Columbus</a:t>
            </a:r>
          </a:p>
        </p:txBody>
      </p:sp>
      <p:sp>
        <p:nvSpPr>
          <p:cNvPr id="2213" name="Rectangle 165"/>
          <p:cNvSpPr>
            <a:spLocks noChangeArrowheads="1"/>
          </p:cNvSpPr>
          <p:nvPr/>
        </p:nvSpPr>
        <p:spPr bwMode="auto">
          <a:xfrm>
            <a:off x="5868988" y="4513263"/>
            <a:ext cx="6985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Brunswick</a:t>
            </a:r>
          </a:p>
        </p:txBody>
      </p:sp>
      <p:sp>
        <p:nvSpPr>
          <p:cNvPr id="2214" name="Rectangle 166"/>
          <p:cNvSpPr>
            <a:spLocks noChangeArrowheads="1"/>
          </p:cNvSpPr>
          <p:nvPr/>
        </p:nvSpPr>
        <p:spPr bwMode="auto">
          <a:xfrm>
            <a:off x="6226175" y="3876675"/>
            <a:ext cx="5270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Pender</a:t>
            </a:r>
          </a:p>
        </p:txBody>
      </p:sp>
      <p:sp>
        <p:nvSpPr>
          <p:cNvPr id="2215" name="Rectangle 167"/>
          <p:cNvSpPr>
            <a:spLocks noChangeArrowheads="1"/>
          </p:cNvSpPr>
          <p:nvPr/>
        </p:nvSpPr>
        <p:spPr bwMode="auto">
          <a:xfrm>
            <a:off x="5595938" y="3835400"/>
            <a:ext cx="5207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Bladen</a:t>
            </a:r>
          </a:p>
        </p:txBody>
      </p:sp>
      <p:sp>
        <p:nvSpPr>
          <p:cNvPr id="2216" name="Rectangle 168"/>
          <p:cNvSpPr>
            <a:spLocks noChangeArrowheads="1"/>
          </p:cNvSpPr>
          <p:nvPr/>
        </p:nvSpPr>
        <p:spPr bwMode="auto">
          <a:xfrm>
            <a:off x="5680075" y="3319463"/>
            <a:ext cx="639763"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Sampson</a:t>
            </a:r>
          </a:p>
        </p:txBody>
      </p:sp>
      <p:sp>
        <p:nvSpPr>
          <p:cNvPr id="2217" name="Rectangle 169"/>
          <p:cNvSpPr>
            <a:spLocks noChangeArrowheads="1"/>
          </p:cNvSpPr>
          <p:nvPr/>
        </p:nvSpPr>
        <p:spPr bwMode="auto">
          <a:xfrm>
            <a:off x="6226175" y="3482975"/>
            <a:ext cx="4968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Duplin</a:t>
            </a:r>
          </a:p>
        </p:txBody>
      </p:sp>
      <p:sp>
        <p:nvSpPr>
          <p:cNvPr id="2218" name="Rectangle 170"/>
          <p:cNvSpPr>
            <a:spLocks noChangeArrowheads="1"/>
          </p:cNvSpPr>
          <p:nvPr/>
        </p:nvSpPr>
        <p:spPr bwMode="auto">
          <a:xfrm>
            <a:off x="6705600" y="3648075"/>
            <a:ext cx="5508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Onslow</a:t>
            </a:r>
          </a:p>
        </p:txBody>
      </p:sp>
      <p:sp>
        <p:nvSpPr>
          <p:cNvPr id="2219" name="Rectangle 171"/>
          <p:cNvSpPr>
            <a:spLocks noChangeArrowheads="1"/>
          </p:cNvSpPr>
          <p:nvPr/>
        </p:nvSpPr>
        <p:spPr bwMode="auto">
          <a:xfrm>
            <a:off x="6780213" y="3292475"/>
            <a:ext cx="4762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Jones</a:t>
            </a:r>
          </a:p>
        </p:txBody>
      </p:sp>
      <p:sp>
        <p:nvSpPr>
          <p:cNvPr id="2220" name="Rectangle 172"/>
          <p:cNvSpPr>
            <a:spLocks noChangeArrowheads="1"/>
          </p:cNvSpPr>
          <p:nvPr/>
        </p:nvSpPr>
        <p:spPr bwMode="auto">
          <a:xfrm>
            <a:off x="6519863" y="2981325"/>
            <a:ext cx="49212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Lenoir</a:t>
            </a:r>
          </a:p>
        </p:txBody>
      </p:sp>
      <p:sp>
        <p:nvSpPr>
          <p:cNvPr id="2221" name="Rectangle 173"/>
          <p:cNvSpPr>
            <a:spLocks noChangeArrowheads="1"/>
          </p:cNvSpPr>
          <p:nvPr/>
        </p:nvSpPr>
        <p:spPr bwMode="auto">
          <a:xfrm>
            <a:off x="6113463" y="2982913"/>
            <a:ext cx="5080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Wayne</a:t>
            </a:r>
          </a:p>
        </p:txBody>
      </p:sp>
      <p:sp>
        <p:nvSpPr>
          <p:cNvPr id="2222" name="Rectangle 174"/>
          <p:cNvSpPr>
            <a:spLocks noChangeArrowheads="1"/>
          </p:cNvSpPr>
          <p:nvPr/>
        </p:nvSpPr>
        <p:spPr bwMode="auto">
          <a:xfrm>
            <a:off x="5684838" y="2733675"/>
            <a:ext cx="63817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Johnston</a:t>
            </a:r>
          </a:p>
        </p:txBody>
      </p:sp>
      <p:sp>
        <p:nvSpPr>
          <p:cNvPr id="2223" name="Rectangle 175"/>
          <p:cNvSpPr>
            <a:spLocks noChangeArrowheads="1"/>
          </p:cNvSpPr>
          <p:nvPr/>
        </p:nvSpPr>
        <p:spPr bwMode="auto">
          <a:xfrm>
            <a:off x="5326063" y="2906713"/>
            <a:ext cx="5365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Harnett</a:t>
            </a:r>
          </a:p>
        </p:txBody>
      </p:sp>
      <p:sp>
        <p:nvSpPr>
          <p:cNvPr id="2224" name="Rectangle 176"/>
          <p:cNvSpPr>
            <a:spLocks noChangeArrowheads="1"/>
          </p:cNvSpPr>
          <p:nvPr/>
        </p:nvSpPr>
        <p:spPr bwMode="auto">
          <a:xfrm>
            <a:off x="7426325" y="3590925"/>
            <a:ext cx="5715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Carteret</a:t>
            </a:r>
          </a:p>
        </p:txBody>
      </p:sp>
      <p:sp>
        <p:nvSpPr>
          <p:cNvPr id="2225" name="Rectangle 177"/>
          <p:cNvSpPr>
            <a:spLocks noChangeArrowheads="1"/>
          </p:cNvSpPr>
          <p:nvPr/>
        </p:nvSpPr>
        <p:spPr bwMode="auto">
          <a:xfrm>
            <a:off x="6970713" y="3025775"/>
            <a:ext cx="525462"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Craven</a:t>
            </a:r>
          </a:p>
        </p:txBody>
      </p:sp>
      <p:sp>
        <p:nvSpPr>
          <p:cNvPr id="2226" name="Rectangle 178"/>
          <p:cNvSpPr>
            <a:spLocks noChangeArrowheads="1"/>
          </p:cNvSpPr>
          <p:nvPr/>
        </p:nvSpPr>
        <p:spPr bwMode="auto">
          <a:xfrm>
            <a:off x="7353300" y="3130550"/>
            <a:ext cx="5730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Pamlico</a:t>
            </a:r>
          </a:p>
        </p:txBody>
      </p:sp>
      <p:sp>
        <p:nvSpPr>
          <p:cNvPr id="2227" name="Rectangle 179"/>
          <p:cNvSpPr>
            <a:spLocks noChangeArrowheads="1"/>
          </p:cNvSpPr>
          <p:nvPr/>
        </p:nvSpPr>
        <p:spPr bwMode="auto">
          <a:xfrm>
            <a:off x="7262813" y="2627313"/>
            <a:ext cx="598487"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Beaufort</a:t>
            </a:r>
          </a:p>
        </p:txBody>
      </p:sp>
      <p:sp>
        <p:nvSpPr>
          <p:cNvPr id="2228" name="Rectangle 180"/>
          <p:cNvSpPr>
            <a:spLocks noChangeArrowheads="1"/>
          </p:cNvSpPr>
          <p:nvPr/>
        </p:nvSpPr>
        <p:spPr bwMode="auto">
          <a:xfrm>
            <a:off x="7893050" y="2692400"/>
            <a:ext cx="42703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Hyde</a:t>
            </a:r>
          </a:p>
        </p:txBody>
      </p:sp>
      <p:sp>
        <p:nvSpPr>
          <p:cNvPr id="2229" name="Rectangle 181"/>
          <p:cNvSpPr>
            <a:spLocks noChangeArrowheads="1"/>
          </p:cNvSpPr>
          <p:nvPr/>
        </p:nvSpPr>
        <p:spPr bwMode="auto">
          <a:xfrm>
            <a:off x="7910513" y="2382838"/>
            <a:ext cx="4921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Tyrrell</a:t>
            </a:r>
          </a:p>
        </p:txBody>
      </p:sp>
      <p:sp>
        <p:nvSpPr>
          <p:cNvPr id="2230" name="Rectangle 182"/>
          <p:cNvSpPr>
            <a:spLocks noChangeArrowheads="1"/>
          </p:cNvSpPr>
          <p:nvPr/>
        </p:nvSpPr>
        <p:spPr bwMode="auto">
          <a:xfrm>
            <a:off x="8280400" y="2319338"/>
            <a:ext cx="40798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Dare</a:t>
            </a:r>
          </a:p>
        </p:txBody>
      </p:sp>
      <p:sp>
        <p:nvSpPr>
          <p:cNvPr id="2133" name="Freeform 85"/>
          <p:cNvSpPr>
            <a:spLocks/>
          </p:cNvSpPr>
          <p:nvPr/>
        </p:nvSpPr>
        <p:spPr bwMode="auto">
          <a:xfrm>
            <a:off x="7029450" y="1865313"/>
            <a:ext cx="646113" cy="560387"/>
          </a:xfrm>
          <a:custGeom>
            <a:avLst/>
            <a:gdLst>
              <a:gd name="T0" fmla="*/ 54 w 407"/>
              <a:gd name="T1" fmla="*/ 0 h 353"/>
              <a:gd name="T2" fmla="*/ 45 w 407"/>
              <a:gd name="T3" fmla="*/ 36 h 353"/>
              <a:gd name="T4" fmla="*/ 27 w 407"/>
              <a:gd name="T5" fmla="*/ 82 h 353"/>
              <a:gd name="T6" fmla="*/ 45 w 407"/>
              <a:gd name="T7" fmla="*/ 108 h 353"/>
              <a:gd name="T8" fmla="*/ 54 w 407"/>
              <a:gd name="T9" fmla="*/ 135 h 353"/>
              <a:gd name="T10" fmla="*/ 27 w 407"/>
              <a:gd name="T11" fmla="*/ 145 h 353"/>
              <a:gd name="T12" fmla="*/ 0 w 407"/>
              <a:gd name="T13" fmla="*/ 162 h 353"/>
              <a:gd name="T14" fmla="*/ 54 w 407"/>
              <a:gd name="T15" fmla="*/ 217 h 353"/>
              <a:gd name="T16" fmla="*/ 108 w 407"/>
              <a:gd name="T17" fmla="*/ 271 h 353"/>
              <a:gd name="T18" fmla="*/ 153 w 407"/>
              <a:gd name="T19" fmla="*/ 271 h 353"/>
              <a:gd name="T20" fmla="*/ 189 w 407"/>
              <a:gd name="T21" fmla="*/ 271 h 353"/>
              <a:gd name="T22" fmla="*/ 208 w 407"/>
              <a:gd name="T23" fmla="*/ 298 h 353"/>
              <a:gd name="T24" fmla="*/ 217 w 407"/>
              <a:gd name="T25" fmla="*/ 325 h 353"/>
              <a:gd name="T26" fmla="*/ 244 w 407"/>
              <a:gd name="T27" fmla="*/ 298 h 353"/>
              <a:gd name="T28" fmla="*/ 271 w 407"/>
              <a:gd name="T29" fmla="*/ 271 h 353"/>
              <a:gd name="T30" fmla="*/ 289 w 407"/>
              <a:gd name="T31" fmla="*/ 307 h 353"/>
              <a:gd name="T32" fmla="*/ 298 w 407"/>
              <a:gd name="T33" fmla="*/ 352 h 353"/>
              <a:gd name="T34" fmla="*/ 325 w 407"/>
              <a:gd name="T35" fmla="*/ 325 h 353"/>
              <a:gd name="T36" fmla="*/ 352 w 407"/>
              <a:gd name="T37" fmla="*/ 298 h 353"/>
              <a:gd name="T38" fmla="*/ 379 w 407"/>
              <a:gd name="T39" fmla="*/ 253 h 353"/>
              <a:gd name="T40" fmla="*/ 406 w 407"/>
              <a:gd name="T41" fmla="*/ 217 h 353"/>
              <a:gd name="T42" fmla="*/ 397 w 407"/>
              <a:gd name="T43" fmla="*/ 172 h 353"/>
              <a:gd name="T44" fmla="*/ 379 w 407"/>
              <a:gd name="T45" fmla="*/ 135 h 353"/>
              <a:gd name="T46" fmla="*/ 379 w 407"/>
              <a:gd name="T47" fmla="*/ 63 h 353"/>
              <a:gd name="T48" fmla="*/ 379 w 407"/>
              <a:gd name="T49" fmla="*/ 0 h 353"/>
              <a:gd name="T50" fmla="*/ 298 w 407"/>
              <a:gd name="T51" fmla="*/ 0 h 353"/>
              <a:gd name="T52" fmla="*/ 217 w 407"/>
              <a:gd name="T53" fmla="*/ 0 h 353"/>
              <a:gd name="T54" fmla="*/ 135 w 407"/>
              <a:gd name="T55" fmla="*/ 0 h 353"/>
              <a:gd name="T56" fmla="*/ 54 w 407"/>
              <a:gd name="T5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7" h="353">
                <a:moveTo>
                  <a:pt x="54" y="0"/>
                </a:moveTo>
                <a:lnTo>
                  <a:pt x="45" y="36"/>
                </a:lnTo>
                <a:lnTo>
                  <a:pt x="27" y="82"/>
                </a:lnTo>
                <a:lnTo>
                  <a:pt x="45" y="108"/>
                </a:lnTo>
                <a:lnTo>
                  <a:pt x="54" y="135"/>
                </a:lnTo>
                <a:lnTo>
                  <a:pt x="27" y="145"/>
                </a:lnTo>
                <a:lnTo>
                  <a:pt x="0" y="162"/>
                </a:lnTo>
                <a:lnTo>
                  <a:pt x="54" y="217"/>
                </a:lnTo>
                <a:lnTo>
                  <a:pt x="108" y="271"/>
                </a:lnTo>
                <a:lnTo>
                  <a:pt x="153" y="271"/>
                </a:lnTo>
                <a:lnTo>
                  <a:pt x="189" y="271"/>
                </a:lnTo>
                <a:lnTo>
                  <a:pt x="208" y="298"/>
                </a:lnTo>
                <a:lnTo>
                  <a:pt x="217" y="325"/>
                </a:lnTo>
                <a:lnTo>
                  <a:pt x="244" y="298"/>
                </a:lnTo>
                <a:lnTo>
                  <a:pt x="271" y="271"/>
                </a:lnTo>
                <a:lnTo>
                  <a:pt x="289" y="307"/>
                </a:lnTo>
                <a:lnTo>
                  <a:pt x="298" y="352"/>
                </a:lnTo>
                <a:lnTo>
                  <a:pt x="325" y="325"/>
                </a:lnTo>
                <a:lnTo>
                  <a:pt x="352" y="298"/>
                </a:lnTo>
                <a:lnTo>
                  <a:pt x="379" y="253"/>
                </a:lnTo>
                <a:lnTo>
                  <a:pt x="406" y="217"/>
                </a:lnTo>
                <a:lnTo>
                  <a:pt x="397" y="172"/>
                </a:lnTo>
                <a:lnTo>
                  <a:pt x="379" y="135"/>
                </a:lnTo>
                <a:lnTo>
                  <a:pt x="379" y="63"/>
                </a:lnTo>
                <a:lnTo>
                  <a:pt x="379" y="0"/>
                </a:lnTo>
                <a:lnTo>
                  <a:pt x="298" y="0"/>
                </a:lnTo>
                <a:lnTo>
                  <a:pt x="217" y="0"/>
                </a:lnTo>
                <a:lnTo>
                  <a:pt x="135" y="0"/>
                </a:lnTo>
                <a:lnTo>
                  <a:pt x="54"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3" name="Freeform 95"/>
          <p:cNvSpPr>
            <a:spLocks/>
          </p:cNvSpPr>
          <p:nvPr/>
        </p:nvSpPr>
        <p:spPr bwMode="auto">
          <a:xfrm>
            <a:off x="7626350" y="1738313"/>
            <a:ext cx="303213" cy="430212"/>
          </a:xfrm>
          <a:custGeom>
            <a:avLst/>
            <a:gdLst>
              <a:gd name="T0" fmla="*/ 0 w 191"/>
              <a:gd name="T1" fmla="*/ 27 h 271"/>
              <a:gd name="T2" fmla="*/ 18 w 191"/>
              <a:gd name="T3" fmla="*/ 54 h 271"/>
              <a:gd name="T4" fmla="*/ 27 w 191"/>
              <a:gd name="T5" fmla="*/ 81 h 271"/>
              <a:gd name="T6" fmla="*/ 27 w 191"/>
              <a:gd name="T7" fmla="*/ 144 h 271"/>
              <a:gd name="T8" fmla="*/ 27 w 191"/>
              <a:gd name="T9" fmla="*/ 217 h 271"/>
              <a:gd name="T10" fmla="*/ 54 w 191"/>
              <a:gd name="T11" fmla="*/ 243 h 271"/>
              <a:gd name="T12" fmla="*/ 81 w 191"/>
              <a:gd name="T13" fmla="*/ 270 h 271"/>
              <a:gd name="T14" fmla="*/ 136 w 191"/>
              <a:gd name="T15" fmla="*/ 243 h 271"/>
              <a:gd name="T16" fmla="*/ 190 w 191"/>
              <a:gd name="T17" fmla="*/ 217 h 271"/>
              <a:gd name="T18" fmla="*/ 136 w 191"/>
              <a:gd name="T19" fmla="*/ 198 h 271"/>
              <a:gd name="T20" fmla="*/ 81 w 191"/>
              <a:gd name="T21" fmla="*/ 189 h 271"/>
              <a:gd name="T22" fmla="*/ 81 w 191"/>
              <a:gd name="T23" fmla="*/ 90 h 271"/>
              <a:gd name="T24" fmla="*/ 81 w 191"/>
              <a:gd name="T25" fmla="*/ 0 h 271"/>
              <a:gd name="T26" fmla="*/ 63 w 191"/>
              <a:gd name="T27" fmla="*/ 0 h 271"/>
              <a:gd name="T28" fmla="*/ 36 w 191"/>
              <a:gd name="T29" fmla="*/ 9 h 271"/>
              <a:gd name="T30" fmla="*/ 18 w 191"/>
              <a:gd name="T31" fmla="*/ 18 h 271"/>
              <a:gd name="T32" fmla="*/ 0 w 191"/>
              <a:gd name="T33" fmla="*/ 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1" h="271">
                <a:moveTo>
                  <a:pt x="0" y="27"/>
                </a:moveTo>
                <a:lnTo>
                  <a:pt x="18" y="54"/>
                </a:lnTo>
                <a:lnTo>
                  <a:pt x="27" y="81"/>
                </a:lnTo>
                <a:lnTo>
                  <a:pt x="27" y="144"/>
                </a:lnTo>
                <a:lnTo>
                  <a:pt x="27" y="217"/>
                </a:lnTo>
                <a:lnTo>
                  <a:pt x="54" y="243"/>
                </a:lnTo>
                <a:lnTo>
                  <a:pt x="81" y="270"/>
                </a:lnTo>
                <a:lnTo>
                  <a:pt x="136" y="243"/>
                </a:lnTo>
                <a:lnTo>
                  <a:pt x="190" y="217"/>
                </a:lnTo>
                <a:lnTo>
                  <a:pt x="136" y="198"/>
                </a:lnTo>
                <a:lnTo>
                  <a:pt x="81" y="189"/>
                </a:lnTo>
                <a:lnTo>
                  <a:pt x="81" y="90"/>
                </a:lnTo>
                <a:lnTo>
                  <a:pt x="81" y="0"/>
                </a:lnTo>
                <a:lnTo>
                  <a:pt x="63" y="0"/>
                </a:lnTo>
                <a:lnTo>
                  <a:pt x="36" y="9"/>
                </a:lnTo>
                <a:lnTo>
                  <a:pt x="18" y="18"/>
                </a:lnTo>
                <a:lnTo>
                  <a:pt x="0" y="27"/>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19" name="Freeform 71"/>
          <p:cNvSpPr>
            <a:spLocks/>
          </p:cNvSpPr>
          <p:nvPr/>
        </p:nvSpPr>
        <p:spPr bwMode="auto">
          <a:xfrm>
            <a:off x="6432550" y="1524000"/>
            <a:ext cx="858838" cy="473075"/>
          </a:xfrm>
          <a:custGeom>
            <a:avLst/>
            <a:gdLst>
              <a:gd name="T0" fmla="*/ 0 w 541"/>
              <a:gd name="T1" fmla="*/ 0 h 298"/>
              <a:gd name="T2" fmla="*/ 0 w 541"/>
              <a:gd name="T3" fmla="*/ 9 h 298"/>
              <a:gd name="T4" fmla="*/ 0 w 541"/>
              <a:gd name="T5" fmla="*/ 27 h 298"/>
              <a:gd name="T6" fmla="*/ 54 w 541"/>
              <a:gd name="T7" fmla="*/ 36 h 298"/>
              <a:gd name="T8" fmla="*/ 108 w 541"/>
              <a:gd name="T9" fmla="*/ 54 h 298"/>
              <a:gd name="T10" fmla="*/ 162 w 541"/>
              <a:gd name="T11" fmla="*/ 81 h 298"/>
              <a:gd name="T12" fmla="*/ 216 w 541"/>
              <a:gd name="T13" fmla="*/ 108 h 298"/>
              <a:gd name="T14" fmla="*/ 216 w 541"/>
              <a:gd name="T15" fmla="*/ 135 h 298"/>
              <a:gd name="T16" fmla="*/ 216 w 541"/>
              <a:gd name="T17" fmla="*/ 162 h 298"/>
              <a:gd name="T18" fmla="*/ 261 w 541"/>
              <a:gd name="T19" fmla="*/ 171 h 298"/>
              <a:gd name="T20" fmla="*/ 297 w 541"/>
              <a:gd name="T21" fmla="*/ 189 h 298"/>
              <a:gd name="T22" fmla="*/ 351 w 541"/>
              <a:gd name="T23" fmla="*/ 243 h 298"/>
              <a:gd name="T24" fmla="*/ 406 w 541"/>
              <a:gd name="T25" fmla="*/ 297 h 298"/>
              <a:gd name="T26" fmla="*/ 423 w 541"/>
              <a:gd name="T27" fmla="*/ 252 h 298"/>
              <a:gd name="T28" fmla="*/ 432 w 541"/>
              <a:gd name="T29" fmla="*/ 216 h 298"/>
              <a:gd name="T30" fmla="*/ 459 w 541"/>
              <a:gd name="T31" fmla="*/ 135 h 298"/>
              <a:gd name="T32" fmla="*/ 486 w 541"/>
              <a:gd name="T33" fmla="*/ 54 h 298"/>
              <a:gd name="T34" fmla="*/ 513 w 541"/>
              <a:gd name="T35" fmla="*/ 36 h 298"/>
              <a:gd name="T36" fmla="*/ 540 w 541"/>
              <a:gd name="T37" fmla="*/ 27 h 298"/>
              <a:gd name="T38" fmla="*/ 504 w 541"/>
              <a:gd name="T39" fmla="*/ 9 h 298"/>
              <a:gd name="T40" fmla="*/ 459 w 541"/>
              <a:gd name="T41" fmla="*/ 0 h 298"/>
              <a:gd name="T42" fmla="*/ 342 w 541"/>
              <a:gd name="T43" fmla="*/ 0 h 298"/>
              <a:gd name="T44" fmla="*/ 225 w 541"/>
              <a:gd name="T45" fmla="*/ 0 h 298"/>
              <a:gd name="T46" fmla="*/ 117 w 541"/>
              <a:gd name="T47" fmla="*/ 0 h 298"/>
              <a:gd name="T48" fmla="*/ 0 w 541"/>
              <a:gd name="T4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1" h="298">
                <a:moveTo>
                  <a:pt x="0" y="0"/>
                </a:moveTo>
                <a:lnTo>
                  <a:pt x="0" y="9"/>
                </a:lnTo>
                <a:lnTo>
                  <a:pt x="0" y="27"/>
                </a:lnTo>
                <a:lnTo>
                  <a:pt x="54" y="36"/>
                </a:lnTo>
                <a:lnTo>
                  <a:pt x="108" y="54"/>
                </a:lnTo>
                <a:lnTo>
                  <a:pt x="162" y="81"/>
                </a:lnTo>
                <a:lnTo>
                  <a:pt x="216" y="108"/>
                </a:lnTo>
                <a:lnTo>
                  <a:pt x="216" y="135"/>
                </a:lnTo>
                <a:lnTo>
                  <a:pt x="216" y="162"/>
                </a:lnTo>
                <a:lnTo>
                  <a:pt x="261" y="171"/>
                </a:lnTo>
                <a:lnTo>
                  <a:pt x="297" y="189"/>
                </a:lnTo>
                <a:lnTo>
                  <a:pt x="351" y="243"/>
                </a:lnTo>
                <a:lnTo>
                  <a:pt x="406" y="297"/>
                </a:lnTo>
                <a:lnTo>
                  <a:pt x="423" y="252"/>
                </a:lnTo>
                <a:lnTo>
                  <a:pt x="432" y="216"/>
                </a:lnTo>
                <a:lnTo>
                  <a:pt x="459" y="135"/>
                </a:lnTo>
                <a:lnTo>
                  <a:pt x="486" y="54"/>
                </a:lnTo>
                <a:lnTo>
                  <a:pt x="513" y="36"/>
                </a:lnTo>
                <a:lnTo>
                  <a:pt x="540" y="27"/>
                </a:lnTo>
                <a:lnTo>
                  <a:pt x="504" y="9"/>
                </a:lnTo>
                <a:lnTo>
                  <a:pt x="459" y="0"/>
                </a:lnTo>
                <a:lnTo>
                  <a:pt x="342" y="0"/>
                </a:lnTo>
                <a:lnTo>
                  <a:pt x="225" y="0"/>
                </a:lnTo>
                <a:lnTo>
                  <a:pt x="117" y="0"/>
                </a:lnTo>
                <a:lnTo>
                  <a:pt x="0"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20" name="Freeform 72"/>
          <p:cNvSpPr>
            <a:spLocks/>
          </p:cNvSpPr>
          <p:nvPr/>
        </p:nvSpPr>
        <p:spPr bwMode="auto">
          <a:xfrm>
            <a:off x="7115175" y="1524000"/>
            <a:ext cx="512763" cy="342900"/>
          </a:xfrm>
          <a:custGeom>
            <a:avLst/>
            <a:gdLst>
              <a:gd name="T0" fmla="*/ 134 w 323"/>
              <a:gd name="T1" fmla="*/ 0 h 216"/>
              <a:gd name="T2" fmla="*/ 80 w 323"/>
              <a:gd name="T3" fmla="*/ 0 h 216"/>
              <a:gd name="T4" fmla="*/ 27 w 323"/>
              <a:gd name="T5" fmla="*/ 0 h 216"/>
              <a:gd name="T6" fmla="*/ 71 w 323"/>
              <a:gd name="T7" fmla="*/ 9 h 216"/>
              <a:gd name="T8" fmla="*/ 107 w 323"/>
              <a:gd name="T9" fmla="*/ 27 h 216"/>
              <a:gd name="T10" fmla="*/ 80 w 323"/>
              <a:gd name="T11" fmla="*/ 36 h 216"/>
              <a:gd name="T12" fmla="*/ 54 w 323"/>
              <a:gd name="T13" fmla="*/ 54 h 216"/>
              <a:gd name="T14" fmla="*/ 27 w 323"/>
              <a:gd name="T15" fmla="*/ 135 h 216"/>
              <a:gd name="T16" fmla="*/ 0 w 323"/>
              <a:gd name="T17" fmla="*/ 215 h 216"/>
              <a:gd name="T18" fmla="*/ 161 w 323"/>
              <a:gd name="T19" fmla="*/ 215 h 216"/>
              <a:gd name="T20" fmla="*/ 322 w 323"/>
              <a:gd name="T21" fmla="*/ 215 h 216"/>
              <a:gd name="T22" fmla="*/ 322 w 323"/>
              <a:gd name="T23" fmla="*/ 188 h 216"/>
              <a:gd name="T24" fmla="*/ 322 w 323"/>
              <a:gd name="T25" fmla="*/ 162 h 216"/>
              <a:gd name="T26" fmla="*/ 242 w 323"/>
              <a:gd name="T27" fmla="*/ 117 h 216"/>
              <a:gd name="T28" fmla="*/ 161 w 323"/>
              <a:gd name="T29" fmla="*/ 80 h 216"/>
              <a:gd name="T30" fmla="*/ 179 w 323"/>
              <a:gd name="T31" fmla="*/ 36 h 216"/>
              <a:gd name="T32" fmla="*/ 188 w 323"/>
              <a:gd name="T33" fmla="*/ 0 h 216"/>
              <a:gd name="T34" fmla="*/ 179 w 323"/>
              <a:gd name="T35" fmla="*/ 0 h 216"/>
              <a:gd name="T36" fmla="*/ 161 w 323"/>
              <a:gd name="T37" fmla="*/ 0 h 216"/>
              <a:gd name="T38" fmla="*/ 152 w 323"/>
              <a:gd name="T39" fmla="*/ 0 h 216"/>
              <a:gd name="T40" fmla="*/ 143 w 323"/>
              <a:gd name="T41" fmla="*/ 0 h 216"/>
              <a:gd name="T42" fmla="*/ 134 w 323"/>
              <a:gd name="T4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 h="216">
                <a:moveTo>
                  <a:pt x="134" y="0"/>
                </a:moveTo>
                <a:lnTo>
                  <a:pt x="80" y="0"/>
                </a:lnTo>
                <a:lnTo>
                  <a:pt x="27" y="0"/>
                </a:lnTo>
                <a:lnTo>
                  <a:pt x="71" y="9"/>
                </a:lnTo>
                <a:lnTo>
                  <a:pt x="107" y="27"/>
                </a:lnTo>
                <a:lnTo>
                  <a:pt x="80" y="36"/>
                </a:lnTo>
                <a:lnTo>
                  <a:pt x="54" y="54"/>
                </a:lnTo>
                <a:lnTo>
                  <a:pt x="27" y="135"/>
                </a:lnTo>
                <a:lnTo>
                  <a:pt x="0" y="215"/>
                </a:lnTo>
                <a:lnTo>
                  <a:pt x="161" y="215"/>
                </a:lnTo>
                <a:lnTo>
                  <a:pt x="322" y="215"/>
                </a:lnTo>
                <a:lnTo>
                  <a:pt x="322" y="188"/>
                </a:lnTo>
                <a:lnTo>
                  <a:pt x="322" y="162"/>
                </a:lnTo>
                <a:lnTo>
                  <a:pt x="242" y="117"/>
                </a:lnTo>
                <a:lnTo>
                  <a:pt x="161" y="80"/>
                </a:lnTo>
                <a:lnTo>
                  <a:pt x="179" y="36"/>
                </a:lnTo>
                <a:lnTo>
                  <a:pt x="188" y="0"/>
                </a:lnTo>
                <a:lnTo>
                  <a:pt x="179" y="0"/>
                </a:lnTo>
                <a:lnTo>
                  <a:pt x="161" y="0"/>
                </a:lnTo>
                <a:lnTo>
                  <a:pt x="152" y="0"/>
                </a:lnTo>
                <a:lnTo>
                  <a:pt x="143" y="0"/>
                </a:lnTo>
                <a:lnTo>
                  <a:pt x="134"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34" name="Freeform 86"/>
          <p:cNvSpPr>
            <a:spLocks/>
          </p:cNvSpPr>
          <p:nvPr/>
        </p:nvSpPr>
        <p:spPr bwMode="auto">
          <a:xfrm>
            <a:off x="6948488" y="2124075"/>
            <a:ext cx="641350" cy="515938"/>
          </a:xfrm>
          <a:custGeom>
            <a:avLst/>
            <a:gdLst>
              <a:gd name="T0" fmla="*/ 54 w 404"/>
              <a:gd name="T1" fmla="*/ 0 h 325"/>
              <a:gd name="T2" fmla="*/ 27 w 404"/>
              <a:gd name="T3" fmla="*/ 27 h 325"/>
              <a:gd name="T4" fmla="*/ 0 w 404"/>
              <a:gd name="T5" fmla="*/ 54 h 325"/>
              <a:gd name="T6" fmla="*/ 18 w 404"/>
              <a:gd name="T7" fmla="*/ 90 h 325"/>
              <a:gd name="T8" fmla="*/ 27 w 404"/>
              <a:gd name="T9" fmla="*/ 135 h 325"/>
              <a:gd name="T10" fmla="*/ 27 w 404"/>
              <a:gd name="T11" fmla="*/ 162 h 325"/>
              <a:gd name="T12" fmla="*/ 27 w 404"/>
              <a:gd name="T13" fmla="*/ 189 h 325"/>
              <a:gd name="T14" fmla="*/ 98 w 404"/>
              <a:gd name="T15" fmla="*/ 216 h 325"/>
              <a:gd name="T16" fmla="*/ 161 w 404"/>
              <a:gd name="T17" fmla="*/ 243 h 325"/>
              <a:gd name="T18" fmla="*/ 233 w 404"/>
              <a:gd name="T19" fmla="*/ 279 h 325"/>
              <a:gd name="T20" fmla="*/ 296 w 404"/>
              <a:gd name="T21" fmla="*/ 324 h 325"/>
              <a:gd name="T22" fmla="*/ 340 w 404"/>
              <a:gd name="T23" fmla="*/ 297 h 325"/>
              <a:gd name="T24" fmla="*/ 376 w 404"/>
              <a:gd name="T25" fmla="*/ 271 h 325"/>
              <a:gd name="T26" fmla="*/ 394 w 404"/>
              <a:gd name="T27" fmla="*/ 198 h 325"/>
              <a:gd name="T28" fmla="*/ 403 w 404"/>
              <a:gd name="T29" fmla="*/ 135 h 325"/>
              <a:gd name="T30" fmla="*/ 376 w 404"/>
              <a:gd name="T31" fmla="*/ 162 h 325"/>
              <a:gd name="T32" fmla="*/ 349 w 404"/>
              <a:gd name="T33" fmla="*/ 189 h 325"/>
              <a:gd name="T34" fmla="*/ 340 w 404"/>
              <a:gd name="T35" fmla="*/ 144 h 325"/>
              <a:gd name="T36" fmla="*/ 323 w 404"/>
              <a:gd name="T37" fmla="*/ 108 h 325"/>
              <a:gd name="T38" fmla="*/ 296 w 404"/>
              <a:gd name="T39" fmla="*/ 135 h 325"/>
              <a:gd name="T40" fmla="*/ 269 w 404"/>
              <a:gd name="T41" fmla="*/ 162 h 325"/>
              <a:gd name="T42" fmla="*/ 260 w 404"/>
              <a:gd name="T43" fmla="*/ 135 h 325"/>
              <a:gd name="T44" fmla="*/ 242 w 404"/>
              <a:gd name="T45" fmla="*/ 108 h 325"/>
              <a:gd name="T46" fmla="*/ 206 w 404"/>
              <a:gd name="T47" fmla="*/ 108 h 325"/>
              <a:gd name="T48" fmla="*/ 161 w 404"/>
              <a:gd name="T49" fmla="*/ 108 h 325"/>
              <a:gd name="T50" fmla="*/ 134 w 404"/>
              <a:gd name="T51" fmla="*/ 81 h 325"/>
              <a:gd name="T52" fmla="*/ 107 w 404"/>
              <a:gd name="T53" fmla="*/ 54 h 325"/>
              <a:gd name="T54" fmla="*/ 80 w 404"/>
              <a:gd name="T55" fmla="*/ 27 h 325"/>
              <a:gd name="T56" fmla="*/ 54 w 404"/>
              <a:gd name="T57"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325">
                <a:moveTo>
                  <a:pt x="54" y="0"/>
                </a:moveTo>
                <a:lnTo>
                  <a:pt x="27" y="27"/>
                </a:lnTo>
                <a:lnTo>
                  <a:pt x="0" y="54"/>
                </a:lnTo>
                <a:lnTo>
                  <a:pt x="18" y="90"/>
                </a:lnTo>
                <a:lnTo>
                  <a:pt x="27" y="135"/>
                </a:lnTo>
                <a:lnTo>
                  <a:pt x="27" y="162"/>
                </a:lnTo>
                <a:lnTo>
                  <a:pt x="27" y="189"/>
                </a:lnTo>
                <a:lnTo>
                  <a:pt x="98" y="216"/>
                </a:lnTo>
                <a:lnTo>
                  <a:pt x="161" y="243"/>
                </a:lnTo>
                <a:lnTo>
                  <a:pt x="233" y="279"/>
                </a:lnTo>
                <a:lnTo>
                  <a:pt x="296" y="324"/>
                </a:lnTo>
                <a:lnTo>
                  <a:pt x="340" y="297"/>
                </a:lnTo>
                <a:lnTo>
                  <a:pt x="376" y="271"/>
                </a:lnTo>
                <a:lnTo>
                  <a:pt x="394" y="198"/>
                </a:lnTo>
                <a:lnTo>
                  <a:pt x="403" y="135"/>
                </a:lnTo>
                <a:lnTo>
                  <a:pt x="376" y="162"/>
                </a:lnTo>
                <a:lnTo>
                  <a:pt x="349" y="189"/>
                </a:lnTo>
                <a:lnTo>
                  <a:pt x="340" y="144"/>
                </a:lnTo>
                <a:lnTo>
                  <a:pt x="323" y="108"/>
                </a:lnTo>
                <a:lnTo>
                  <a:pt x="296" y="135"/>
                </a:lnTo>
                <a:lnTo>
                  <a:pt x="269" y="162"/>
                </a:lnTo>
                <a:lnTo>
                  <a:pt x="260" y="135"/>
                </a:lnTo>
                <a:lnTo>
                  <a:pt x="242" y="108"/>
                </a:lnTo>
                <a:lnTo>
                  <a:pt x="206" y="108"/>
                </a:lnTo>
                <a:lnTo>
                  <a:pt x="161" y="108"/>
                </a:lnTo>
                <a:lnTo>
                  <a:pt x="134" y="81"/>
                </a:lnTo>
                <a:lnTo>
                  <a:pt x="107" y="54"/>
                </a:lnTo>
                <a:lnTo>
                  <a:pt x="80" y="27"/>
                </a:lnTo>
                <a:lnTo>
                  <a:pt x="54"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1" name="Freeform 93"/>
          <p:cNvSpPr>
            <a:spLocks/>
          </p:cNvSpPr>
          <p:nvPr/>
        </p:nvSpPr>
        <p:spPr bwMode="auto">
          <a:xfrm>
            <a:off x="7546975" y="2209800"/>
            <a:ext cx="469900" cy="342900"/>
          </a:xfrm>
          <a:custGeom>
            <a:avLst/>
            <a:gdLst>
              <a:gd name="T0" fmla="*/ 27 w 296"/>
              <a:gd name="T1" fmla="*/ 81 h 216"/>
              <a:gd name="T2" fmla="*/ 18 w 296"/>
              <a:gd name="T3" fmla="*/ 143 h 216"/>
              <a:gd name="T4" fmla="*/ 0 w 296"/>
              <a:gd name="T5" fmla="*/ 215 h 216"/>
              <a:gd name="T6" fmla="*/ 134 w 296"/>
              <a:gd name="T7" fmla="*/ 215 h 216"/>
              <a:gd name="T8" fmla="*/ 268 w 296"/>
              <a:gd name="T9" fmla="*/ 215 h 216"/>
              <a:gd name="T10" fmla="*/ 268 w 296"/>
              <a:gd name="T11" fmla="*/ 170 h 216"/>
              <a:gd name="T12" fmla="*/ 268 w 296"/>
              <a:gd name="T13" fmla="*/ 135 h 216"/>
              <a:gd name="T14" fmla="*/ 286 w 296"/>
              <a:gd name="T15" fmla="*/ 108 h 216"/>
              <a:gd name="T16" fmla="*/ 295 w 296"/>
              <a:gd name="T17" fmla="*/ 81 h 216"/>
              <a:gd name="T18" fmla="*/ 286 w 296"/>
              <a:gd name="T19" fmla="*/ 36 h 216"/>
              <a:gd name="T20" fmla="*/ 268 w 296"/>
              <a:gd name="T21" fmla="*/ 0 h 216"/>
              <a:gd name="T22" fmla="*/ 179 w 296"/>
              <a:gd name="T23" fmla="*/ 0 h 216"/>
              <a:gd name="T24" fmla="*/ 80 w 296"/>
              <a:gd name="T25" fmla="*/ 0 h 216"/>
              <a:gd name="T26" fmla="*/ 71 w 296"/>
              <a:gd name="T27" fmla="*/ 18 h 216"/>
              <a:gd name="T28" fmla="*/ 53 w 296"/>
              <a:gd name="T29" fmla="*/ 36 h 216"/>
              <a:gd name="T30" fmla="*/ 45 w 296"/>
              <a:gd name="T31" fmla="*/ 54 h 216"/>
              <a:gd name="T32" fmla="*/ 27 w 296"/>
              <a:gd name="T33" fmla="*/ 8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216">
                <a:moveTo>
                  <a:pt x="27" y="81"/>
                </a:moveTo>
                <a:lnTo>
                  <a:pt x="18" y="143"/>
                </a:lnTo>
                <a:lnTo>
                  <a:pt x="0" y="215"/>
                </a:lnTo>
                <a:lnTo>
                  <a:pt x="134" y="215"/>
                </a:lnTo>
                <a:lnTo>
                  <a:pt x="268" y="215"/>
                </a:lnTo>
                <a:lnTo>
                  <a:pt x="268" y="170"/>
                </a:lnTo>
                <a:lnTo>
                  <a:pt x="268" y="135"/>
                </a:lnTo>
                <a:lnTo>
                  <a:pt x="286" y="108"/>
                </a:lnTo>
                <a:lnTo>
                  <a:pt x="295" y="81"/>
                </a:lnTo>
                <a:lnTo>
                  <a:pt x="286" y="36"/>
                </a:lnTo>
                <a:lnTo>
                  <a:pt x="268" y="0"/>
                </a:lnTo>
                <a:lnTo>
                  <a:pt x="179" y="0"/>
                </a:lnTo>
                <a:lnTo>
                  <a:pt x="80" y="0"/>
                </a:lnTo>
                <a:lnTo>
                  <a:pt x="71" y="18"/>
                </a:lnTo>
                <a:lnTo>
                  <a:pt x="53" y="36"/>
                </a:lnTo>
                <a:lnTo>
                  <a:pt x="45" y="54"/>
                </a:lnTo>
                <a:lnTo>
                  <a:pt x="27" y="81"/>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2" name="Freeform 94"/>
          <p:cNvSpPr>
            <a:spLocks/>
          </p:cNvSpPr>
          <p:nvPr/>
        </p:nvSpPr>
        <p:spPr bwMode="auto">
          <a:xfrm>
            <a:off x="7969250" y="2166938"/>
            <a:ext cx="347663" cy="473075"/>
          </a:xfrm>
          <a:custGeom>
            <a:avLst/>
            <a:gdLst>
              <a:gd name="T0" fmla="*/ 0 w 219"/>
              <a:gd name="T1" fmla="*/ 27 h 298"/>
              <a:gd name="T2" fmla="*/ 18 w 219"/>
              <a:gd name="T3" fmla="*/ 63 h 298"/>
              <a:gd name="T4" fmla="*/ 27 w 219"/>
              <a:gd name="T5" fmla="*/ 108 h 298"/>
              <a:gd name="T6" fmla="*/ 18 w 219"/>
              <a:gd name="T7" fmla="*/ 135 h 298"/>
              <a:gd name="T8" fmla="*/ 0 w 219"/>
              <a:gd name="T9" fmla="*/ 162 h 298"/>
              <a:gd name="T10" fmla="*/ 0 w 219"/>
              <a:gd name="T11" fmla="*/ 198 h 298"/>
              <a:gd name="T12" fmla="*/ 0 w 219"/>
              <a:gd name="T13" fmla="*/ 243 h 298"/>
              <a:gd name="T14" fmla="*/ 45 w 219"/>
              <a:gd name="T15" fmla="*/ 243 h 298"/>
              <a:gd name="T16" fmla="*/ 82 w 219"/>
              <a:gd name="T17" fmla="*/ 243 h 298"/>
              <a:gd name="T18" fmla="*/ 73 w 219"/>
              <a:gd name="T19" fmla="*/ 270 h 298"/>
              <a:gd name="T20" fmla="*/ 55 w 219"/>
              <a:gd name="T21" fmla="*/ 297 h 298"/>
              <a:gd name="T22" fmla="*/ 100 w 219"/>
              <a:gd name="T23" fmla="*/ 297 h 298"/>
              <a:gd name="T24" fmla="*/ 136 w 219"/>
              <a:gd name="T25" fmla="*/ 297 h 298"/>
              <a:gd name="T26" fmla="*/ 154 w 219"/>
              <a:gd name="T27" fmla="*/ 270 h 298"/>
              <a:gd name="T28" fmla="*/ 164 w 219"/>
              <a:gd name="T29" fmla="*/ 243 h 298"/>
              <a:gd name="T30" fmla="*/ 191 w 219"/>
              <a:gd name="T31" fmla="*/ 243 h 298"/>
              <a:gd name="T32" fmla="*/ 218 w 219"/>
              <a:gd name="T33" fmla="*/ 243 h 298"/>
              <a:gd name="T34" fmla="*/ 209 w 219"/>
              <a:gd name="T35" fmla="*/ 171 h 298"/>
              <a:gd name="T36" fmla="*/ 191 w 219"/>
              <a:gd name="T37" fmla="*/ 108 h 298"/>
              <a:gd name="T38" fmla="*/ 209 w 219"/>
              <a:gd name="T39" fmla="*/ 54 h 298"/>
              <a:gd name="T40" fmla="*/ 218 w 219"/>
              <a:gd name="T41" fmla="*/ 0 h 298"/>
              <a:gd name="T42" fmla="*/ 182 w 219"/>
              <a:gd name="T43" fmla="*/ 0 h 298"/>
              <a:gd name="T44" fmla="*/ 136 w 219"/>
              <a:gd name="T45" fmla="*/ 0 h 298"/>
              <a:gd name="T46" fmla="*/ 100 w 219"/>
              <a:gd name="T47" fmla="*/ 0 h 298"/>
              <a:gd name="T48" fmla="*/ 64 w 219"/>
              <a:gd name="T49" fmla="*/ 9 h 298"/>
              <a:gd name="T50" fmla="*/ 36 w 219"/>
              <a:gd name="T51" fmla="*/ 18 h 298"/>
              <a:gd name="T52" fmla="*/ 0 w 219"/>
              <a:gd name="T53" fmla="*/ 2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98">
                <a:moveTo>
                  <a:pt x="0" y="27"/>
                </a:moveTo>
                <a:lnTo>
                  <a:pt x="18" y="63"/>
                </a:lnTo>
                <a:lnTo>
                  <a:pt x="27" y="108"/>
                </a:lnTo>
                <a:lnTo>
                  <a:pt x="18" y="135"/>
                </a:lnTo>
                <a:lnTo>
                  <a:pt x="0" y="162"/>
                </a:lnTo>
                <a:lnTo>
                  <a:pt x="0" y="198"/>
                </a:lnTo>
                <a:lnTo>
                  <a:pt x="0" y="243"/>
                </a:lnTo>
                <a:lnTo>
                  <a:pt x="45" y="243"/>
                </a:lnTo>
                <a:lnTo>
                  <a:pt x="82" y="243"/>
                </a:lnTo>
                <a:lnTo>
                  <a:pt x="73" y="270"/>
                </a:lnTo>
                <a:lnTo>
                  <a:pt x="55" y="297"/>
                </a:lnTo>
                <a:lnTo>
                  <a:pt x="100" y="297"/>
                </a:lnTo>
                <a:lnTo>
                  <a:pt x="136" y="297"/>
                </a:lnTo>
                <a:lnTo>
                  <a:pt x="154" y="270"/>
                </a:lnTo>
                <a:lnTo>
                  <a:pt x="164" y="243"/>
                </a:lnTo>
                <a:lnTo>
                  <a:pt x="191" y="243"/>
                </a:lnTo>
                <a:lnTo>
                  <a:pt x="218" y="243"/>
                </a:lnTo>
                <a:lnTo>
                  <a:pt x="209" y="171"/>
                </a:lnTo>
                <a:lnTo>
                  <a:pt x="191" y="108"/>
                </a:lnTo>
                <a:lnTo>
                  <a:pt x="209" y="54"/>
                </a:lnTo>
                <a:lnTo>
                  <a:pt x="218" y="0"/>
                </a:lnTo>
                <a:lnTo>
                  <a:pt x="182" y="0"/>
                </a:lnTo>
                <a:lnTo>
                  <a:pt x="136" y="0"/>
                </a:lnTo>
                <a:lnTo>
                  <a:pt x="100" y="0"/>
                </a:lnTo>
                <a:lnTo>
                  <a:pt x="64" y="9"/>
                </a:lnTo>
                <a:lnTo>
                  <a:pt x="36" y="18"/>
                </a:lnTo>
                <a:lnTo>
                  <a:pt x="0" y="27"/>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4" name="Freeform 96"/>
          <p:cNvSpPr>
            <a:spLocks/>
          </p:cNvSpPr>
          <p:nvPr/>
        </p:nvSpPr>
        <p:spPr bwMode="auto">
          <a:xfrm>
            <a:off x="7762875" y="1693863"/>
            <a:ext cx="423863" cy="390525"/>
          </a:xfrm>
          <a:custGeom>
            <a:avLst/>
            <a:gdLst>
              <a:gd name="T0" fmla="*/ 0 w 267"/>
              <a:gd name="T1" fmla="*/ 27 h 246"/>
              <a:gd name="T2" fmla="*/ 0 w 267"/>
              <a:gd name="T3" fmla="*/ 118 h 246"/>
              <a:gd name="T4" fmla="*/ 0 w 267"/>
              <a:gd name="T5" fmla="*/ 218 h 246"/>
              <a:gd name="T6" fmla="*/ 53 w 267"/>
              <a:gd name="T7" fmla="*/ 227 h 246"/>
              <a:gd name="T8" fmla="*/ 106 w 267"/>
              <a:gd name="T9" fmla="*/ 245 h 246"/>
              <a:gd name="T10" fmla="*/ 187 w 267"/>
              <a:gd name="T11" fmla="*/ 218 h 246"/>
              <a:gd name="T12" fmla="*/ 266 w 267"/>
              <a:gd name="T13" fmla="*/ 191 h 246"/>
              <a:gd name="T14" fmla="*/ 204 w 267"/>
              <a:gd name="T15" fmla="*/ 136 h 246"/>
              <a:gd name="T16" fmla="*/ 133 w 267"/>
              <a:gd name="T17" fmla="*/ 82 h 246"/>
              <a:gd name="T18" fmla="*/ 106 w 267"/>
              <a:gd name="T19" fmla="*/ 36 h 246"/>
              <a:gd name="T20" fmla="*/ 80 w 267"/>
              <a:gd name="T21" fmla="*/ 0 h 246"/>
              <a:gd name="T22" fmla="*/ 62 w 267"/>
              <a:gd name="T23" fmla="*/ 0 h 246"/>
              <a:gd name="T24" fmla="*/ 35 w 267"/>
              <a:gd name="T25" fmla="*/ 9 h 246"/>
              <a:gd name="T26" fmla="*/ 18 w 267"/>
              <a:gd name="T27" fmla="*/ 18 h 246"/>
              <a:gd name="T28" fmla="*/ 0 w 267"/>
              <a:gd name="T29" fmla="*/ 2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246">
                <a:moveTo>
                  <a:pt x="0" y="27"/>
                </a:moveTo>
                <a:lnTo>
                  <a:pt x="0" y="118"/>
                </a:lnTo>
                <a:lnTo>
                  <a:pt x="0" y="218"/>
                </a:lnTo>
                <a:lnTo>
                  <a:pt x="53" y="227"/>
                </a:lnTo>
                <a:lnTo>
                  <a:pt x="106" y="245"/>
                </a:lnTo>
                <a:lnTo>
                  <a:pt x="187" y="218"/>
                </a:lnTo>
                <a:lnTo>
                  <a:pt x="266" y="191"/>
                </a:lnTo>
                <a:lnTo>
                  <a:pt x="204" y="136"/>
                </a:lnTo>
                <a:lnTo>
                  <a:pt x="133" y="82"/>
                </a:lnTo>
                <a:lnTo>
                  <a:pt x="106" y="36"/>
                </a:lnTo>
                <a:lnTo>
                  <a:pt x="80" y="0"/>
                </a:lnTo>
                <a:lnTo>
                  <a:pt x="62" y="0"/>
                </a:lnTo>
                <a:lnTo>
                  <a:pt x="35" y="9"/>
                </a:lnTo>
                <a:lnTo>
                  <a:pt x="18" y="18"/>
                </a:lnTo>
                <a:lnTo>
                  <a:pt x="0" y="27"/>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5" name="Freeform 97"/>
          <p:cNvSpPr>
            <a:spLocks/>
          </p:cNvSpPr>
          <p:nvPr/>
        </p:nvSpPr>
        <p:spPr bwMode="auto">
          <a:xfrm>
            <a:off x="7762875" y="1481138"/>
            <a:ext cx="682625" cy="471487"/>
          </a:xfrm>
          <a:custGeom>
            <a:avLst/>
            <a:gdLst>
              <a:gd name="T0" fmla="*/ 0 w 430"/>
              <a:gd name="T1" fmla="*/ 0 h 297"/>
              <a:gd name="T2" fmla="*/ 27 w 430"/>
              <a:gd name="T3" fmla="*/ 27 h 297"/>
              <a:gd name="T4" fmla="*/ 54 w 430"/>
              <a:gd name="T5" fmla="*/ 54 h 297"/>
              <a:gd name="T6" fmla="*/ 98 w 430"/>
              <a:gd name="T7" fmla="*/ 81 h 297"/>
              <a:gd name="T8" fmla="*/ 134 w 430"/>
              <a:gd name="T9" fmla="*/ 107 h 297"/>
              <a:gd name="T10" fmla="*/ 206 w 430"/>
              <a:gd name="T11" fmla="*/ 144 h 297"/>
              <a:gd name="T12" fmla="*/ 269 w 430"/>
              <a:gd name="T13" fmla="*/ 189 h 297"/>
              <a:gd name="T14" fmla="*/ 322 w 430"/>
              <a:gd name="T15" fmla="*/ 243 h 297"/>
              <a:gd name="T16" fmla="*/ 376 w 430"/>
              <a:gd name="T17" fmla="*/ 296 h 297"/>
              <a:gd name="T18" fmla="*/ 402 w 430"/>
              <a:gd name="T19" fmla="*/ 278 h 297"/>
              <a:gd name="T20" fmla="*/ 429 w 430"/>
              <a:gd name="T21" fmla="*/ 269 h 297"/>
              <a:gd name="T22" fmla="*/ 376 w 430"/>
              <a:gd name="T23" fmla="*/ 198 h 297"/>
              <a:gd name="T24" fmla="*/ 322 w 430"/>
              <a:gd name="T25" fmla="*/ 134 h 297"/>
              <a:gd name="T26" fmla="*/ 295 w 430"/>
              <a:gd name="T27" fmla="*/ 134 h 297"/>
              <a:gd name="T28" fmla="*/ 269 w 430"/>
              <a:gd name="T29" fmla="*/ 134 h 297"/>
              <a:gd name="T30" fmla="*/ 215 w 430"/>
              <a:gd name="T31" fmla="*/ 63 h 297"/>
              <a:gd name="T32" fmla="*/ 161 w 430"/>
              <a:gd name="T33" fmla="*/ 0 h 297"/>
              <a:gd name="T34" fmla="*/ 125 w 430"/>
              <a:gd name="T35" fmla="*/ 0 h 297"/>
              <a:gd name="T36" fmla="*/ 80 w 430"/>
              <a:gd name="T37" fmla="*/ 0 h 297"/>
              <a:gd name="T38" fmla="*/ 45 w 430"/>
              <a:gd name="T39" fmla="*/ 0 h 297"/>
              <a:gd name="T40" fmla="*/ 0 w 430"/>
              <a:gd name="T4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0" h="297">
                <a:moveTo>
                  <a:pt x="0" y="0"/>
                </a:moveTo>
                <a:lnTo>
                  <a:pt x="27" y="27"/>
                </a:lnTo>
                <a:lnTo>
                  <a:pt x="54" y="54"/>
                </a:lnTo>
                <a:lnTo>
                  <a:pt x="98" y="81"/>
                </a:lnTo>
                <a:lnTo>
                  <a:pt x="134" y="107"/>
                </a:lnTo>
                <a:lnTo>
                  <a:pt x="206" y="144"/>
                </a:lnTo>
                <a:lnTo>
                  <a:pt x="269" y="189"/>
                </a:lnTo>
                <a:lnTo>
                  <a:pt x="322" y="243"/>
                </a:lnTo>
                <a:lnTo>
                  <a:pt x="376" y="296"/>
                </a:lnTo>
                <a:lnTo>
                  <a:pt x="402" y="278"/>
                </a:lnTo>
                <a:lnTo>
                  <a:pt x="429" y="269"/>
                </a:lnTo>
                <a:lnTo>
                  <a:pt x="376" y="198"/>
                </a:lnTo>
                <a:lnTo>
                  <a:pt x="322" y="134"/>
                </a:lnTo>
                <a:lnTo>
                  <a:pt x="295" y="134"/>
                </a:lnTo>
                <a:lnTo>
                  <a:pt x="269" y="134"/>
                </a:lnTo>
                <a:lnTo>
                  <a:pt x="215" y="63"/>
                </a:lnTo>
                <a:lnTo>
                  <a:pt x="161" y="0"/>
                </a:lnTo>
                <a:lnTo>
                  <a:pt x="125" y="0"/>
                </a:lnTo>
                <a:lnTo>
                  <a:pt x="80" y="0"/>
                </a:lnTo>
                <a:lnTo>
                  <a:pt x="45" y="0"/>
                </a:lnTo>
                <a:lnTo>
                  <a:pt x="0"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7" name="Freeform 99"/>
          <p:cNvSpPr>
            <a:spLocks/>
          </p:cNvSpPr>
          <p:nvPr/>
        </p:nvSpPr>
        <p:spPr bwMode="auto">
          <a:xfrm>
            <a:off x="8015288" y="1438275"/>
            <a:ext cx="603250" cy="600075"/>
          </a:xfrm>
          <a:custGeom>
            <a:avLst/>
            <a:gdLst>
              <a:gd name="T0" fmla="*/ 0 w 380"/>
              <a:gd name="T1" fmla="*/ 27 h 378"/>
              <a:gd name="T2" fmla="*/ 54 w 380"/>
              <a:gd name="T3" fmla="*/ 90 h 378"/>
              <a:gd name="T4" fmla="*/ 108 w 380"/>
              <a:gd name="T5" fmla="*/ 161 h 378"/>
              <a:gd name="T6" fmla="*/ 135 w 380"/>
              <a:gd name="T7" fmla="*/ 161 h 378"/>
              <a:gd name="T8" fmla="*/ 162 w 380"/>
              <a:gd name="T9" fmla="*/ 161 h 378"/>
              <a:gd name="T10" fmla="*/ 217 w 380"/>
              <a:gd name="T11" fmla="*/ 225 h 378"/>
              <a:gd name="T12" fmla="*/ 271 w 380"/>
              <a:gd name="T13" fmla="*/ 297 h 378"/>
              <a:gd name="T14" fmla="*/ 298 w 380"/>
              <a:gd name="T15" fmla="*/ 332 h 378"/>
              <a:gd name="T16" fmla="*/ 325 w 380"/>
              <a:gd name="T17" fmla="*/ 377 h 378"/>
              <a:gd name="T18" fmla="*/ 352 w 380"/>
              <a:gd name="T19" fmla="*/ 359 h 378"/>
              <a:gd name="T20" fmla="*/ 379 w 380"/>
              <a:gd name="T21" fmla="*/ 350 h 378"/>
              <a:gd name="T22" fmla="*/ 325 w 380"/>
              <a:gd name="T23" fmla="*/ 171 h 378"/>
              <a:gd name="T24" fmla="*/ 271 w 380"/>
              <a:gd name="T25" fmla="*/ 0 h 378"/>
              <a:gd name="T26" fmla="*/ 208 w 380"/>
              <a:gd name="T27" fmla="*/ 0 h 378"/>
              <a:gd name="T28" fmla="*/ 135 w 380"/>
              <a:gd name="T29" fmla="*/ 9 h 378"/>
              <a:gd name="T30" fmla="*/ 72 w 380"/>
              <a:gd name="T31" fmla="*/ 18 h 378"/>
              <a:gd name="T32" fmla="*/ 0 w 380"/>
              <a:gd name="T33" fmla="*/ 2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378">
                <a:moveTo>
                  <a:pt x="0" y="27"/>
                </a:moveTo>
                <a:lnTo>
                  <a:pt x="54" y="90"/>
                </a:lnTo>
                <a:lnTo>
                  <a:pt x="108" y="161"/>
                </a:lnTo>
                <a:lnTo>
                  <a:pt x="135" y="161"/>
                </a:lnTo>
                <a:lnTo>
                  <a:pt x="162" y="161"/>
                </a:lnTo>
                <a:lnTo>
                  <a:pt x="217" y="225"/>
                </a:lnTo>
                <a:lnTo>
                  <a:pt x="271" y="297"/>
                </a:lnTo>
                <a:lnTo>
                  <a:pt x="298" y="332"/>
                </a:lnTo>
                <a:lnTo>
                  <a:pt x="325" y="377"/>
                </a:lnTo>
                <a:lnTo>
                  <a:pt x="352" y="359"/>
                </a:lnTo>
                <a:lnTo>
                  <a:pt x="379" y="350"/>
                </a:lnTo>
                <a:lnTo>
                  <a:pt x="325" y="171"/>
                </a:lnTo>
                <a:lnTo>
                  <a:pt x="271" y="0"/>
                </a:lnTo>
                <a:lnTo>
                  <a:pt x="208" y="0"/>
                </a:lnTo>
                <a:lnTo>
                  <a:pt x="135" y="9"/>
                </a:lnTo>
                <a:lnTo>
                  <a:pt x="72" y="18"/>
                </a:lnTo>
                <a:lnTo>
                  <a:pt x="0" y="27"/>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48" name="Freeform 100"/>
          <p:cNvSpPr>
            <a:spLocks/>
          </p:cNvSpPr>
          <p:nvPr/>
        </p:nvSpPr>
        <p:spPr bwMode="auto">
          <a:xfrm>
            <a:off x="8315325" y="2166938"/>
            <a:ext cx="344488" cy="473075"/>
          </a:xfrm>
          <a:custGeom>
            <a:avLst/>
            <a:gdLst>
              <a:gd name="T0" fmla="*/ 0 w 217"/>
              <a:gd name="T1" fmla="*/ 243 h 298"/>
              <a:gd name="T2" fmla="*/ 18 w 217"/>
              <a:gd name="T3" fmla="*/ 243 h 298"/>
              <a:gd name="T4" fmla="*/ 27 w 217"/>
              <a:gd name="T5" fmla="*/ 243 h 298"/>
              <a:gd name="T6" fmla="*/ 72 w 217"/>
              <a:gd name="T7" fmla="*/ 243 h 298"/>
              <a:gd name="T8" fmla="*/ 108 w 217"/>
              <a:gd name="T9" fmla="*/ 243 h 298"/>
              <a:gd name="T10" fmla="*/ 126 w 217"/>
              <a:gd name="T11" fmla="*/ 270 h 298"/>
              <a:gd name="T12" fmla="*/ 135 w 217"/>
              <a:gd name="T13" fmla="*/ 297 h 298"/>
              <a:gd name="T14" fmla="*/ 162 w 217"/>
              <a:gd name="T15" fmla="*/ 297 h 298"/>
              <a:gd name="T16" fmla="*/ 189 w 217"/>
              <a:gd name="T17" fmla="*/ 297 h 298"/>
              <a:gd name="T18" fmla="*/ 207 w 217"/>
              <a:gd name="T19" fmla="*/ 243 h 298"/>
              <a:gd name="T20" fmla="*/ 216 w 217"/>
              <a:gd name="T21" fmla="*/ 189 h 298"/>
              <a:gd name="T22" fmla="*/ 207 w 217"/>
              <a:gd name="T23" fmla="*/ 162 h 298"/>
              <a:gd name="T24" fmla="*/ 189 w 217"/>
              <a:gd name="T25" fmla="*/ 135 h 298"/>
              <a:gd name="T26" fmla="*/ 153 w 217"/>
              <a:gd name="T27" fmla="*/ 63 h 298"/>
              <a:gd name="T28" fmla="*/ 108 w 217"/>
              <a:gd name="T29" fmla="*/ 0 h 298"/>
              <a:gd name="T30" fmla="*/ 72 w 217"/>
              <a:gd name="T31" fmla="*/ 36 h 298"/>
              <a:gd name="T32" fmla="*/ 27 w 217"/>
              <a:gd name="T33" fmla="*/ 81 h 298"/>
              <a:gd name="T34" fmla="*/ 18 w 217"/>
              <a:gd name="T35" fmla="*/ 117 h 298"/>
              <a:gd name="T36" fmla="*/ 9 w 217"/>
              <a:gd name="T37" fmla="*/ 162 h 298"/>
              <a:gd name="T38" fmla="*/ 9 w 217"/>
              <a:gd name="T39" fmla="*/ 198 h 298"/>
              <a:gd name="T40" fmla="*/ 0 w 217"/>
              <a:gd name="T41" fmla="*/ 24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298">
                <a:moveTo>
                  <a:pt x="0" y="243"/>
                </a:moveTo>
                <a:lnTo>
                  <a:pt x="18" y="243"/>
                </a:lnTo>
                <a:lnTo>
                  <a:pt x="27" y="243"/>
                </a:lnTo>
                <a:lnTo>
                  <a:pt x="72" y="243"/>
                </a:lnTo>
                <a:lnTo>
                  <a:pt x="108" y="243"/>
                </a:lnTo>
                <a:lnTo>
                  <a:pt x="126" y="270"/>
                </a:lnTo>
                <a:lnTo>
                  <a:pt x="135" y="297"/>
                </a:lnTo>
                <a:lnTo>
                  <a:pt x="162" y="297"/>
                </a:lnTo>
                <a:lnTo>
                  <a:pt x="189" y="297"/>
                </a:lnTo>
                <a:lnTo>
                  <a:pt x="207" y="243"/>
                </a:lnTo>
                <a:lnTo>
                  <a:pt x="216" y="189"/>
                </a:lnTo>
                <a:lnTo>
                  <a:pt x="207" y="162"/>
                </a:lnTo>
                <a:lnTo>
                  <a:pt x="189" y="135"/>
                </a:lnTo>
                <a:lnTo>
                  <a:pt x="153" y="63"/>
                </a:lnTo>
                <a:lnTo>
                  <a:pt x="108" y="0"/>
                </a:lnTo>
                <a:lnTo>
                  <a:pt x="72" y="36"/>
                </a:lnTo>
                <a:lnTo>
                  <a:pt x="27" y="81"/>
                </a:lnTo>
                <a:lnTo>
                  <a:pt x="18" y="117"/>
                </a:lnTo>
                <a:lnTo>
                  <a:pt x="9" y="162"/>
                </a:lnTo>
                <a:lnTo>
                  <a:pt x="9" y="198"/>
                </a:lnTo>
                <a:lnTo>
                  <a:pt x="0" y="243"/>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noFill/>
              <a:effectLst/>
              <a:uLnTx/>
              <a:uFillTx/>
              <a:latin typeface="Times New Roman" pitchFamily="18" charset="0"/>
              <a:ea typeface="+mn-ea"/>
              <a:cs typeface="+mn-cs"/>
            </a:endParaRPr>
          </a:p>
        </p:txBody>
      </p:sp>
      <p:sp>
        <p:nvSpPr>
          <p:cNvPr id="2150" name="Freeform 102"/>
          <p:cNvSpPr>
            <a:spLocks/>
          </p:cNvSpPr>
          <p:nvPr/>
        </p:nvSpPr>
        <p:spPr bwMode="auto">
          <a:xfrm>
            <a:off x="7712075" y="2551113"/>
            <a:ext cx="817563" cy="387350"/>
          </a:xfrm>
          <a:custGeom>
            <a:avLst/>
            <a:gdLst>
              <a:gd name="T0" fmla="*/ 0 w 515"/>
              <a:gd name="T1" fmla="*/ 0 h 244"/>
              <a:gd name="T2" fmla="*/ 18 w 515"/>
              <a:gd name="T3" fmla="*/ 27 h 244"/>
              <a:gd name="T4" fmla="*/ 27 w 515"/>
              <a:gd name="T5" fmla="*/ 54 h 244"/>
              <a:gd name="T6" fmla="*/ 72 w 515"/>
              <a:gd name="T7" fmla="*/ 63 h 244"/>
              <a:gd name="T8" fmla="*/ 108 w 515"/>
              <a:gd name="T9" fmla="*/ 81 h 244"/>
              <a:gd name="T10" fmla="*/ 108 w 515"/>
              <a:gd name="T11" fmla="*/ 108 h 244"/>
              <a:gd name="T12" fmla="*/ 108 w 515"/>
              <a:gd name="T13" fmla="*/ 135 h 244"/>
              <a:gd name="T14" fmla="*/ 81 w 515"/>
              <a:gd name="T15" fmla="*/ 135 h 244"/>
              <a:gd name="T16" fmla="*/ 54 w 515"/>
              <a:gd name="T17" fmla="*/ 135 h 244"/>
              <a:gd name="T18" fmla="*/ 72 w 515"/>
              <a:gd name="T19" fmla="*/ 190 h 244"/>
              <a:gd name="T20" fmla="*/ 81 w 515"/>
              <a:gd name="T21" fmla="*/ 243 h 244"/>
              <a:gd name="T22" fmla="*/ 216 w 515"/>
              <a:gd name="T23" fmla="*/ 243 h 244"/>
              <a:gd name="T24" fmla="*/ 352 w 515"/>
              <a:gd name="T25" fmla="*/ 243 h 244"/>
              <a:gd name="T26" fmla="*/ 433 w 515"/>
              <a:gd name="T27" fmla="*/ 145 h 244"/>
              <a:gd name="T28" fmla="*/ 514 w 515"/>
              <a:gd name="T29" fmla="*/ 54 h 244"/>
              <a:gd name="T30" fmla="*/ 505 w 515"/>
              <a:gd name="T31" fmla="*/ 27 h 244"/>
              <a:gd name="T32" fmla="*/ 487 w 515"/>
              <a:gd name="T33" fmla="*/ 0 h 244"/>
              <a:gd name="T34" fmla="*/ 406 w 515"/>
              <a:gd name="T35" fmla="*/ 0 h 244"/>
              <a:gd name="T36" fmla="*/ 325 w 515"/>
              <a:gd name="T37" fmla="*/ 0 h 244"/>
              <a:gd name="T38" fmla="*/ 316 w 515"/>
              <a:gd name="T39" fmla="*/ 27 h 244"/>
              <a:gd name="T40" fmla="*/ 298 w 515"/>
              <a:gd name="T41" fmla="*/ 54 h 244"/>
              <a:gd name="T42" fmla="*/ 262 w 515"/>
              <a:gd name="T43" fmla="*/ 54 h 244"/>
              <a:gd name="T44" fmla="*/ 216 w 515"/>
              <a:gd name="T45" fmla="*/ 54 h 244"/>
              <a:gd name="T46" fmla="*/ 235 w 515"/>
              <a:gd name="T47" fmla="*/ 27 h 244"/>
              <a:gd name="T48" fmla="*/ 244 w 515"/>
              <a:gd name="T49" fmla="*/ 0 h 244"/>
              <a:gd name="T50" fmla="*/ 180 w 515"/>
              <a:gd name="T51" fmla="*/ 0 h 244"/>
              <a:gd name="T52" fmla="*/ 117 w 515"/>
              <a:gd name="T53" fmla="*/ 0 h 244"/>
              <a:gd name="T54" fmla="*/ 63 w 515"/>
              <a:gd name="T55" fmla="*/ 0 h 244"/>
              <a:gd name="T56" fmla="*/ 0 w 515"/>
              <a:gd name="T5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244">
                <a:moveTo>
                  <a:pt x="0" y="0"/>
                </a:moveTo>
                <a:lnTo>
                  <a:pt x="18" y="27"/>
                </a:lnTo>
                <a:lnTo>
                  <a:pt x="27" y="54"/>
                </a:lnTo>
                <a:lnTo>
                  <a:pt x="72" y="63"/>
                </a:lnTo>
                <a:lnTo>
                  <a:pt x="108" y="81"/>
                </a:lnTo>
                <a:lnTo>
                  <a:pt x="108" y="108"/>
                </a:lnTo>
                <a:lnTo>
                  <a:pt x="108" y="135"/>
                </a:lnTo>
                <a:lnTo>
                  <a:pt x="81" y="135"/>
                </a:lnTo>
                <a:lnTo>
                  <a:pt x="54" y="135"/>
                </a:lnTo>
                <a:lnTo>
                  <a:pt x="72" y="190"/>
                </a:lnTo>
                <a:lnTo>
                  <a:pt x="81" y="243"/>
                </a:lnTo>
                <a:lnTo>
                  <a:pt x="216" y="243"/>
                </a:lnTo>
                <a:lnTo>
                  <a:pt x="352" y="243"/>
                </a:lnTo>
                <a:lnTo>
                  <a:pt x="433" y="145"/>
                </a:lnTo>
                <a:lnTo>
                  <a:pt x="514" y="54"/>
                </a:lnTo>
                <a:lnTo>
                  <a:pt x="505" y="27"/>
                </a:lnTo>
                <a:lnTo>
                  <a:pt x="487" y="0"/>
                </a:lnTo>
                <a:lnTo>
                  <a:pt x="406" y="0"/>
                </a:lnTo>
                <a:lnTo>
                  <a:pt x="325" y="0"/>
                </a:lnTo>
                <a:lnTo>
                  <a:pt x="316" y="27"/>
                </a:lnTo>
                <a:lnTo>
                  <a:pt x="298" y="54"/>
                </a:lnTo>
                <a:lnTo>
                  <a:pt x="262" y="54"/>
                </a:lnTo>
                <a:lnTo>
                  <a:pt x="216" y="54"/>
                </a:lnTo>
                <a:lnTo>
                  <a:pt x="235" y="27"/>
                </a:lnTo>
                <a:lnTo>
                  <a:pt x="244" y="0"/>
                </a:lnTo>
                <a:lnTo>
                  <a:pt x="180" y="0"/>
                </a:lnTo>
                <a:lnTo>
                  <a:pt x="117" y="0"/>
                </a:lnTo>
                <a:lnTo>
                  <a:pt x="63" y="0"/>
                </a:lnTo>
                <a:lnTo>
                  <a:pt x="0" y="0"/>
                </a:lnTo>
              </a:path>
            </a:pathLst>
          </a:custGeom>
          <a:solidFill>
            <a:srgbClr val="FF7C80"/>
          </a:solidFill>
          <a:ln w="12700" cap="rnd" cmpd="sng">
            <a:solidFill>
              <a:srgbClr val="000000"/>
            </a:solidFill>
            <a:prstDash val="solid"/>
            <a:round/>
            <a:headEnd type="none" w="med" len="med"/>
            <a:tailEnd type="none" w="med" len="med"/>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231" name="Rectangle 183"/>
          <p:cNvSpPr>
            <a:spLocks noChangeArrowheads="1"/>
          </p:cNvSpPr>
          <p:nvPr/>
        </p:nvSpPr>
        <p:spPr bwMode="auto">
          <a:xfrm>
            <a:off x="7412038" y="1509713"/>
            <a:ext cx="465137"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Gates</a:t>
            </a:r>
          </a:p>
        </p:txBody>
      </p:sp>
      <p:sp>
        <p:nvSpPr>
          <p:cNvPr id="2232" name="Rectangle 184"/>
          <p:cNvSpPr>
            <a:spLocks noChangeArrowheads="1"/>
          </p:cNvSpPr>
          <p:nvPr/>
        </p:nvSpPr>
        <p:spPr bwMode="auto">
          <a:xfrm>
            <a:off x="7102475" y="1697038"/>
            <a:ext cx="5810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Hertford</a:t>
            </a:r>
          </a:p>
        </p:txBody>
      </p:sp>
      <p:sp>
        <p:nvSpPr>
          <p:cNvPr id="2233" name="Rectangle 185"/>
          <p:cNvSpPr>
            <a:spLocks noChangeArrowheads="1"/>
          </p:cNvSpPr>
          <p:nvPr/>
        </p:nvSpPr>
        <p:spPr bwMode="auto">
          <a:xfrm>
            <a:off x="7177088" y="2009775"/>
            <a:ext cx="4699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Bertie</a:t>
            </a:r>
          </a:p>
        </p:txBody>
      </p:sp>
      <p:sp>
        <p:nvSpPr>
          <p:cNvPr id="2234" name="Rectangle 186"/>
          <p:cNvSpPr>
            <a:spLocks noChangeArrowheads="1"/>
          </p:cNvSpPr>
          <p:nvPr/>
        </p:nvSpPr>
        <p:spPr bwMode="auto">
          <a:xfrm>
            <a:off x="7053263" y="2320925"/>
            <a:ext cx="485775"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Martin</a:t>
            </a:r>
          </a:p>
        </p:txBody>
      </p:sp>
      <p:sp>
        <p:nvSpPr>
          <p:cNvPr id="2235" name="Rectangle 187"/>
          <p:cNvSpPr>
            <a:spLocks noChangeArrowheads="1"/>
          </p:cNvSpPr>
          <p:nvPr/>
        </p:nvSpPr>
        <p:spPr bwMode="auto">
          <a:xfrm>
            <a:off x="6853238" y="2608263"/>
            <a:ext cx="344487"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Pitt</a:t>
            </a:r>
          </a:p>
        </p:txBody>
      </p:sp>
      <p:sp>
        <p:nvSpPr>
          <p:cNvPr id="2236" name="Rectangle 188"/>
          <p:cNvSpPr>
            <a:spLocks noChangeArrowheads="1"/>
          </p:cNvSpPr>
          <p:nvPr/>
        </p:nvSpPr>
        <p:spPr bwMode="auto">
          <a:xfrm>
            <a:off x="6445250" y="2747963"/>
            <a:ext cx="5334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Greene</a:t>
            </a:r>
          </a:p>
        </p:txBody>
      </p:sp>
      <p:sp>
        <p:nvSpPr>
          <p:cNvPr id="2237" name="Rectangle 189"/>
          <p:cNvSpPr>
            <a:spLocks noChangeArrowheads="1"/>
          </p:cNvSpPr>
          <p:nvPr/>
        </p:nvSpPr>
        <p:spPr bwMode="auto">
          <a:xfrm>
            <a:off x="6184900" y="2497138"/>
            <a:ext cx="515938"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Wilson</a:t>
            </a:r>
          </a:p>
        </p:txBody>
      </p:sp>
      <p:sp>
        <p:nvSpPr>
          <p:cNvPr id="2238" name="Rectangle 190"/>
          <p:cNvSpPr>
            <a:spLocks noChangeArrowheads="1"/>
          </p:cNvSpPr>
          <p:nvPr/>
        </p:nvSpPr>
        <p:spPr bwMode="auto">
          <a:xfrm>
            <a:off x="6216650" y="2139950"/>
            <a:ext cx="43021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Nash</a:t>
            </a:r>
          </a:p>
        </p:txBody>
      </p:sp>
      <p:sp>
        <p:nvSpPr>
          <p:cNvPr id="2239" name="Rectangle 191"/>
          <p:cNvSpPr>
            <a:spLocks noChangeArrowheads="1"/>
          </p:cNvSpPr>
          <p:nvPr/>
        </p:nvSpPr>
        <p:spPr bwMode="auto">
          <a:xfrm>
            <a:off x="5791200" y="2039938"/>
            <a:ext cx="57785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Franklin</a:t>
            </a:r>
          </a:p>
        </p:txBody>
      </p:sp>
      <p:sp>
        <p:nvSpPr>
          <p:cNvPr id="2240" name="Rectangle 192"/>
          <p:cNvSpPr>
            <a:spLocks noChangeArrowheads="1"/>
          </p:cNvSpPr>
          <p:nvPr/>
        </p:nvSpPr>
        <p:spPr bwMode="auto">
          <a:xfrm>
            <a:off x="5978525" y="1576388"/>
            <a:ext cx="533400"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Warren</a:t>
            </a:r>
          </a:p>
        </p:txBody>
      </p:sp>
      <p:sp>
        <p:nvSpPr>
          <p:cNvPr id="2241" name="Rectangle 193"/>
          <p:cNvSpPr>
            <a:spLocks noChangeArrowheads="1"/>
          </p:cNvSpPr>
          <p:nvPr/>
        </p:nvSpPr>
        <p:spPr bwMode="auto">
          <a:xfrm>
            <a:off x="6440488" y="1797050"/>
            <a:ext cx="515937"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Halifax</a:t>
            </a:r>
          </a:p>
        </p:txBody>
      </p:sp>
      <p:sp>
        <p:nvSpPr>
          <p:cNvPr id="2242" name="Rectangle 194"/>
          <p:cNvSpPr>
            <a:spLocks noChangeArrowheads="1"/>
          </p:cNvSpPr>
          <p:nvPr/>
        </p:nvSpPr>
        <p:spPr bwMode="auto">
          <a:xfrm>
            <a:off x="6515100" y="1492250"/>
            <a:ext cx="8175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Northampton</a:t>
            </a:r>
          </a:p>
        </p:txBody>
      </p:sp>
      <p:sp>
        <p:nvSpPr>
          <p:cNvPr id="2243" name="Rectangle 195"/>
          <p:cNvSpPr>
            <a:spLocks noChangeArrowheads="1"/>
          </p:cNvSpPr>
          <p:nvPr/>
        </p:nvSpPr>
        <p:spPr bwMode="auto">
          <a:xfrm>
            <a:off x="6469063" y="2262188"/>
            <a:ext cx="7588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Edgecombe</a:t>
            </a:r>
          </a:p>
        </p:txBody>
      </p:sp>
      <p:sp>
        <p:nvSpPr>
          <p:cNvPr id="2244" name="Rectangle 196"/>
          <p:cNvSpPr>
            <a:spLocks noChangeArrowheads="1"/>
          </p:cNvSpPr>
          <p:nvPr/>
        </p:nvSpPr>
        <p:spPr bwMode="auto">
          <a:xfrm>
            <a:off x="5792788" y="1714500"/>
            <a:ext cx="4826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Vance</a:t>
            </a:r>
          </a:p>
        </p:txBody>
      </p:sp>
      <p:sp>
        <p:nvSpPr>
          <p:cNvPr id="2245" name="Rectangle 197"/>
          <p:cNvSpPr>
            <a:spLocks noChangeArrowheads="1"/>
          </p:cNvSpPr>
          <p:nvPr/>
        </p:nvSpPr>
        <p:spPr bwMode="auto">
          <a:xfrm>
            <a:off x="5308600" y="2168525"/>
            <a:ext cx="5651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Durham</a:t>
            </a:r>
          </a:p>
        </p:txBody>
      </p:sp>
      <p:sp>
        <p:nvSpPr>
          <p:cNvPr id="2246" name="Rectangle 198"/>
          <p:cNvSpPr>
            <a:spLocks noChangeArrowheads="1"/>
          </p:cNvSpPr>
          <p:nvPr/>
        </p:nvSpPr>
        <p:spPr bwMode="auto">
          <a:xfrm>
            <a:off x="4635500" y="2174875"/>
            <a:ext cx="6619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Alamance</a:t>
            </a:r>
          </a:p>
        </p:txBody>
      </p:sp>
      <p:sp>
        <p:nvSpPr>
          <p:cNvPr id="2247" name="Rectangle 199"/>
          <p:cNvSpPr>
            <a:spLocks noChangeArrowheads="1"/>
          </p:cNvSpPr>
          <p:nvPr/>
        </p:nvSpPr>
        <p:spPr bwMode="auto">
          <a:xfrm>
            <a:off x="5187950" y="3206750"/>
            <a:ext cx="7747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Cumberland</a:t>
            </a:r>
          </a:p>
        </p:txBody>
      </p:sp>
      <p:sp>
        <p:nvSpPr>
          <p:cNvPr id="2248" name="Rectangle 200"/>
          <p:cNvSpPr>
            <a:spLocks noChangeArrowheads="1"/>
          </p:cNvSpPr>
          <p:nvPr/>
        </p:nvSpPr>
        <p:spPr bwMode="auto">
          <a:xfrm>
            <a:off x="7521575" y="2257425"/>
            <a:ext cx="763588"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Washington</a:t>
            </a:r>
          </a:p>
        </p:txBody>
      </p:sp>
      <p:sp>
        <p:nvSpPr>
          <p:cNvPr id="2249" name="Rectangle 201"/>
          <p:cNvSpPr>
            <a:spLocks noChangeArrowheads="1"/>
          </p:cNvSpPr>
          <p:nvPr/>
        </p:nvSpPr>
        <p:spPr bwMode="auto">
          <a:xfrm>
            <a:off x="8085138" y="1522413"/>
            <a:ext cx="633412"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Currituck</a:t>
            </a:r>
          </a:p>
        </p:txBody>
      </p:sp>
      <p:sp>
        <p:nvSpPr>
          <p:cNvPr id="2250" name="Rectangle 202"/>
          <p:cNvSpPr>
            <a:spLocks noChangeArrowheads="1"/>
          </p:cNvSpPr>
          <p:nvPr/>
        </p:nvSpPr>
        <p:spPr bwMode="auto">
          <a:xfrm>
            <a:off x="7762875" y="1447800"/>
            <a:ext cx="67310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Camden</a:t>
            </a:r>
          </a:p>
        </p:txBody>
      </p:sp>
      <p:sp>
        <p:nvSpPr>
          <p:cNvPr id="2251" name="Rectangle 203"/>
          <p:cNvSpPr>
            <a:spLocks noChangeArrowheads="1"/>
          </p:cNvSpPr>
          <p:nvPr/>
        </p:nvSpPr>
        <p:spPr bwMode="auto">
          <a:xfrm>
            <a:off x="7862888" y="1681163"/>
            <a:ext cx="75882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Pasquotank</a:t>
            </a:r>
          </a:p>
        </p:txBody>
      </p:sp>
      <p:sp>
        <p:nvSpPr>
          <p:cNvPr id="2252" name="Rectangle 204"/>
          <p:cNvSpPr>
            <a:spLocks noChangeArrowheads="1"/>
          </p:cNvSpPr>
          <p:nvPr/>
        </p:nvSpPr>
        <p:spPr bwMode="auto">
          <a:xfrm>
            <a:off x="7700963" y="1849438"/>
            <a:ext cx="7651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Perquimans</a:t>
            </a:r>
          </a:p>
        </p:txBody>
      </p:sp>
      <p:sp>
        <p:nvSpPr>
          <p:cNvPr id="2253" name="Rectangle 205"/>
          <p:cNvSpPr>
            <a:spLocks noChangeArrowheads="1"/>
          </p:cNvSpPr>
          <p:nvPr/>
        </p:nvSpPr>
        <p:spPr bwMode="auto">
          <a:xfrm>
            <a:off x="7624762" y="2012950"/>
            <a:ext cx="617537" cy="21287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Chowan</a:t>
            </a:r>
          </a:p>
        </p:txBody>
      </p:sp>
      <p:sp>
        <p:nvSpPr>
          <p:cNvPr id="2254" name="Rectangle 206"/>
          <p:cNvSpPr>
            <a:spLocks noChangeArrowheads="1"/>
          </p:cNvSpPr>
          <p:nvPr/>
        </p:nvSpPr>
        <p:spPr bwMode="auto">
          <a:xfrm>
            <a:off x="6408738" y="4179888"/>
            <a:ext cx="587375" cy="333375"/>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New</a:t>
            </a:r>
          </a:p>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Hanover</a:t>
            </a:r>
          </a:p>
        </p:txBody>
      </p:sp>
      <p:sp>
        <p:nvSpPr>
          <p:cNvPr id="2255" name="Rectangle 207"/>
          <p:cNvSpPr>
            <a:spLocks noChangeArrowheads="1"/>
          </p:cNvSpPr>
          <p:nvPr/>
        </p:nvSpPr>
        <p:spPr bwMode="auto">
          <a:xfrm>
            <a:off x="4835525" y="2536825"/>
            <a:ext cx="615950"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Chatham</a:t>
            </a:r>
          </a:p>
        </p:txBody>
      </p:sp>
      <p:sp>
        <p:nvSpPr>
          <p:cNvPr id="2256" name="Rectangle 208"/>
          <p:cNvSpPr>
            <a:spLocks noChangeArrowheads="1"/>
          </p:cNvSpPr>
          <p:nvPr/>
        </p:nvSpPr>
        <p:spPr bwMode="auto">
          <a:xfrm>
            <a:off x="4752975" y="1663700"/>
            <a:ext cx="563563" cy="2111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Caswell</a:t>
            </a:r>
          </a:p>
        </p:txBody>
      </p:sp>
      <p:sp>
        <p:nvSpPr>
          <p:cNvPr id="2257" name="Rectangle 209"/>
          <p:cNvSpPr>
            <a:spLocks noChangeArrowheads="1"/>
          </p:cNvSpPr>
          <p:nvPr/>
        </p:nvSpPr>
        <p:spPr bwMode="auto">
          <a:xfrm>
            <a:off x="3044825" y="1528763"/>
            <a:ext cx="663575" cy="2111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Alleghany</a:t>
            </a:r>
          </a:p>
        </p:txBody>
      </p:sp>
      <p:sp>
        <p:nvSpPr>
          <p:cNvPr id="4" name="Text Box 2"/>
          <p:cNvSpPr txBox="1">
            <a:spLocks noChangeArrowheads="1"/>
          </p:cNvSpPr>
          <p:nvPr/>
        </p:nvSpPr>
        <p:spPr bwMode="auto">
          <a:xfrm>
            <a:off x="1801813" y="457200"/>
            <a:ext cx="21605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itchFamily="34" charset="0"/>
              </a:rPr>
              <a:t>3 – David Willard</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itchFamily="34" charset="0"/>
              </a:rPr>
              <a:t>828-264-4995</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David.Willard@apphealth.com</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itchFamily="34" charset="0"/>
            </a:endParaRPr>
          </a:p>
        </p:txBody>
      </p:sp>
      <p:sp>
        <p:nvSpPr>
          <p:cNvPr id="5" name="Text Box 3"/>
          <p:cNvSpPr txBox="1">
            <a:spLocks noChangeArrowheads="1"/>
          </p:cNvSpPr>
          <p:nvPr/>
        </p:nvSpPr>
        <p:spPr bwMode="auto">
          <a:xfrm>
            <a:off x="-190500" y="1716881"/>
            <a:ext cx="1866900"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CCCC00"/>
                </a:solidFill>
                <a:effectLst/>
                <a:uLnTx/>
                <a:uFillTx/>
                <a:latin typeface="Calibri" panose="020F0502020204030204" pitchFamily="34" charset="0"/>
                <a:ea typeface="+mn-ea"/>
                <a:cs typeface="Arial" pitchFamily="34" charset="0"/>
              </a:rPr>
              <a:t>1 – Tobin Lee</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CCCC00"/>
                </a:solidFill>
                <a:effectLst/>
                <a:uLnTx/>
                <a:uFillTx/>
                <a:latin typeface="Calibri" panose="020F0502020204030204" pitchFamily="34" charset="0"/>
                <a:ea typeface="+mn-ea"/>
                <a:cs typeface="Arial" pitchFamily="34" charset="0"/>
              </a:rPr>
              <a:t>828-349-2480</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tobin@mountainwise.org </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altLang="en-US" sz="1400" b="1" i="0" u="none" strike="noStrike" kern="1200" cap="none" spc="0" normalizeH="0" baseline="0" noProof="0" dirty="0">
              <a:ln>
                <a:noFill/>
              </a:ln>
              <a:solidFill>
                <a:srgbClr val="CCCC00"/>
              </a:solidFill>
              <a:effectLst/>
              <a:uLnTx/>
              <a:uFillTx/>
              <a:latin typeface="Calibri" panose="020F0502020204030204" pitchFamily="34" charset="0"/>
              <a:ea typeface="+mn-ea"/>
              <a:cs typeface="Arial" pitchFamily="34" charset="0"/>
            </a:endParaRPr>
          </a:p>
        </p:txBody>
      </p:sp>
      <p:sp>
        <p:nvSpPr>
          <p:cNvPr id="6" name="Text Box 4"/>
          <p:cNvSpPr txBox="1">
            <a:spLocks noChangeArrowheads="1"/>
          </p:cNvSpPr>
          <p:nvPr/>
        </p:nvSpPr>
        <p:spPr bwMode="auto">
          <a:xfrm>
            <a:off x="434975" y="1066800"/>
            <a:ext cx="20796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Arial" pitchFamily="34" charset="0"/>
              </a:rPr>
              <a:t>2 – Karen Caldwell</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70C0"/>
                </a:solidFill>
                <a:effectLst/>
                <a:uLnTx/>
                <a:uFillTx/>
                <a:latin typeface="Calibri" panose="020F0502020204030204" pitchFamily="34" charset="0"/>
                <a:ea typeface="+mn-ea"/>
                <a:cs typeface="Arial" pitchFamily="34" charset="0"/>
              </a:rPr>
              <a:t>828-620-1646</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Karen.Caldwell@dhhs.nc.gov </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Arial" pitchFamily="34" charset="0"/>
            </a:endParaRPr>
          </a:p>
        </p:txBody>
      </p:sp>
      <p:sp>
        <p:nvSpPr>
          <p:cNvPr id="7" name="Text Box 5"/>
          <p:cNvSpPr txBox="1">
            <a:spLocks noChangeArrowheads="1"/>
          </p:cNvSpPr>
          <p:nvPr/>
        </p:nvSpPr>
        <p:spPr bwMode="auto">
          <a:xfrm>
            <a:off x="218042" y="3429000"/>
            <a:ext cx="334924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pitchFamily="34" charset="0"/>
              </a:rPr>
              <a:t>4 – Carleen Crawford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pitchFamily="34" charset="0"/>
              </a:rPr>
              <a:t>980-314-9142</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Carleen.Crawford@mecklenburgcountync.gov</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altLang="en-US" sz="1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pitchFamily="34" charset="0"/>
            </a:endParaRPr>
          </a:p>
        </p:txBody>
      </p:sp>
      <p:sp>
        <p:nvSpPr>
          <p:cNvPr id="8" name="Text Box 6"/>
          <p:cNvSpPr txBox="1">
            <a:spLocks noChangeArrowheads="1"/>
          </p:cNvSpPr>
          <p:nvPr/>
        </p:nvSpPr>
        <p:spPr bwMode="auto">
          <a:xfrm>
            <a:off x="3119161" y="3967632"/>
            <a:ext cx="250597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Arial" pitchFamily="34" charset="0"/>
              </a:rPr>
              <a:t>6 – Ashley </a:t>
            </a:r>
            <a:r>
              <a:rPr kumimoji="0" lang="en-US" altLang="en-US" sz="14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Arial" pitchFamily="34" charset="0"/>
              </a:rPr>
              <a:t>Curtice</a:t>
            </a:r>
            <a:endParaRPr kumimoji="0" lang="en-US" alt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7030A0"/>
                </a:solidFill>
                <a:effectLst/>
                <a:uLnTx/>
                <a:uFillTx/>
                <a:latin typeface="Calibri" panose="020F0502020204030204" pitchFamily="34" charset="0"/>
                <a:ea typeface="+mn-ea"/>
                <a:cs typeface="Arial" pitchFamily="34" charset="0"/>
              </a:rPr>
              <a:t>910-433-3852</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acurtice@co.cumberland.nc.us</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600" b="0" i="0" u="none" strike="noStrike" kern="1200" cap="none" spc="0" normalizeH="0" baseline="0" noProof="0" dirty="0">
              <a:ln>
                <a:noFill/>
              </a:ln>
              <a:solidFill>
                <a:srgbClr val="7030A0"/>
              </a:solidFill>
              <a:effectLst/>
              <a:uLnTx/>
              <a:uFillTx/>
              <a:latin typeface="Calibri" panose="020F0502020204030204" pitchFamily="34" charset="0"/>
              <a:ea typeface="+mn-ea"/>
              <a:cs typeface="Arial" pitchFamily="34" charset="0"/>
            </a:endParaRPr>
          </a:p>
        </p:txBody>
      </p:sp>
      <p:sp>
        <p:nvSpPr>
          <p:cNvPr id="9" name="Text Box 7"/>
          <p:cNvSpPr txBox="1">
            <a:spLocks noChangeArrowheads="1"/>
          </p:cNvSpPr>
          <p:nvPr/>
        </p:nvSpPr>
        <p:spPr bwMode="auto">
          <a:xfrm>
            <a:off x="3619500" y="685800"/>
            <a:ext cx="18669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Arial" pitchFamily="34" charset="0"/>
              </a:rPr>
              <a:t>5 – Mary Gillett</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Arial" pitchFamily="34" charset="0"/>
              </a:rPr>
              <a:t>336-641-6000</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mgillett@myguilford.com</a:t>
            </a:r>
          </a:p>
        </p:txBody>
      </p:sp>
      <p:sp>
        <p:nvSpPr>
          <p:cNvPr id="10" name="Text Box 8"/>
          <p:cNvSpPr txBox="1">
            <a:spLocks noChangeArrowheads="1"/>
          </p:cNvSpPr>
          <p:nvPr/>
        </p:nvSpPr>
        <p:spPr bwMode="auto">
          <a:xfrm>
            <a:off x="5143500" y="515142"/>
            <a:ext cx="2403475" cy="8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B0F0"/>
                </a:solidFill>
                <a:effectLst/>
                <a:uLnTx/>
                <a:uFillTx/>
                <a:latin typeface="Calibri" panose="020F0502020204030204" pitchFamily="34" charset="0"/>
                <a:ea typeface="+mn-ea"/>
                <a:cs typeface="Arial" pitchFamily="34" charset="0"/>
              </a:rPr>
              <a:t>7 – Michelle Mulvihill</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B0F0"/>
                </a:solidFill>
                <a:effectLst/>
                <a:uLnTx/>
                <a:uFillTx/>
                <a:latin typeface="Calibri" panose="020F0502020204030204" pitchFamily="34" charset="0"/>
                <a:ea typeface="+mn-ea"/>
                <a:cs typeface="Arial" pitchFamily="34" charset="0"/>
              </a:rPr>
              <a:t>919-250-1171</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Catherine.Mulvihill@wakegov.com </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00B0F0"/>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00B0F0"/>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00B0F0"/>
              </a:solidFill>
              <a:effectLst/>
              <a:uLnTx/>
              <a:uFillTx/>
              <a:latin typeface="Calibri" panose="020F0502020204030204" pitchFamily="34" charset="0"/>
              <a:ea typeface="+mn-ea"/>
              <a:cs typeface="Arial" pitchFamily="34" charset="0"/>
            </a:endParaRPr>
          </a:p>
        </p:txBody>
      </p:sp>
      <p:sp>
        <p:nvSpPr>
          <p:cNvPr id="11" name="Text Box 9"/>
          <p:cNvSpPr txBox="1">
            <a:spLocks noChangeArrowheads="1"/>
          </p:cNvSpPr>
          <p:nvPr/>
        </p:nvSpPr>
        <p:spPr bwMode="auto">
          <a:xfrm>
            <a:off x="5708650" y="4883259"/>
            <a:ext cx="2495550" cy="63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pitchFamily="34" charset="0"/>
              </a:rPr>
              <a:t>8 – Ernest Watts</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pitchFamily="34" charset="0"/>
              </a:rPr>
              <a:t>910-334-1488</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ernest.watts@hth.co.robeson.nc.us</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4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pitchFamily="34" charset="0"/>
            </a:endParaRPr>
          </a:p>
        </p:txBody>
      </p:sp>
      <p:sp>
        <p:nvSpPr>
          <p:cNvPr id="12" name="Text Box 10"/>
          <p:cNvSpPr txBox="1">
            <a:spLocks noChangeArrowheads="1"/>
          </p:cNvSpPr>
          <p:nvPr/>
        </p:nvSpPr>
        <p:spPr bwMode="auto">
          <a:xfrm>
            <a:off x="7378140" y="609600"/>
            <a:ext cx="18669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7C80"/>
                </a:solidFill>
                <a:effectLst/>
                <a:uLnTx/>
                <a:uFillTx/>
                <a:latin typeface="Calibri" panose="020F0502020204030204" pitchFamily="34" charset="0"/>
                <a:ea typeface="+mn-ea"/>
                <a:cs typeface="Arial" pitchFamily="34" charset="0"/>
              </a:rPr>
              <a:t>9 – Lisa Phillips</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7C80"/>
                </a:solidFill>
                <a:effectLst/>
                <a:uLnTx/>
                <a:uFillTx/>
                <a:latin typeface="Calibri" panose="020F0502020204030204" pitchFamily="34" charset="0"/>
                <a:ea typeface="+mn-ea"/>
                <a:cs typeface="Arial" pitchFamily="34" charset="0"/>
              </a:rPr>
              <a:t>252-475-5077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Lisa.Phillips@arhs-nc.org</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altLang="en-US" sz="1400" b="1" i="0" u="none" strike="noStrike" kern="1200" cap="none" spc="0" normalizeH="0" baseline="0" noProof="0" dirty="0">
              <a:ln>
                <a:noFill/>
              </a:ln>
              <a:solidFill>
                <a:srgbClr val="FF7C80"/>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altLang="en-US" sz="1600" b="0" i="0" u="none" strike="noStrike" kern="1200" cap="none" spc="0" normalizeH="0" baseline="0" noProof="0" dirty="0">
              <a:ln>
                <a:noFill/>
              </a:ln>
              <a:solidFill>
                <a:srgbClr val="C00000"/>
              </a:solidFill>
              <a:effectLst/>
              <a:uLnTx/>
              <a:uFillTx/>
              <a:latin typeface="Calibri" panose="020F0502020204030204" pitchFamily="34" charset="0"/>
              <a:ea typeface="+mn-ea"/>
              <a:cs typeface="Arial" pitchFamily="34" charset="0"/>
            </a:endParaRPr>
          </a:p>
        </p:txBody>
      </p:sp>
      <p:sp>
        <p:nvSpPr>
          <p:cNvPr id="13" name="Text Box 11"/>
          <p:cNvSpPr txBox="1">
            <a:spLocks noChangeArrowheads="1"/>
          </p:cNvSpPr>
          <p:nvPr/>
        </p:nvSpPr>
        <p:spPr bwMode="auto">
          <a:xfrm>
            <a:off x="6532633" y="3923011"/>
            <a:ext cx="2744788" cy="87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00CC99">
                    <a:lumMod val="50000"/>
                  </a:srgbClr>
                </a:solidFill>
                <a:effectLst/>
                <a:uLnTx/>
                <a:uFillTx/>
                <a:latin typeface="Calibri" panose="020F0502020204030204" pitchFamily="34" charset="0"/>
                <a:ea typeface="+mn-ea"/>
                <a:cs typeface="Arial" pitchFamily="34" charset="0"/>
              </a:rPr>
              <a:t>10 – Allyson Smith</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00CC99">
                    <a:lumMod val="50000"/>
                  </a:srgbClr>
                </a:solidFill>
                <a:effectLst/>
                <a:uLnTx/>
                <a:uFillTx/>
                <a:latin typeface="Calibri" panose="020F0502020204030204" pitchFamily="34" charset="0"/>
                <a:ea typeface="+mn-ea"/>
                <a:cs typeface="Arial" pitchFamily="34" charset="0"/>
              </a:rPr>
              <a:t>252-902-2330</a:t>
            </a:r>
            <a:endParaRPr kumimoji="0" lang="en-US" altLang="en-US" sz="1400" b="1" i="0" u="none" strike="noStrike" kern="1200" cap="none" spc="0" normalizeH="0" baseline="0" noProof="0" dirty="0">
              <a:ln>
                <a:noFill/>
              </a:ln>
              <a:solidFill>
                <a:srgbClr val="00CC99">
                  <a:lumMod val="50000"/>
                </a:srgbClr>
              </a:solidFill>
              <a:effectLst/>
              <a:uLnTx/>
              <a:uFillTx/>
              <a:latin typeface="Calibri" panose="020F0502020204030204"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allyson.smith@pittcountync.gov</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altLang="en-US" sz="1200" b="1" i="1" u="none" strike="noStrike" kern="1200" cap="none" spc="0" normalizeH="0" baseline="0" noProof="0" dirty="0">
              <a:ln>
                <a:noFill/>
              </a:ln>
              <a:solidFill>
                <a:srgbClr val="C00000"/>
              </a:solidFill>
              <a:effectLst/>
              <a:uLnTx/>
              <a:uFillTx/>
              <a:latin typeface="Calibri" panose="020F0502020204030204" pitchFamily="34" charset="0"/>
              <a:ea typeface="+mn-ea"/>
              <a:cs typeface="Arial" pitchFamily="34" charset="0"/>
            </a:endParaRPr>
          </a:p>
        </p:txBody>
      </p:sp>
      <p:sp>
        <p:nvSpPr>
          <p:cNvPr id="228" name="5-Point Star 227"/>
          <p:cNvSpPr/>
          <p:nvPr/>
        </p:nvSpPr>
        <p:spPr bwMode="auto">
          <a:xfrm>
            <a:off x="2427288" y="2914253"/>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29" name="5-Point Star 228"/>
          <p:cNvSpPr/>
          <p:nvPr/>
        </p:nvSpPr>
        <p:spPr bwMode="auto">
          <a:xfrm>
            <a:off x="931544" y="3178106"/>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0" name="5-Point Star 229"/>
          <p:cNvSpPr/>
          <p:nvPr/>
        </p:nvSpPr>
        <p:spPr bwMode="auto">
          <a:xfrm>
            <a:off x="2602223" y="1770063"/>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1" name="5-Point Star 230"/>
          <p:cNvSpPr/>
          <p:nvPr/>
        </p:nvSpPr>
        <p:spPr bwMode="auto">
          <a:xfrm>
            <a:off x="3473760" y="3011487"/>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2" name="5-Point Star 231"/>
          <p:cNvSpPr/>
          <p:nvPr/>
        </p:nvSpPr>
        <p:spPr bwMode="auto">
          <a:xfrm>
            <a:off x="4527860" y="1953419"/>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3" name="5-Point Star 232"/>
          <p:cNvSpPr/>
          <p:nvPr/>
        </p:nvSpPr>
        <p:spPr bwMode="auto">
          <a:xfrm>
            <a:off x="5629102" y="2558256"/>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4" name="5-Point Star 233"/>
          <p:cNvSpPr/>
          <p:nvPr/>
        </p:nvSpPr>
        <p:spPr bwMode="auto">
          <a:xfrm>
            <a:off x="5227562" y="3686572"/>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5" name="5-Point Star 234"/>
          <p:cNvSpPr/>
          <p:nvPr/>
        </p:nvSpPr>
        <p:spPr bwMode="auto">
          <a:xfrm>
            <a:off x="6984034" y="2781066"/>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6" name="5-Point Star 235"/>
          <p:cNvSpPr/>
          <p:nvPr/>
        </p:nvSpPr>
        <p:spPr bwMode="auto">
          <a:xfrm>
            <a:off x="8082584" y="1797050"/>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7" name="5-Point Star 236"/>
          <p:cNvSpPr/>
          <p:nvPr/>
        </p:nvSpPr>
        <p:spPr bwMode="auto">
          <a:xfrm>
            <a:off x="1828800" y="4572000"/>
            <a:ext cx="118823" cy="144256"/>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 name="TextBox 15"/>
          <p:cNvSpPr txBox="1"/>
          <p:nvPr/>
        </p:nvSpPr>
        <p:spPr>
          <a:xfrm>
            <a:off x="1890473" y="4523601"/>
            <a:ext cx="147979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Lead Counties</a:t>
            </a:r>
          </a:p>
        </p:txBody>
      </p:sp>
      <p:sp>
        <p:nvSpPr>
          <p:cNvPr id="240" name="5-Point Star 239"/>
          <p:cNvSpPr/>
          <p:nvPr/>
        </p:nvSpPr>
        <p:spPr bwMode="auto">
          <a:xfrm>
            <a:off x="5445512" y="3357959"/>
            <a:ext cx="132729" cy="134144"/>
          </a:xfrm>
          <a:prstGeom prst="star5">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5" name="TextBox 24"/>
          <p:cNvSpPr txBox="1"/>
          <p:nvPr/>
        </p:nvSpPr>
        <p:spPr>
          <a:xfrm>
            <a:off x="0" y="4867870"/>
            <a:ext cx="2866232"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Macon County Public Health </a:t>
            </a:r>
            <a:endPar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Rutherford-Polk-McDowell District Health Department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Appalachian District Health Department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Mecklenburg County Health Department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Guilford County Department of Health and Human Services, Public Health Division </a:t>
            </a:r>
          </a:p>
        </p:txBody>
      </p:sp>
      <p:sp>
        <p:nvSpPr>
          <p:cNvPr id="246" name="TextBox 245"/>
          <p:cNvSpPr txBox="1"/>
          <p:nvPr/>
        </p:nvSpPr>
        <p:spPr>
          <a:xfrm>
            <a:off x="2842591" y="4883259"/>
            <a:ext cx="2607945"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 Cumberland County Public Health Department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 Wake County Human Services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 Robeson County Department of Public Health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9. Albemarle Regional Health Services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 Pitt County Health Department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43" name="Rectangle 179"/>
          <p:cNvSpPr>
            <a:spLocks noChangeArrowheads="1"/>
          </p:cNvSpPr>
          <p:nvPr/>
        </p:nvSpPr>
        <p:spPr bwMode="auto">
          <a:xfrm>
            <a:off x="7877175" y="2682876"/>
            <a:ext cx="434415" cy="21287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Hyde</a:t>
            </a:r>
          </a:p>
        </p:txBody>
      </p:sp>
      <p:sp>
        <p:nvSpPr>
          <p:cNvPr id="244" name="Rectangle 179"/>
          <p:cNvSpPr>
            <a:spLocks noChangeArrowheads="1"/>
          </p:cNvSpPr>
          <p:nvPr/>
        </p:nvSpPr>
        <p:spPr bwMode="auto">
          <a:xfrm>
            <a:off x="8269288" y="2317750"/>
            <a:ext cx="411973" cy="21287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Dare</a:t>
            </a:r>
          </a:p>
        </p:txBody>
      </p:sp>
      <p:sp>
        <p:nvSpPr>
          <p:cNvPr id="245" name="Rectangle 179"/>
          <p:cNvSpPr>
            <a:spLocks noChangeArrowheads="1"/>
          </p:cNvSpPr>
          <p:nvPr/>
        </p:nvSpPr>
        <p:spPr bwMode="auto">
          <a:xfrm>
            <a:off x="7933530" y="2382684"/>
            <a:ext cx="458460" cy="212879"/>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919163">
              <a:defRPr sz="2400">
                <a:solidFill>
                  <a:schemeClr val="tx1"/>
                </a:solidFill>
                <a:latin typeface="Times New Roman" pitchFamily="18" charset="0"/>
              </a:defRPr>
            </a:lvl1pPr>
            <a:lvl2pPr marL="460375" defTabSz="919163">
              <a:defRPr sz="2400">
                <a:solidFill>
                  <a:schemeClr val="tx1"/>
                </a:solidFill>
                <a:latin typeface="Times New Roman" pitchFamily="18" charset="0"/>
              </a:defRPr>
            </a:lvl2pPr>
            <a:lvl3pPr marL="919163" defTabSz="919163">
              <a:defRPr sz="2400">
                <a:solidFill>
                  <a:schemeClr val="tx1"/>
                </a:solidFill>
                <a:latin typeface="Times New Roman" pitchFamily="18" charset="0"/>
              </a:defRPr>
            </a:lvl3pPr>
            <a:lvl4pPr marL="1379538" defTabSz="919163">
              <a:defRPr sz="2400">
                <a:solidFill>
                  <a:schemeClr val="tx1"/>
                </a:solidFill>
                <a:latin typeface="Times New Roman" pitchFamily="18" charset="0"/>
              </a:defRPr>
            </a:lvl4pPr>
            <a:lvl5pPr marL="1839913" defTabSz="919163">
              <a:defRPr sz="2400">
                <a:solidFill>
                  <a:schemeClr val="tx1"/>
                </a:solidFill>
                <a:latin typeface="Times New Roman" pitchFamily="18" charset="0"/>
              </a:defRPr>
            </a:lvl5pPr>
            <a:lvl6pPr marL="2297113" defTabSz="919163" eaLnBrk="0" fontAlgn="base" hangingPunct="0">
              <a:spcBef>
                <a:spcPct val="0"/>
              </a:spcBef>
              <a:spcAft>
                <a:spcPct val="0"/>
              </a:spcAft>
              <a:defRPr sz="2400">
                <a:solidFill>
                  <a:schemeClr val="tx1"/>
                </a:solidFill>
                <a:latin typeface="Times New Roman" pitchFamily="18" charset="0"/>
              </a:defRPr>
            </a:lvl6pPr>
            <a:lvl7pPr marL="2754313" defTabSz="919163" eaLnBrk="0" fontAlgn="base" hangingPunct="0">
              <a:spcBef>
                <a:spcPct val="0"/>
              </a:spcBef>
              <a:spcAft>
                <a:spcPct val="0"/>
              </a:spcAft>
              <a:defRPr sz="2400">
                <a:solidFill>
                  <a:schemeClr val="tx1"/>
                </a:solidFill>
                <a:latin typeface="Times New Roman" pitchFamily="18" charset="0"/>
              </a:defRPr>
            </a:lvl7pPr>
            <a:lvl8pPr marL="3211513" defTabSz="919163" eaLnBrk="0" fontAlgn="base" hangingPunct="0">
              <a:spcBef>
                <a:spcPct val="0"/>
              </a:spcBef>
              <a:spcAft>
                <a:spcPct val="0"/>
              </a:spcAft>
              <a:defRPr sz="2400">
                <a:solidFill>
                  <a:schemeClr val="tx1"/>
                </a:solidFill>
                <a:latin typeface="Times New Roman" pitchFamily="18" charset="0"/>
              </a:defRPr>
            </a:lvl8pPr>
            <a:lvl9pPr marL="3668713" defTabSz="91916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9163"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VAG Rounded Light" pitchFamily="34" charset="0"/>
                <a:ea typeface="+mn-ea"/>
                <a:cs typeface="+mn-cs"/>
              </a:rPr>
              <a:t>Tyrell</a:t>
            </a:r>
          </a:p>
        </p:txBody>
      </p:sp>
      <p:sp>
        <p:nvSpPr>
          <p:cNvPr id="242" name="Text Box 223"/>
          <p:cNvSpPr txBox="1">
            <a:spLocks noChangeArrowheads="1"/>
          </p:cNvSpPr>
          <p:nvPr/>
        </p:nvSpPr>
        <p:spPr bwMode="auto">
          <a:xfrm>
            <a:off x="285752" y="74831"/>
            <a:ext cx="8381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Tobacco Prevention and Control Branch (TPCB) Funds Regions 2015-2020</a:t>
            </a:r>
          </a:p>
        </p:txBody>
      </p:sp>
      <p:sp>
        <p:nvSpPr>
          <p:cNvPr id="17" name="Flowchart: Connector 16"/>
          <p:cNvSpPr/>
          <p:nvPr/>
        </p:nvSpPr>
        <p:spPr bwMode="auto">
          <a:xfrm>
            <a:off x="5185965" y="2213535"/>
            <a:ext cx="100807" cy="98424"/>
          </a:xfrm>
          <a:prstGeom prst="flowChartConnector">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47" name="Flowchart: Connector 246"/>
          <p:cNvSpPr/>
          <p:nvPr/>
        </p:nvSpPr>
        <p:spPr bwMode="auto">
          <a:xfrm>
            <a:off x="5425737" y="2087564"/>
            <a:ext cx="100807" cy="98424"/>
          </a:xfrm>
          <a:prstGeom prst="flowChartConnector">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48" name="Flowchart: Connector 247"/>
          <p:cNvSpPr/>
          <p:nvPr/>
        </p:nvSpPr>
        <p:spPr bwMode="auto">
          <a:xfrm>
            <a:off x="3596349" y="3073118"/>
            <a:ext cx="100807" cy="98424"/>
          </a:xfrm>
          <a:prstGeom prst="flowChartConnector">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 name="TextBox 18"/>
          <p:cNvSpPr txBox="1"/>
          <p:nvPr/>
        </p:nvSpPr>
        <p:spPr>
          <a:xfrm>
            <a:off x="4840522" y="6243190"/>
            <a:ext cx="4644929"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Local Tobacco Coordinators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Durham County Health Department – Natalie Rich, nrich@dconc.gov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Orange County Health Department – April Richard, arichard@orangecountync.gov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Mecklenburg County Health Department - Kim </a:t>
            </a: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Bayha</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Kimberly.bayha@mecklenburgcountync.gov</a:t>
            </a:r>
          </a:p>
        </p:txBody>
      </p:sp>
      <p:sp>
        <p:nvSpPr>
          <p:cNvPr id="250" name="Flowchart: Connector 249"/>
          <p:cNvSpPr/>
          <p:nvPr/>
        </p:nvSpPr>
        <p:spPr bwMode="auto">
          <a:xfrm>
            <a:off x="4771231" y="6302376"/>
            <a:ext cx="100807" cy="98424"/>
          </a:xfrm>
          <a:prstGeom prst="flowChartConnector">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714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5785"/>
            <a:ext cx="9144000" cy="4366429"/>
          </a:xfrm>
          <a:prstGeom prst="rect">
            <a:avLst/>
          </a:prstGeom>
        </p:spPr>
      </p:pic>
      <p:pic>
        <p:nvPicPr>
          <p:cNvPr id="3" name="Picture 2"/>
          <p:cNvPicPr>
            <a:picLocks noChangeAspect="1"/>
          </p:cNvPicPr>
          <p:nvPr/>
        </p:nvPicPr>
        <p:blipFill>
          <a:blip r:embed="rId4"/>
          <a:stretch>
            <a:fillRect/>
          </a:stretch>
        </p:blipFill>
        <p:spPr>
          <a:xfrm>
            <a:off x="0" y="5290457"/>
            <a:ext cx="9144000" cy="1567543"/>
          </a:xfrm>
          <a:prstGeom prst="rect">
            <a:avLst/>
          </a:prstGeom>
        </p:spPr>
      </p:pic>
      <p:sp>
        <p:nvSpPr>
          <p:cNvPr id="4" name="Title 3"/>
          <p:cNvSpPr>
            <a:spLocks noGrp="1"/>
          </p:cNvSpPr>
          <p:nvPr>
            <p:ph type="title" idx="4294967295"/>
          </p:nvPr>
        </p:nvSpPr>
        <p:spPr>
          <a:xfrm>
            <a:off x="0" y="26988"/>
            <a:ext cx="8858250" cy="1143000"/>
          </a:xfrm>
        </p:spPr>
        <p:txBody>
          <a:bodyPr>
            <a:normAutofit/>
          </a:bodyPr>
          <a:lstStyle/>
          <a:p>
            <a:pPr algn="l"/>
            <a:r>
              <a:rPr lang="en-US" b="1" dirty="0">
                <a:latin typeface="Franklin Gothic Demi" panose="020B0703020102020204" pitchFamily="34" charset="0"/>
                <a:cs typeface="Arial" panose="020B0604020202020204" pitchFamily="34" charset="0"/>
              </a:rPr>
              <a:t>Tobacco Use is a Social Injustice Issue</a:t>
            </a:r>
          </a:p>
        </p:txBody>
      </p:sp>
    </p:spTree>
    <p:extLst>
      <p:ext uri="{BB962C8B-B14F-4D97-AF65-F5344CB8AC3E}">
        <p14:creationId xmlns:p14="http://schemas.microsoft.com/office/powerpoint/2010/main" val="783667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2400"/>
            <a:ext cx="7886700" cy="815975"/>
          </a:xfrm>
        </p:spPr>
        <p:txBody>
          <a:bodyPr/>
          <a:lstStyle/>
          <a:p>
            <a:r>
              <a:rPr lang="en-US" b="1" dirty="0">
                <a:latin typeface="Franklin Gothic Demi" panose="020B0703020102020204" pitchFamily="34" charset="0"/>
              </a:rPr>
              <a:t>Resources</a:t>
            </a:r>
          </a:p>
        </p:txBody>
      </p:sp>
      <p:sp>
        <p:nvSpPr>
          <p:cNvPr id="5" name="Content Placeholder 4"/>
          <p:cNvSpPr>
            <a:spLocks noGrp="1"/>
          </p:cNvSpPr>
          <p:nvPr>
            <p:ph idx="4294967295"/>
          </p:nvPr>
        </p:nvSpPr>
        <p:spPr>
          <a:xfrm>
            <a:off x="0" y="1066800"/>
            <a:ext cx="8382000" cy="5181600"/>
          </a:xfrm>
        </p:spPr>
        <p:txBody>
          <a:bodyPr>
            <a:normAutofit/>
          </a:bodyPr>
          <a:lstStyle/>
          <a:p>
            <a:pPr marL="0" indent="0">
              <a:lnSpc>
                <a:spcPct val="100000"/>
              </a:lnSpc>
              <a:spcAft>
                <a:spcPts val="1200"/>
              </a:spcAft>
              <a:buNone/>
            </a:pPr>
            <a:r>
              <a:rPr lang="en-US" sz="2000" dirty="0"/>
              <a:t>Local Government Smoke-Free Implementation Toolkit - </a:t>
            </a:r>
            <a:br>
              <a:rPr lang="en-US" sz="2000" dirty="0"/>
            </a:br>
            <a:r>
              <a:rPr lang="en-US" sz="2000" dirty="0">
                <a:hlinkClick r:id="rId2"/>
              </a:rPr>
              <a:t>http://www.tobaccopreventionandcontrol.ncdhhs.gov/lgtoolkit/index.htm</a:t>
            </a:r>
            <a:r>
              <a:rPr lang="en-US" sz="2000" dirty="0"/>
              <a:t>  </a:t>
            </a:r>
          </a:p>
          <a:p>
            <a:pPr marL="0" indent="0">
              <a:lnSpc>
                <a:spcPct val="100000"/>
              </a:lnSpc>
              <a:spcAft>
                <a:spcPts val="1200"/>
              </a:spcAft>
              <a:buNone/>
            </a:pPr>
            <a:r>
              <a:rPr lang="en-US" sz="2000" dirty="0"/>
              <a:t>Business Pulse - </a:t>
            </a:r>
            <a:r>
              <a:rPr lang="en-US" sz="2000" dirty="0">
                <a:hlinkClick r:id="rId3"/>
              </a:rPr>
              <a:t>www.cdcfoundation.org/businesspulse</a:t>
            </a:r>
            <a:endParaRPr lang="en-US" sz="2000" dirty="0"/>
          </a:p>
          <a:p>
            <a:pPr marL="0" indent="0">
              <a:lnSpc>
                <a:spcPct val="100000"/>
              </a:lnSpc>
              <a:spcAft>
                <a:spcPts val="1200"/>
              </a:spcAft>
              <a:buNone/>
            </a:pPr>
            <a:r>
              <a:rPr lang="en-US" sz="2000" dirty="0"/>
              <a:t>The Community Guide - </a:t>
            </a:r>
            <a:r>
              <a:rPr lang="en-US" sz="2000" dirty="0">
                <a:hlinkClick r:id="rId4"/>
              </a:rPr>
              <a:t>http://www.thecommunityguide.org/Tobacco/smokefreepolicies.html</a:t>
            </a:r>
            <a:endParaRPr lang="en-US" sz="2000" dirty="0"/>
          </a:p>
          <a:p>
            <a:pPr marL="0" indent="0">
              <a:lnSpc>
                <a:spcPct val="100000"/>
              </a:lnSpc>
              <a:spcAft>
                <a:spcPts val="1200"/>
              </a:spcAft>
              <a:buNone/>
            </a:pPr>
            <a:r>
              <a:rPr lang="en-US" sz="2000" dirty="0"/>
              <a:t>UNC School of Government -  </a:t>
            </a:r>
            <a:r>
              <a:rPr lang="en-US" sz="2000" dirty="0">
                <a:hlinkClick r:id="rId5"/>
              </a:rPr>
              <a:t>http://canons.sog.unc.edu/?p=7788</a:t>
            </a:r>
            <a:r>
              <a:rPr lang="en-US" sz="2000" dirty="0"/>
              <a:t>  </a:t>
            </a:r>
          </a:p>
          <a:p>
            <a:pPr marL="0" indent="0">
              <a:lnSpc>
                <a:spcPct val="100000"/>
              </a:lnSpc>
              <a:spcAft>
                <a:spcPts val="1200"/>
              </a:spcAft>
              <a:buNone/>
            </a:pPr>
            <a:r>
              <a:rPr lang="en-US" sz="2000" dirty="0"/>
              <a:t>U.S. Surgeon General’s Report on E-Cigarettes - </a:t>
            </a:r>
            <a:r>
              <a:rPr lang="en-US" sz="2000" dirty="0">
                <a:hlinkClick r:id="rId6"/>
              </a:rPr>
              <a:t>https://e-cigarettes.surgeongeneral.gov/</a:t>
            </a:r>
            <a:r>
              <a:rPr lang="en-US" sz="2000" dirty="0"/>
              <a:t> </a:t>
            </a:r>
          </a:p>
          <a:p>
            <a:pPr marL="0" indent="0">
              <a:lnSpc>
                <a:spcPct val="100000"/>
              </a:lnSpc>
              <a:spcAft>
                <a:spcPts val="1200"/>
              </a:spcAft>
              <a:buNone/>
            </a:pPr>
            <a:r>
              <a:rPr lang="en-US" sz="2000" dirty="0"/>
              <a:t>TPCB Maps and Dashboards - </a:t>
            </a:r>
            <a:r>
              <a:rPr lang="en-US" sz="2000" dirty="0">
                <a:hlinkClick r:id="rId7"/>
              </a:rPr>
              <a:t>http://www.tobaccopreventionandcontrol.ncdhhs.gov/maps/maps.htm</a:t>
            </a:r>
            <a:r>
              <a:rPr lang="en-US" sz="2000" dirty="0"/>
              <a:t> </a:t>
            </a:r>
          </a:p>
        </p:txBody>
      </p:sp>
    </p:spTree>
    <p:extLst>
      <p:ext uri="{BB962C8B-B14F-4D97-AF65-F5344CB8AC3E}">
        <p14:creationId xmlns:p14="http://schemas.microsoft.com/office/powerpoint/2010/main" val="3172121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733424" y="-12970"/>
            <a:ext cx="8410575" cy="1061245"/>
          </a:xfrm>
        </p:spPr>
        <p:txBody>
          <a:bodyPr>
            <a:normAutofit fontScale="90000"/>
          </a:bodyPr>
          <a:lstStyle/>
          <a:p>
            <a:pPr algn="l" eaLnBrk="1" hangingPunct="1"/>
            <a:r>
              <a:rPr lang="en-US" altLang="en-US" b="1" dirty="0">
                <a:latin typeface="Franklin Gothic Demi" panose="020B0703020102020204" pitchFamily="34" charset="0"/>
                <a:cs typeface="Arial" pitchFamily="34" charset="0"/>
              </a:rPr>
              <a:t>Contact the Tobacco Prevention and Control Branch</a:t>
            </a:r>
          </a:p>
        </p:txBody>
      </p:sp>
      <p:sp>
        <p:nvSpPr>
          <p:cNvPr id="4" name="Content Placeholder 3"/>
          <p:cNvSpPr>
            <a:spLocks noGrp="1"/>
          </p:cNvSpPr>
          <p:nvPr>
            <p:ph idx="1"/>
          </p:nvPr>
        </p:nvSpPr>
        <p:spPr>
          <a:xfrm>
            <a:off x="4495800" y="1000127"/>
            <a:ext cx="3962400" cy="5553073"/>
          </a:xfrm>
        </p:spPr>
        <p:txBody>
          <a:bodyPr rtlCol="0">
            <a:noAutofit/>
          </a:bodyPr>
          <a:lstStyle/>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Ann Staples, MA, MCHES</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Director of Communication and Education</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(704) 543-2347</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hlinkClick r:id="rId3"/>
              </a:rPr>
              <a:t>ann.staples@dhhs.nc.gov</a:t>
            </a: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Joyce Swetlick, MPH</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Director of Tobacco Cessation</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(919)707-5402</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hlinkClick r:id="rId4"/>
              </a:rPr>
              <a:t>joyce.swetlick@dhhs.nc.gov</a:t>
            </a: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a:lnSpc>
                <a:spcPct val="100000"/>
              </a:lnSpc>
              <a:spcBef>
                <a:spcPts val="0"/>
              </a:spcBef>
              <a:buNone/>
              <a:defRPr/>
            </a:pPr>
            <a:r>
              <a:rPr lang="en-US" sz="1500" dirty="0">
                <a:solidFill>
                  <a:schemeClr val="tx1"/>
                </a:solidFill>
              </a:rPr>
              <a:t>Vacant</a:t>
            </a:r>
          </a:p>
          <a:p>
            <a:pPr marL="109728" indent="0" eaLnBrk="1" fontAlgn="auto" hangingPunct="1">
              <a:lnSpc>
                <a:spcPct val="100000"/>
              </a:lnSpc>
              <a:spcBef>
                <a:spcPts val="0"/>
              </a:spcBef>
              <a:spcAft>
                <a:spcPts val="0"/>
              </a:spcAft>
              <a:buFont typeface="Arial" pitchFamily="34" charset="0"/>
              <a:buNone/>
              <a:defRPr/>
            </a:pPr>
            <a:r>
              <a:rPr lang="en-US" sz="1500" dirty="0">
                <a:solidFill>
                  <a:schemeClr val="tx1"/>
                </a:solidFill>
              </a:rPr>
              <a:t>Tobacco Treatment Specialist</a:t>
            </a: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a:lnSpc>
                <a:spcPct val="100000"/>
              </a:lnSpc>
              <a:spcBef>
                <a:spcPts val="0"/>
              </a:spcBef>
              <a:buNone/>
              <a:defRPr/>
            </a:pPr>
            <a:r>
              <a:rPr lang="en-US" sz="1500" dirty="0">
                <a:solidFill>
                  <a:schemeClr val="tx1"/>
                </a:solidFill>
              </a:rPr>
              <a:t>Courtney Heck, MPH </a:t>
            </a:r>
          </a:p>
          <a:p>
            <a:pPr marL="109728" indent="0">
              <a:lnSpc>
                <a:spcPct val="100000"/>
              </a:lnSpc>
              <a:spcBef>
                <a:spcPts val="0"/>
              </a:spcBef>
              <a:buNone/>
              <a:defRPr/>
            </a:pPr>
            <a:r>
              <a:rPr lang="en-US" sz="1500" dirty="0">
                <a:solidFill>
                  <a:schemeClr val="tx1"/>
                </a:solidFill>
              </a:rPr>
              <a:t>Director of Surveillance and Evaluation</a:t>
            </a:r>
          </a:p>
          <a:p>
            <a:pPr marL="109728" indent="0">
              <a:lnSpc>
                <a:spcPct val="100000"/>
              </a:lnSpc>
              <a:spcBef>
                <a:spcPts val="0"/>
              </a:spcBef>
              <a:buNone/>
              <a:defRPr/>
            </a:pPr>
            <a:r>
              <a:rPr lang="en-US" sz="1500" dirty="0">
                <a:solidFill>
                  <a:schemeClr val="tx1"/>
                </a:solidFill>
              </a:rPr>
              <a:t>(919) 707-5412   </a:t>
            </a:r>
          </a:p>
          <a:p>
            <a:pPr marL="109728" indent="0">
              <a:lnSpc>
                <a:spcPct val="100000"/>
              </a:lnSpc>
              <a:spcBef>
                <a:spcPts val="0"/>
              </a:spcBef>
              <a:buNone/>
              <a:defRPr/>
            </a:pPr>
            <a:r>
              <a:rPr lang="en-US" sz="1500" dirty="0">
                <a:solidFill>
                  <a:schemeClr val="tx1"/>
                </a:solidFill>
                <a:hlinkClick r:id="rId5"/>
              </a:rPr>
              <a:t>Courtney.Heck@dhhs.nc.gov</a:t>
            </a:r>
            <a:r>
              <a:rPr lang="en-US" sz="1500" dirty="0">
                <a:solidFill>
                  <a:schemeClr val="tx1"/>
                </a:solidFill>
              </a:rPr>
              <a:t> </a:t>
            </a: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82880" indent="-182880" eaLnBrk="1" fontAlgn="auto" hangingPunct="1">
              <a:lnSpc>
                <a:spcPct val="100000"/>
              </a:lnSpc>
              <a:spcBef>
                <a:spcPts val="0"/>
              </a:spcBef>
              <a:spcAft>
                <a:spcPts val="0"/>
              </a:spcAft>
              <a:buFont typeface="Arial" charset="0"/>
              <a:buChar char="•"/>
              <a:defRPr/>
            </a:pPr>
            <a:endParaRPr lang="en-US" sz="1500" dirty="0">
              <a:solidFill>
                <a:schemeClr val="tx1"/>
              </a:solidFill>
            </a:endParaRPr>
          </a:p>
          <a:p>
            <a:pPr marL="182880" indent="-182880" eaLnBrk="1" fontAlgn="auto" hangingPunct="1">
              <a:lnSpc>
                <a:spcPct val="100000"/>
              </a:lnSpc>
              <a:spcBef>
                <a:spcPts val="0"/>
              </a:spcBef>
              <a:spcAft>
                <a:spcPts val="0"/>
              </a:spcAft>
              <a:buFont typeface="Arial" charset="0"/>
              <a:buChar char="•"/>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09728" indent="0" eaLnBrk="1" fontAlgn="auto" hangingPunct="1">
              <a:lnSpc>
                <a:spcPct val="100000"/>
              </a:lnSpc>
              <a:spcBef>
                <a:spcPts val="0"/>
              </a:spcBef>
              <a:spcAft>
                <a:spcPts val="0"/>
              </a:spcAft>
              <a:buFont typeface="Arial" pitchFamily="34" charset="0"/>
              <a:buNone/>
              <a:defRPr/>
            </a:pPr>
            <a:endParaRPr lang="en-US" sz="1500" dirty="0">
              <a:solidFill>
                <a:schemeClr val="tx1"/>
              </a:solidFill>
            </a:endParaRPr>
          </a:p>
          <a:p>
            <a:pPr marL="182880" indent="-182880" eaLnBrk="1" fontAlgn="auto" hangingPunct="1">
              <a:lnSpc>
                <a:spcPct val="100000"/>
              </a:lnSpc>
              <a:spcBef>
                <a:spcPts val="0"/>
              </a:spcBef>
              <a:spcAft>
                <a:spcPts val="0"/>
              </a:spcAft>
              <a:buFont typeface="Arial" charset="0"/>
              <a:buChar char="•"/>
              <a:defRPr/>
            </a:pPr>
            <a:endParaRPr lang="en-US" sz="1500" dirty="0">
              <a:solidFill>
                <a:schemeClr val="tx1"/>
              </a:solidFill>
            </a:endParaRPr>
          </a:p>
        </p:txBody>
      </p:sp>
      <p:sp>
        <p:nvSpPr>
          <p:cNvPr id="31747" name="Content Placeholder 1"/>
          <p:cNvSpPr>
            <a:spLocks noGrp="1"/>
          </p:cNvSpPr>
          <p:nvPr>
            <p:ph idx="4294967295"/>
          </p:nvPr>
        </p:nvSpPr>
        <p:spPr>
          <a:xfrm>
            <a:off x="609600" y="1000125"/>
            <a:ext cx="3581400" cy="5019675"/>
          </a:xfrm>
        </p:spPr>
        <p:txBody>
          <a:bodyPr>
            <a:noAutofit/>
          </a:bodyPr>
          <a:lstStyle/>
          <a:p>
            <a:pPr eaLnBrk="1" hangingPunct="1">
              <a:lnSpc>
                <a:spcPct val="100000"/>
              </a:lnSpc>
              <a:spcBef>
                <a:spcPts val="0"/>
              </a:spcBef>
              <a:buFont typeface="Arial" pitchFamily="34" charset="0"/>
              <a:buNone/>
            </a:pPr>
            <a:r>
              <a:rPr lang="en-US" altLang="en-US" sz="1500" dirty="0">
                <a:solidFill>
                  <a:schemeClr val="tx1"/>
                </a:solidFill>
              </a:rPr>
              <a:t>Sally Herndon, MPH</a:t>
            </a:r>
          </a:p>
          <a:p>
            <a:pPr eaLnBrk="1" hangingPunct="1">
              <a:lnSpc>
                <a:spcPct val="100000"/>
              </a:lnSpc>
              <a:spcBef>
                <a:spcPts val="0"/>
              </a:spcBef>
              <a:buFont typeface="Arial" pitchFamily="34" charset="0"/>
              <a:buNone/>
            </a:pPr>
            <a:r>
              <a:rPr lang="en-US" altLang="en-US" sz="1500" dirty="0">
                <a:solidFill>
                  <a:schemeClr val="tx1"/>
                </a:solidFill>
              </a:rPr>
              <a:t>Branch Head</a:t>
            </a:r>
          </a:p>
          <a:p>
            <a:pPr eaLnBrk="1" hangingPunct="1">
              <a:lnSpc>
                <a:spcPct val="100000"/>
              </a:lnSpc>
              <a:spcBef>
                <a:spcPts val="0"/>
              </a:spcBef>
              <a:buFont typeface="Arial" pitchFamily="34" charset="0"/>
              <a:buNone/>
            </a:pPr>
            <a:r>
              <a:rPr lang="en-US" altLang="en-US" sz="1500" dirty="0">
                <a:solidFill>
                  <a:schemeClr val="tx1"/>
                </a:solidFill>
              </a:rPr>
              <a:t>(919) 707-5401</a:t>
            </a:r>
          </a:p>
          <a:p>
            <a:pPr eaLnBrk="1" hangingPunct="1">
              <a:lnSpc>
                <a:spcPct val="100000"/>
              </a:lnSpc>
              <a:spcBef>
                <a:spcPts val="0"/>
              </a:spcBef>
              <a:buFont typeface="Arial" pitchFamily="34" charset="0"/>
              <a:buNone/>
            </a:pPr>
            <a:r>
              <a:rPr lang="en-US" altLang="en-US" sz="1500" dirty="0">
                <a:solidFill>
                  <a:schemeClr val="tx1"/>
                </a:solidFill>
                <a:hlinkClick r:id="rId6"/>
              </a:rPr>
              <a:t>sally.herndon@dhhs.nc.gov</a:t>
            </a:r>
            <a:endParaRPr lang="en-US" altLang="en-US" sz="1500" dirty="0">
              <a:solidFill>
                <a:schemeClr val="tx1"/>
              </a:solidFill>
            </a:endParaRPr>
          </a:p>
          <a:p>
            <a:pPr eaLnBrk="1" hangingPunct="1">
              <a:lnSpc>
                <a:spcPct val="100000"/>
              </a:lnSpc>
              <a:spcBef>
                <a:spcPts val="0"/>
              </a:spcBef>
              <a:buFont typeface="Arial" pitchFamily="34" charset="0"/>
              <a:buNone/>
            </a:pPr>
            <a:endParaRPr lang="en-US" altLang="en-US" sz="1500" dirty="0">
              <a:solidFill>
                <a:schemeClr val="tx1"/>
              </a:solidFill>
            </a:endParaRPr>
          </a:p>
          <a:p>
            <a:pPr eaLnBrk="1" hangingPunct="1">
              <a:lnSpc>
                <a:spcPct val="100000"/>
              </a:lnSpc>
              <a:spcBef>
                <a:spcPts val="0"/>
              </a:spcBef>
              <a:buFont typeface="Arial" pitchFamily="34" charset="0"/>
              <a:buNone/>
            </a:pPr>
            <a:endParaRPr lang="en-US" altLang="en-US" sz="1500" dirty="0">
              <a:solidFill>
                <a:schemeClr val="tx1"/>
              </a:solidFill>
            </a:endParaRPr>
          </a:p>
          <a:p>
            <a:pPr eaLnBrk="1" hangingPunct="1">
              <a:lnSpc>
                <a:spcPct val="100000"/>
              </a:lnSpc>
              <a:spcBef>
                <a:spcPts val="0"/>
              </a:spcBef>
              <a:buFont typeface="Arial" pitchFamily="34" charset="0"/>
              <a:buNone/>
            </a:pPr>
            <a:r>
              <a:rPr lang="en-US" altLang="en-US" sz="1500" dirty="0">
                <a:solidFill>
                  <a:schemeClr val="tx1"/>
                </a:solidFill>
              </a:rPr>
              <a:t>Jim Martin, MS</a:t>
            </a:r>
          </a:p>
          <a:p>
            <a:pPr eaLnBrk="1" hangingPunct="1">
              <a:lnSpc>
                <a:spcPct val="100000"/>
              </a:lnSpc>
              <a:spcBef>
                <a:spcPts val="0"/>
              </a:spcBef>
              <a:buFont typeface="Arial" pitchFamily="34" charset="0"/>
              <a:buNone/>
            </a:pPr>
            <a:r>
              <a:rPr lang="en-US" altLang="en-US" sz="1500" dirty="0">
                <a:solidFill>
                  <a:schemeClr val="tx1"/>
                </a:solidFill>
              </a:rPr>
              <a:t>Director of Policy and Programs</a:t>
            </a:r>
          </a:p>
          <a:p>
            <a:pPr eaLnBrk="1" hangingPunct="1">
              <a:lnSpc>
                <a:spcPct val="100000"/>
              </a:lnSpc>
              <a:spcBef>
                <a:spcPts val="0"/>
              </a:spcBef>
              <a:buFont typeface="Arial" pitchFamily="34" charset="0"/>
              <a:buNone/>
            </a:pPr>
            <a:r>
              <a:rPr lang="en-US" altLang="en-US" sz="1500" dirty="0">
                <a:solidFill>
                  <a:schemeClr val="tx1"/>
                </a:solidFill>
              </a:rPr>
              <a:t>(919)707-5404</a:t>
            </a:r>
          </a:p>
          <a:p>
            <a:pPr eaLnBrk="1" hangingPunct="1">
              <a:lnSpc>
                <a:spcPct val="100000"/>
              </a:lnSpc>
              <a:spcBef>
                <a:spcPts val="0"/>
              </a:spcBef>
              <a:buFont typeface="Arial" pitchFamily="34" charset="0"/>
              <a:buNone/>
            </a:pPr>
            <a:r>
              <a:rPr lang="en-US" altLang="en-US" sz="1500" dirty="0">
                <a:solidFill>
                  <a:schemeClr val="tx1"/>
                </a:solidFill>
                <a:hlinkClick r:id="rId7"/>
              </a:rPr>
              <a:t>jim.martin@dhhs.nc.gov</a:t>
            </a:r>
            <a:endParaRPr lang="en-US" altLang="en-US" sz="1500" dirty="0">
              <a:solidFill>
                <a:schemeClr val="tx1"/>
              </a:solidFill>
            </a:endParaRPr>
          </a:p>
          <a:p>
            <a:pPr eaLnBrk="1" hangingPunct="1">
              <a:lnSpc>
                <a:spcPct val="100000"/>
              </a:lnSpc>
              <a:spcBef>
                <a:spcPts val="0"/>
              </a:spcBef>
              <a:buFont typeface="Arial" pitchFamily="34" charset="0"/>
              <a:buNone/>
            </a:pPr>
            <a:endParaRPr lang="en-US" altLang="en-US" sz="1500" dirty="0">
              <a:solidFill>
                <a:schemeClr val="tx1"/>
              </a:solidFill>
            </a:endParaRPr>
          </a:p>
          <a:p>
            <a:pPr eaLnBrk="1" hangingPunct="1">
              <a:lnSpc>
                <a:spcPct val="100000"/>
              </a:lnSpc>
              <a:spcBef>
                <a:spcPts val="0"/>
              </a:spcBef>
              <a:buFont typeface="Arial" pitchFamily="34" charset="0"/>
              <a:buNone/>
            </a:pPr>
            <a:endParaRPr lang="en-US" altLang="en-US" sz="1500" dirty="0">
              <a:solidFill>
                <a:schemeClr val="tx1"/>
              </a:solidFill>
            </a:endParaRPr>
          </a:p>
          <a:p>
            <a:pPr eaLnBrk="1" hangingPunct="1">
              <a:lnSpc>
                <a:spcPct val="100000"/>
              </a:lnSpc>
              <a:spcBef>
                <a:spcPts val="0"/>
              </a:spcBef>
              <a:buFont typeface="Arial" pitchFamily="34" charset="0"/>
              <a:buNone/>
            </a:pPr>
            <a:r>
              <a:rPr lang="en-US" altLang="en-US" sz="1500" dirty="0">
                <a:solidFill>
                  <a:schemeClr val="tx1"/>
                </a:solidFill>
              </a:rPr>
              <a:t>Vacant</a:t>
            </a:r>
          </a:p>
          <a:p>
            <a:pPr eaLnBrk="1" hangingPunct="1">
              <a:lnSpc>
                <a:spcPct val="100000"/>
              </a:lnSpc>
              <a:spcBef>
                <a:spcPts val="0"/>
              </a:spcBef>
              <a:buFont typeface="Arial" pitchFamily="34" charset="0"/>
              <a:buNone/>
            </a:pPr>
            <a:r>
              <a:rPr lang="en-US" altLang="en-US" sz="1500" dirty="0">
                <a:solidFill>
                  <a:schemeClr val="tx1"/>
                </a:solidFill>
              </a:rPr>
              <a:t>Director of Local Program </a:t>
            </a:r>
          </a:p>
          <a:p>
            <a:pPr eaLnBrk="1" hangingPunct="1">
              <a:lnSpc>
                <a:spcPct val="100000"/>
              </a:lnSpc>
              <a:spcBef>
                <a:spcPts val="0"/>
              </a:spcBef>
              <a:buFont typeface="Arial" pitchFamily="34" charset="0"/>
              <a:buNone/>
            </a:pPr>
            <a:r>
              <a:rPr lang="en-US" altLang="en-US" sz="1500" dirty="0">
                <a:solidFill>
                  <a:schemeClr val="tx1"/>
                </a:solidFill>
              </a:rPr>
              <a:t>Development and Regulations</a:t>
            </a:r>
          </a:p>
          <a:p>
            <a:pPr marL="109728" lvl="0" indent="0">
              <a:lnSpc>
                <a:spcPct val="100000"/>
              </a:lnSpc>
              <a:spcBef>
                <a:spcPts val="0"/>
              </a:spcBef>
              <a:buNone/>
              <a:defRPr/>
            </a:pPr>
            <a:endParaRPr lang="en-US" sz="1500" u="sng" dirty="0">
              <a:solidFill>
                <a:schemeClr val="tx1"/>
              </a:solidFill>
            </a:endParaRPr>
          </a:p>
          <a:p>
            <a:pPr marL="0" lvl="0" indent="0">
              <a:lnSpc>
                <a:spcPct val="100000"/>
              </a:lnSpc>
              <a:spcBef>
                <a:spcPts val="0"/>
              </a:spcBef>
              <a:buNone/>
              <a:defRPr/>
            </a:pPr>
            <a:r>
              <a:rPr lang="en-US" sz="1500" dirty="0">
                <a:solidFill>
                  <a:prstClr val="black"/>
                </a:solidFill>
                <a:latin typeface="Arial"/>
                <a:cs typeface="+mn-cs"/>
              </a:rPr>
              <a:t>Anna Stein, JD, MPH</a:t>
            </a:r>
          </a:p>
          <a:p>
            <a:pPr marL="0" lvl="0" indent="0">
              <a:lnSpc>
                <a:spcPct val="100000"/>
              </a:lnSpc>
              <a:spcBef>
                <a:spcPts val="0"/>
              </a:spcBef>
              <a:buNone/>
              <a:defRPr/>
            </a:pPr>
            <a:r>
              <a:rPr lang="en-US" sz="1500" dirty="0">
                <a:solidFill>
                  <a:prstClr val="black"/>
                </a:solidFill>
                <a:latin typeface="Arial"/>
                <a:cs typeface="+mn-cs"/>
              </a:rPr>
              <a:t>Legal Specialist</a:t>
            </a:r>
          </a:p>
          <a:p>
            <a:pPr marL="0" lvl="0" indent="0">
              <a:lnSpc>
                <a:spcPct val="100000"/>
              </a:lnSpc>
              <a:spcBef>
                <a:spcPts val="0"/>
              </a:spcBef>
              <a:buNone/>
              <a:defRPr/>
            </a:pPr>
            <a:r>
              <a:rPr lang="en-US" sz="1500" dirty="0">
                <a:solidFill>
                  <a:prstClr val="black"/>
                </a:solidFill>
                <a:latin typeface="Arial"/>
                <a:cs typeface="+mn-cs"/>
              </a:rPr>
              <a:t>(919)707-5406</a:t>
            </a:r>
          </a:p>
          <a:p>
            <a:pPr marL="0" lvl="0" indent="0">
              <a:lnSpc>
                <a:spcPct val="100000"/>
              </a:lnSpc>
              <a:spcBef>
                <a:spcPts val="0"/>
              </a:spcBef>
              <a:buNone/>
              <a:defRPr/>
            </a:pPr>
            <a:r>
              <a:rPr lang="en-US" sz="1500" dirty="0">
                <a:solidFill>
                  <a:prstClr val="black"/>
                </a:solidFill>
                <a:latin typeface="Arial"/>
                <a:cs typeface="+mn-cs"/>
                <a:hlinkClick r:id="rId8"/>
              </a:rPr>
              <a:t>anna.stein@dhhs.nc.gov</a:t>
            </a:r>
            <a:endParaRPr lang="en-US" sz="1500" dirty="0">
              <a:solidFill>
                <a:prstClr val="black"/>
              </a:solidFill>
              <a:latin typeface="Arial"/>
              <a:cs typeface="+mn-cs"/>
            </a:endParaRPr>
          </a:p>
          <a:p>
            <a:pPr eaLnBrk="1" hangingPunct="1">
              <a:lnSpc>
                <a:spcPct val="100000"/>
              </a:lnSpc>
              <a:spcBef>
                <a:spcPts val="0"/>
              </a:spcBef>
              <a:buFont typeface="Arial" pitchFamily="34" charset="0"/>
              <a:buNone/>
            </a:pPr>
            <a:endParaRPr lang="en-US" altLang="en-US" sz="1500" dirty="0">
              <a:solidFill>
                <a:schemeClr val="tx1"/>
              </a:solidFill>
            </a:endParaRPr>
          </a:p>
        </p:txBody>
      </p:sp>
    </p:spTree>
    <p:extLst>
      <p:ext uri="{BB962C8B-B14F-4D97-AF65-F5344CB8AC3E}">
        <p14:creationId xmlns:p14="http://schemas.microsoft.com/office/powerpoint/2010/main" val="2972972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A0DF8-4EF3-471B-9B4C-4A91D2455BEC}"/>
              </a:ext>
            </a:extLst>
          </p:cNvPr>
          <p:cNvSpPr>
            <a:spLocks noGrp="1"/>
          </p:cNvSpPr>
          <p:nvPr>
            <p:ph type="title"/>
          </p:nvPr>
        </p:nvSpPr>
        <p:spPr/>
        <p:txBody>
          <a:bodyPr>
            <a:normAutofit fontScale="90000"/>
          </a:bodyPr>
          <a:lstStyle/>
          <a:p>
            <a:r>
              <a:rPr lang="en-US" sz="3100" b="1" dirty="0">
                <a:latin typeface="Franklin Gothic Demi" panose="020B0703020102020204" pitchFamily="34" charset="0"/>
              </a:rPr>
              <a:t>Creating Healthy, Tobacco-Free Communities: Challenge Award from the NC Association of Local Health Directors</a:t>
            </a:r>
            <a:endParaRPr lang="en-US" dirty="0"/>
          </a:p>
        </p:txBody>
      </p:sp>
      <p:sp>
        <p:nvSpPr>
          <p:cNvPr id="4" name="Text Placeholder 3">
            <a:extLst>
              <a:ext uri="{FF2B5EF4-FFF2-40B4-BE49-F238E27FC236}">
                <a16:creationId xmlns:a16="http://schemas.microsoft.com/office/drawing/2014/main" id="{F3F7B0A4-5070-49C1-A375-02F6765A4471}"/>
              </a:ext>
            </a:extLst>
          </p:cNvPr>
          <p:cNvSpPr>
            <a:spLocks noGrp="1"/>
          </p:cNvSpPr>
          <p:nvPr>
            <p:ph type="body" sz="half" idx="1"/>
          </p:nvPr>
        </p:nvSpPr>
        <p:spPr/>
        <p:txBody>
          <a:bodyPr>
            <a:normAutofit lnSpcReduction="10000"/>
          </a:bodyPr>
          <a:lstStyle/>
          <a:p>
            <a:pPr marL="0" indent="0">
              <a:buNone/>
            </a:pPr>
            <a:r>
              <a:rPr lang="en-US" sz="2000" dirty="0">
                <a:latin typeface="Franklin Gothic Medium" panose="020B0603020102020204" pitchFamily="34" charset="0"/>
              </a:rPr>
              <a:t>For a local county, town or city government that adopts regulation(s) including:</a:t>
            </a:r>
          </a:p>
          <a:p>
            <a:pPr marL="0" indent="0">
              <a:buNone/>
            </a:pPr>
            <a:r>
              <a:rPr lang="en-US" sz="2000" dirty="0">
                <a:latin typeface="Franklin Gothic Medium" panose="020B0603020102020204" pitchFamily="34" charset="0"/>
              </a:rPr>
              <a:t>Tobacco-free government buildings, vehicles, and grounds and smoke-free public places, including electronic cigarettes, without exemptions</a:t>
            </a:r>
          </a:p>
          <a:p>
            <a:pPr marL="0" indent="0">
              <a:buNone/>
            </a:pPr>
            <a:r>
              <a:rPr lang="en-US" sz="2000" dirty="0">
                <a:latin typeface="Franklin Gothic Medium" panose="020B0603020102020204" pitchFamily="34" charset="0"/>
              </a:rPr>
              <a:t>The Award will be rotated as adopted regulations become effective.  Bessemer City, NC was the most recent awardee</a:t>
            </a:r>
            <a:r>
              <a:rPr lang="en-US" sz="2000" dirty="0"/>
              <a:t>!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5400" y="2526950"/>
            <a:ext cx="3429000" cy="2870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1313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640080"/>
            <a:ext cx="7886700" cy="4904686"/>
          </a:xfrm>
        </p:spPr>
        <p:txBody>
          <a:bodyPr/>
          <a:lstStyle/>
          <a:p>
            <a:pPr algn="ctr"/>
            <a:r>
              <a:rPr lang="en-US" sz="4000" dirty="0"/>
              <a:t>Questions</a:t>
            </a:r>
          </a:p>
        </p:txBody>
      </p:sp>
      <p:sp>
        <p:nvSpPr>
          <p:cNvPr id="6" name="Content Placeholder 2"/>
          <p:cNvSpPr txBox="1">
            <a:spLocks/>
          </p:cNvSpPr>
          <p:nvPr/>
        </p:nvSpPr>
        <p:spPr>
          <a:xfrm>
            <a:off x="628649" y="3663056"/>
            <a:ext cx="7886700" cy="2520029"/>
          </a:xfrm>
          <a:prstGeom prst="rect">
            <a:avLst/>
          </a:prstGeom>
        </p:spPr>
        <p:txBody>
          <a:bodyPr>
            <a:noAutofit/>
          </a:bodyPr>
          <a:lstStyle>
            <a:lvl1pPr marL="171450" indent="-171450" algn="l" defTabSz="685800" rtl="0" eaLnBrk="1" latinLnBrk="0" hangingPunct="1">
              <a:lnSpc>
                <a:spcPct val="100000"/>
              </a:lnSpc>
              <a:spcBef>
                <a:spcPts val="1200"/>
              </a:spcBef>
              <a:spcAft>
                <a:spcPts val="0"/>
              </a:spcAft>
              <a:buFont typeface="Arial" panose="020B0604020202020204" pitchFamily="34" charset="0"/>
              <a:buChar char="•"/>
              <a:defRPr sz="2000" kern="1200">
                <a:solidFill>
                  <a:schemeClr val="tx1"/>
                </a:solidFill>
                <a:latin typeface="Franklin Gothic Demi" panose="020B07030201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Franklin Gothic Demi" panose="020B07030201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2pPr>
            <a:lvl3pPr marL="8572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Franklin Gothic Demi" panose="020B07030201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lvl="2" indent="0">
              <a:buNone/>
            </a:pPr>
            <a:endParaRPr lang="en-US" dirty="0"/>
          </a:p>
        </p:txBody>
      </p:sp>
      <p:sp>
        <p:nvSpPr>
          <p:cNvPr id="8" name="Content Placeholder 4"/>
          <p:cNvSpPr txBox="1">
            <a:spLocks/>
          </p:cNvSpPr>
          <p:nvPr/>
        </p:nvSpPr>
        <p:spPr>
          <a:xfrm>
            <a:off x="723569" y="111125"/>
            <a:ext cx="4778706" cy="2698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kern="1200" baseline="0">
                <a:solidFill>
                  <a:schemeClr val="accent3">
                    <a:lumMod val="75000"/>
                  </a:schemeClr>
                </a:solidFill>
                <a:latin typeface="Franklin Gothic Demi Cond" panose="020B07060304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9" name="Text Placeholder 14"/>
          <p:cNvSpPr txBox="1">
            <a:spLocks/>
          </p:cNvSpPr>
          <p:nvPr/>
        </p:nvSpPr>
        <p:spPr>
          <a:xfrm>
            <a:off x="628651" y="1188720"/>
            <a:ext cx="7888985" cy="444666"/>
          </a:xfrm>
          <a:prstGeom prst="rect">
            <a:avLst/>
          </a:prstGeom>
        </p:spPr>
        <p:txBody>
          <a:bodyPr anchor="ctr">
            <a:noAutofit/>
          </a:bodyPr>
          <a:lstStyle>
            <a:lvl1pPr marL="0" indent="0" algn="l" defTabSz="685800" rtl="0" eaLnBrk="1" latinLnBrk="0" hangingPunct="1">
              <a:lnSpc>
                <a:spcPct val="90000"/>
              </a:lnSpc>
              <a:spcBef>
                <a:spcPts val="750"/>
              </a:spcBef>
              <a:buFont typeface="Arial" panose="020B0604020202020204" pitchFamily="34" charset="0"/>
              <a:buNone/>
              <a:defRPr sz="2000" kern="1200" baseline="0">
                <a:solidFill>
                  <a:schemeClr val="tx1"/>
                </a:solidFill>
                <a:latin typeface="Franklin Gothic Demi" panose="020B07030201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9239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0222" y="-1"/>
            <a:ext cx="4081064" cy="6858001"/>
          </a:xfrm>
          <a:prstGeom prst="rect">
            <a:avLst/>
          </a:prstGeom>
          <a:solidFill>
            <a:srgbClr val="FAE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457200" y="228600"/>
            <a:ext cx="8229600" cy="1371600"/>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p:txBody>
      </p:sp>
      <p:graphicFrame>
        <p:nvGraphicFramePr>
          <p:cNvPr id="7" name="Diagram 6"/>
          <p:cNvGraphicFramePr/>
          <p:nvPr>
            <p:extLst>
              <p:ext uri="{D42A27DB-BD31-4B8C-83A1-F6EECF244321}">
                <p14:modId xmlns:p14="http://schemas.microsoft.com/office/powerpoint/2010/main" val="1512362171"/>
              </p:ext>
            </p:extLst>
          </p:nvPr>
        </p:nvGraphicFramePr>
        <p:xfrm>
          <a:off x="-131016" y="2771775"/>
          <a:ext cx="3760041" cy="2917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over of Smoking and Health. Report of the Advisory Committee to the Surgeon General of the Public Health Service. U.S. Department of Health, Education, and Welfare, Public Health Service.&#10;" title="Image of the Cover of Smoking and Health"/>
          <p:cNvPicPr>
            <a:picLocks noChangeAspect="1"/>
          </p:cNvPicPr>
          <p:nvPr/>
        </p:nvPicPr>
        <p:blipFill rotWithShape="1">
          <a:blip r:embed="rId8">
            <a:extLst>
              <a:ext uri="{28A0092B-C50C-407E-A947-70E740481C1C}">
                <a14:useLocalDpi xmlns:a14="http://schemas.microsoft.com/office/drawing/2010/main" val="0"/>
              </a:ext>
            </a:extLst>
          </a:blip>
          <a:srcRect b="1733"/>
          <a:stretch/>
        </p:blipFill>
        <p:spPr>
          <a:xfrm>
            <a:off x="3850842" y="0"/>
            <a:ext cx="5294780" cy="6858000"/>
          </a:xfrm>
          <a:prstGeom prst="rect">
            <a:avLst/>
          </a:prstGeom>
          <a:effectLst/>
        </p:spPr>
      </p:pic>
      <p:sp>
        <p:nvSpPr>
          <p:cNvPr id="8" name="Title 1"/>
          <p:cNvSpPr txBox="1">
            <a:spLocks/>
          </p:cNvSpPr>
          <p:nvPr/>
        </p:nvSpPr>
        <p:spPr>
          <a:xfrm>
            <a:off x="228600" y="215630"/>
            <a:ext cx="4495800" cy="838199"/>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lnSpc>
                <a:spcPct val="100000"/>
              </a:lnSpc>
            </a:pPr>
            <a:r>
              <a:rPr lang="en-US" sz="3200" b="1" i="0" dirty="0">
                <a:solidFill>
                  <a:schemeClr val="tx1"/>
                </a:solidFill>
                <a:latin typeface="Franklin Gothic Demi" panose="020B0703020102020204" pitchFamily="34" charset="0"/>
                <a:cs typeface="Arial"/>
              </a:rPr>
              <a:t>Smoking Causes </a:t>
            </a:r>
          </a:p>
          <a:p>
            <a:pPr algn="l">
              <a:lnSpc>
                <a:spcPct val="100000"/>
              </a:lnSpc>
            </a:pPr>
            <a:r>
              <a:rPr lang="en-US" sz="3200" b="1" i="0" dirty="0">
                <a:solidFill>
                  <a:schemeClr val="tx1"/>
                </a:solidFill>
                <a:latin typeface="Franklin Gothic Demi" panose="020B0703020102020204" pitchFamily="34" charset="0"/>
                <a:cs typeface="Arial"/>
              </a:rPr>
              <a:t>Lung Cancer</a:t>
            </a:r>
            <a:endParaRPr lang="en-US" sz="3200" b="1" i="0" dirty="0">
              <a:solidFill>
                <a:schemeClr val="tx1"/>
              </a:solidFill>
              <a:latin typeface="Franklin Gothic Demi" panose="020B0703020102020204" pitchFamily="34" charset="0"/>
            </a:endParaRPr>
          </a:p>
        </p:txBody>
      </p:sp>
    </p:spTree>
    <p:extLst>
      <p:ext uri="{BB962C8B-B14F-4D97-AF65-F5344CB8AC3E}">
        <p14:creationId xmlns:p14="http://schemas.microsoft.com/office/powerpoint/2010/main" val="50339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228600"/>
            <a:ext cx="8229600" cy="1371600"/>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p:txBody>
      </p:sp>
      <p:sp>
        <p:nvSpPr>
          <p:cNvPr id="2" name="Title 1"/>
          <p:cNvSpPr>
            <a:spLocks noGrp="1"/>
          </p:cNvSpPr>
          <p:nvPr>
            <p:ph type="title" idx="4294967295"/>
          </p:nvPr>
        </p:nvSpPr>
        <p:spPr>
          <a:xfrm>
            <a:off x="0" y="352425"/>
            <a:ext cx="3962400" cy="1384300"/>
          </a:xfrm>
        </p:spPr>
        <p:txBody>
          <a:bodyPr>
            <a:noAutofit/>
          </a:bodyPr>
          <a:lstStyle/>
          <a:p>
            <a:pPr algn="l"/>
            <a:r>
              <a:rPr lang="en-US" b="1" i="0" dirty="0">
                <a:latin typeface="Franklin Gothic Demi" panose="020B0703020102020204" pitchFamily="34" charset="0"/>
                <a:cs typeface="Arial"/>
              </a:rPr>
              <a:t>There is No Safe Level of Secondhand Smoke Exposure</a:t>
            </a:r>
          </a:p>
        </p:txBody>
      </p:sp>
      <p:graphicFrame>
        <p:nvGraphicFramePr>
          <p:cNvPr id="7" name="Diagram 6"/>
          <p:cNvGraphicFramePr/>
          <p:nvPr>
            <p:extLst>
              <p:ext uri="{D42A27DB-BD31-4B8C-83A1-F6EECF244321}">
                <p14:modId xmlns:p14="http://schemas.microsoft.com/office/powerpoint/2010/main" val="1956670449"/>
              </p:ext>
            </p:extLst>
          </p:nvPr>
        </p:nvGraphicFramePr>
        <p:xfrm>
          <a:off x="47015" y="2743199"/>
          <a:ext cx="3639160" cy="292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p:cNvPicPr>
            <a:picLocks noChangeAspect="1"/>
          </p:cNvPicPr>
          <p:nvPr/>
        </p:nvPicPr>
        <p:blipFill>
          <a:blip r:embed="rId8"/>
          <a:stretch>
            <a:fillRect/>
          </a:stretch>
        </p:blipFill>
        <p:spPr>
          <a:xfrm>
            <a:off x="3838575" y="-5295"/>
            <a:ext cx="5305425" cy="6855323"/>
          </a:xfrm>
          <a:prstGeom prst="rect">
            <a:avLst/>
          </a:prstGeom>
        </p:spPr>
      </p:pic>
    </p:spTree>
    <p:extLst>
      <p:ext uri="{BB962C8B-B14F-4D97-AF65-F5344CB8AC3E}">
        <p14:creationId xmlns:p14="http://schemas.microsoft.com/office/powerpoint/2010/main" val="178314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57200" y="228600"/>
            <a:ext cx="8229600" cy="1371600"/>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a:p>
            <a:pPr marL="0" marR="0" lvl="0" indent="0" algn="ctr" defTabSz="914400" rtl="0" eaLnBrk="1" fontAlgn="auto" latinLnBrk="0" hangingPunct="1">
              <a:lnSpc>
                <a:spcPts val="3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CC00"/>
              </a:solidFill>
              <a:effectLst/>
              <a:uLnTx/>
              <a:uFillTx/>
              <a:latin typeface="Times New Roman"/>
              <a:ea typeface="+mj-ea"/>
              <a:cs typeface="+mj-cs"/>
            </a:endParaRPr>
          </a:p>
        </p:txBody>
      </p:sp>
      <p:sp>
        <p:nvSpPr>
          <p:cNvPr id="2" name="Title 1"/>
          <p:cNvSpPr>
            <a:spLocks noGrp="1"/>
          </p:cNvSpPr>
          <p:nvPr>
            <p:ph type="title" idx="4294967295"/>
          </p:nvPr>
        </p:nvSpPr>
        <p:spPr>
          <a:xfrm>
            <a:off x="0" y="76200"/>
            <a:ext cx="3962400" cy="1600200"/>
          </a:xfrm>
        </p:spPr>
        <p:txBody>
          <a:bodyPr>
            <a:noAutofit/>
          </a:bodyPr>
          <a:lstStyle/>
          <a:p>
            <a:pPr algn="l"/>
            <a:r>
              <a:rPr lang="en-US" b="1" i="0" dirty="0">
                <a:latin typeface="Franklin Gothic Demi" panose="020B0703020102020204" pitchFamily="34" charset="0"/>
                <a:cs typeface="Arial"/>
              </a:rPr>
              <a:t>Smoking Damages Nearly Every Part of the Body</a:t>
            </a:r>
          </a:p>
        </p:txBody>
      </p:sp>
      <p:graphicFrame>
        <p:nvGraphicFramePr>
          <p:cNvPr id="7" name="Diagram 6"/>
          <p:cNvGraphicFramePr/>
          <p:nvPr>
            <p:extLst>
              <p:ext uri="{D42A27DB-BD31-4B8C-83A1-F6EECF244321}">
                <p14:modId xmlns:p14="http://schemas.microsoft.com/office/powerpoint/2010/main" val="2932197658"/>
              </p:ext>
            </p:extLst>
          </p:nvPr>
        </p:nvGraphicFramePr>
        <p:xfrm>
          <a:off x="47015" y="2762249"/>
          <a:ext cx="3601060" cy="2908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over of The Health Consequences of Smoking-50 years of progress." title="Cover of The Health Consequences of Smoking-50 years of progre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4592" y="0"/>
            <a:ext cx="5333999" cy="6858000"/>
          </a:xfrm>
          <a:prstGeom prst="rect">
            <a:avLst/>
          </a:prstGeom>
        </p:spPr>
      </p:pic>
    </p:spTree>
    <p:extLst>
      <p:ext uri="{BB962C8B-B14F-4D97-AF65-F5344CB8AC3E}">
        <p14:creationId xmlns:p14="http://schemas.microsoft.com/office/powerpoint/2010/main" val="212278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wfoong\Downloads\figure 1.1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2" y="457200"/>
            <a:ext cx="8988944"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72920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2017.pptx [Read-Only]" id="{6CADB631-771F-4C8F-8E48-430CE6CD56CC}" vid="{BF610DC0-411C-4AFB-AAA8-7027ED1D932C}"/>
    </a:ext>
  </a:extLst>
</a:theme>
</file>

<file path=ppt/theme/theme2.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4819</TotalTime>
  <Words>3829</Words>
  <Application>Microsoft Office PowerPoint</Application>
  <PresentationFormat>On-screen Show (4:3)</PresentationFormat>
  <Paragraphs>559</Paragraphs>
  <Slides>53</Slides>
  <Notes>43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53</vt:i4>
      </vt:variant>
    </vt:vector>
  </HeadingPairs>
  <TitlesOfParts>
    <vt:vector size="68" baseType="lpstr">
      <vt:lpstr>Arial</vt:lpstr>
      <vt:lpstr>Calibri</vt:lpstr>
      <vt:lpstr>Courier New</vt:lpstr>
      <vt:lpstr>Franklin Gothic Demi</vt:lpstr>
      <vt:lpstr>Franklin Gothic Demi Cond</vt:lpstr>
      <vt:lpstr>Franklin Gothic Medium</vt:lpstr>
      <vt:lpstr>ITC Clearface Std</vt:lpstr>
      <vt:lpstr>Microsoft Sans Serif</vt:lpstr>
      <vt:lpstr>Rockwell</vt:lpstr>
      <vt:lpstr>Times New Roman</vt:lpstr>
      <vt:lpstr>Tw Cen MT</vt:lpstr>
      <vt:lpstr>VAG Rounded Light</vt:lpstr>
      <vt:lpstr>Wingdings</vt:lpstr>
      <vt:lpstr>2_Office Theme</vt:lpstr>
      <vt:lpstr>5_Office Theme</vt:lpstr>
      <vt:lpstr>PowerPoint Presentation</vt:lpstr>
      <vt:lpstr>What we will cover</vt:lpstr>
      <vt:lpstr>Why tobacco-free policies are Important</vt:lpstr>
      <vt:lpstr>Who Is Still Left Using Tobacco Products?</vt:lpstr>
      <vt:lpstr>Tobacco Use is a Social Injustice Issue</vt:lpstr>
      <vt:lpstr>PowerPoint Presentation</vt:lpstr>
      <vt:lpstr>There is No Safe Level of Secondhand Smoke Exposure</vt:lpstr>
      <vt:lpstr>Smoking Damages Nearly Every Part of the Body</vt:lpstr>
      <vt:lpstr>PowerPoint Presentation</vt:lpstr>
      <vt:lpstr>Secondhand Smoke Impacts Everyone</vt:lpstr>
      <vt:lpstr>E-cigarette aerosol is not harmless</vt:lpstr>
      <vt:lpstr>PowerPoint Presentation</vt:lpstr>
      <vt:lpstr>PowerPoint Presentation</vt:lpstr>
      <vt:lpstr>Tobacco Use Is the Leading Preventable Cause of Death in NC (SCHS)</vt:lpstr>
      <vt:lpstr>Tobacco Use Costs Everyone</vt:lpstr>
      <vt:lpstr>Barriers Exist to Reducing Tobacco Use</vt:lpstr>
      <vt:lpstr>“Tobacco Control Vaccine” Works</vt:lpstr>
      <vt:lpstr>The Community Preventive Services Task Force recommends smoke-free policies to: </vt:lpstr>
      <vt:lpstr>PowerPoint Presentation</vt:lpstr>
      <vt:lpstr>Local Governments Have Authority to Regulate Smoking in  Local Government Buildings</vt:lpstr>
      <vt:lpstr>Local Governments Have Authority to Regulate Smoking in Local Vehicles</vt:lpstr>
      <vt:lpstr>Local Governments Have Authority to Regulate Smoking on Local Government Grounds</vt:lpstr>
      <vt:lpstr>Local Governments Have Authority to Regulate Smoking in Public Places</vt:lpstr>
      <vt:lpstr>Local governments may adopt and enforce ordinances restricting or prohibiting smoking that are more restrictive than state law </vt:lpstr>
      <vt:lpstr>Local boards of health may adopt and enforce rules restricting or prohibiting smoking that are more restrictive than state law </vt:lpstr>
      <vt:lpstr>Local boards of health are most likely to be involved in policies related to tobacco, alcohol, or other drug use</vt:lpstr>
      <vt:lpstr> Local governments can prohibit the use of smokeless tobacco and e-cigarettes </vt:lpstr>
      <vt:lpstr>Local Tobacco-Free Policy Progress</vt:lpstr>
      <vt:lpstr>Healthy 2020 Goal Progress</vt:lpstr>
      <vt:lpstr>Local Smoke-Free / Tobacco-Free Policy Progress 2012 - 2016</vt:lpstr>
      <vt:lpstr>Overall Status Report for Smoke-free/Tobacco-free Places as allowed by NC law:   1) government buildings, 2) grounds, and 3) vehicles; 4) parks; 5) recreation areas; 6) entertainment centers; and 7) public places.  </vt:lpstr>
      <vt:lpstr>Overall Status Report – Urban vs. Rural Counties</vt:lpstr>
      <vt:lpstr>Number of County Polices Adopted by Region</vt:lpstr>
      <vt:lpstr>Smoke-Free and Tobacco-Free County Polices Adopted by Type</vt:lpstr>
      <vt:lpstr>PowerPoint Presentation</vt:lpstr>
      <vt:lpstr>PowerPoint Presentation</vt:lpstr>
      <vt:lpstr>PowerPoint Presentation</vt:lpstr>
      <vt:lpstr>PowerPoint Presentation</vt:lpstr>
      <vt:lpstr>Success Stories</vt:lpstr>
      <vt:lpstr>Durham County Smoke-Free Public Places Rule</vt:lpstr>
      <vt:lpstr>Orange County Smoke-Free Public Places Rule</vt:lpstr>
      <vt:lpstr>Enforcement is About Education</vt:lpstr>
      <vt:lpstr>Bessemer City Has the Strongest Local Tobacco-Free Ordinance in the State</vt:lpstr>
      <vt:lpstr>Call to Action</vt:lpstr>
      <vt:lpstr>Call to Action</vt:lpstr>
      <vt:lpstr>PowerPoint Presentation</vt:lpstr>
      <vt:lpstr>Where Do You Still See Smoking In Your Communities?</vt:lpstr>
      <vt:lpstr>What is Left Unchecked in Your Community?</vt:lpstr>
      <vt:lpstr>PowerPoint Presentation</vt:lpstr>
      <vt:lpstr>Resources</vt:lpstr>
      <vt:lpstr>Contact the Tobacco Prevention and Control Branch</vt:lpstr>
      <vt:lpstr>Creating Healthy, Tobacco-Free Communities: Challenge Award from the NC Association of Local Health Directors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Staples, Ann</cp:lastModifiedBy>
  <cp:revision>361</cp:revision>
  <cp:lastPrinted>2017-02-22T00:58:36Z</cp:lastPrinted>
  <dcterms:created xsi:type="dcterms:W3CDTF">2015-07-07T20:02:11Z</dcterms:created>
  <dcterms:modified xsi:type="dcterms:W3CDTF">2017-08-24T12:35:50Z</dcterms:modified>
</cp:coreProperties>
</file>